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  <Override PartName="/ppt/charts/chart20.xml" ContentType="application/vnd.openxmlformats-officedocument.drawingml.chart+xml"/>
  <Override PartName="/ppt/charts/chart30.xml" ContentType="application/vnd.openxmlformats-officedocument.drawingml.chart+xml"/>
  <Override PartName="/ppt/charts/chart50.xml" ContentType="application/vnd.openxmlformats-officedocument.drawingml.chart+xml"/>
  <Override PartName="/ppt/charts/chart80.xml" ContentType="application/vnd.openxmlformats-officedocument.drawingml.chart+xml"/>
  <Override PartName="/ppt/charts/colors20.xml" ContentType="application/vnd.ms-office.chartcolorstyle+xml"/>
  <Override PartName="/ppt/charts/style20.xml" ContentType="application/vnd.ms-office.chartstyle+xml"/>
  <Override PartName="/ppt/charts/colors30.xml" ContentType="application/vnd.ms-office.chartcolorstyle+xml"/>
  <Override PartName="/ppt/charts/style30.xml" ContentType="application/vnd.ms-office.chartstyle+xml"/>
  <Override PartName="/ppt/charts/colors50.xml" ContentType="application/vnd.ms-office.chartcolorstyle+xml"/>
  <Override PartName="/ppt/charts/style50.xml" ContentType="application/vnd.ms-office.chartstyle+xml"/>
  <Override PartName="/ppt/charts/colors80.xml" ContentType="application/vnd.ms-office.chartcolorstyle+xml"/>
  <Override PartName="/ppt/charts/style80.xml" ContentType="application/vnd.ms-office.chartstyl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90"/>
  </p:notesMasterIdLst>
  <p:handoutMasterIdLst>
    <p:handoutMasterId r:id="rId91"/>
  </p:handoutMasterIdLst>
  <p:sldIdLst>
    <p:sldId id="603" r:id="rId2"/>
    <p:sldId id="572" r:id="rId3"/>
    <p:sldId id="535" r:id="rId4"/>
    <p:sldId id="265" r:id="rId5"/>
    <p:sldId id="299" r:id="rId6"/>
    <p:sldId id="573" r:id="rId7"/>
    <p:sldId id="311" r:id="rId8"/>
    <p:sldId id="300" r:id="rId9"/>
    <p:sldId id="309" r:id="rId10"/>
    <p:sldId id="599" r:id="rId11"/>
    <p:sldId id="574" r:id="rId12"/>
    <p:sldId id="316" r:id="rId13"/>
    <p:sldId id="301" r:id="rId14"/>
    <p:sldId id="524" r:id="rId15"/>
    <p:sldId id="526" r:id="rId16"/>
    <p:sldId id="528" r:id="rId17"/>
    <p:sldId id="525" r:id="rId18"/>
    <p:sldId id="600" r:id="rId19"/>
    <p:sldId id="598" r:id="rId20"/>
    <p:sldId id="540" r:id="rId21"/>
    <p:sldId id="527" r:id="rId22"/>
    <p:sldId id="529" r:id="rId23"/>
    <p:sldId id="567" r:id="rId24"/>
    <p:sldId id="530" r:id="rId25"/>
    <p:sldId id="568" r:id="rId26"/>
    <p:sldId id="569" r:id="rId27"/>
    <p:sldId id="531" r:id="rId28"/>
    <p:sldId id="559" r:id="rId29"/>
    <p:sldId id="532" r:id="rId30"/>
    <p:sldId id="538" r:id="rId31"/>
    <p:sldId id="267" r:id="rId32"/>
    <p:sldId id="278" r:id="rId33"/>
    <p:sldId id="304" r:id="rId34"/>
    <p:sldId id="575" r:id="rId35"/>
    <p:sldId id="628" r:id="rId36"/>
    <p:sldId id="302" r:id="rId37"/>
    <p:sldId id="318" r:id="rId38"/>
    <p:sldId id="629" r:id="rId39"/>
    <p:sldId id="288" r:id="rId40"/>
    <p:sldId id="321" r:id="rId41"/>
    <p:sldId id="523" r:id="rId42"/>
    <p:sldId id="549" r:id="rId43"/>
    <p:sldId id="585" r:id="rId44"/>
    <p:sldId id="587" r:id="rId45"/>
    <p:sldId id="560" r:id="rId46"/>
    <p:sldId id="580" r:id="rId47"/>
    <p:sldId id="582" r:id="rId48"/>
    <p:sldId id="583" r:id="rId49"/>
    <p:sldId id="584" r:id="rId50"/>
    <p:sldId id="631" r:id="rId51"/>
    <p:sldId id="602" r:id="rId52"/>
    <p:sldId id="591" r:id="rId53"/>
    <p:sldId id="592" r:id="rId54"/>
    <p:sldId id="614" r:id="rId55"/>
    <p:sldId id="595" r:id="rId56"/>
    <p:sldId id="596" r:id="rId57"/>
    <p:sldId id="547" r:id="rId58"/>
    <p:sldId id="537" r:id="rId59"/>
    <p:sldId id="553" r:id="rId60"/>
    <p:sldId id="554" r:id="rId61"/>
    <p:sldId id="609" r:id="rId62"/>
    <p:sldId id="594" r:id="rId63"/>
    <p:sldId id="577" r:id="rId64"/>
    <p:sldId id="578" r:id="rId65"/>
    <p:sldId id="579" r:id="rId66"/>
    <p:sldId id="558" r:id="rId67"/>
    <p:sldId id="536" r:id="rId68"/>
    <p:sldId id="561" r:id="rId69"/>
    <p:sldId id="608" r:id="rId70"/>
    <p:sldId id="607" r:id="rId71"/>
    <p:sldId id="604" r:id="rId72"/>
    <p:sldId id="613" r:id="rId73"/>
    <p:sldId id="615" r:id="rId74"/>
    <p:sldId id="606" r:id="rId75"/>
    <p:sldId id="610" r:id="rId76"/>
    <p:sldId id="616" r:id="rId77"/>
    <p:sldId id="617" r:id="rId78"/>
    <p:sldId id="605" r:id="rId79"/>
    <p:sldId id="618" r:id="rId80"/>
    <p:sldId id="612" r:id="rId81"/>
    <p:sldId id="562" r:id="rId82"/>
    <p:sldId id="548" r:id="rId83"/>
    <p:sldId id="630" r:id="rId84"/>
    <p:sldId id="623" r:id="rId85"/>
    <p:sldId id="625" r:id="rId86"/>
    <p:sldId id="627" r:id="rId87"/>
    <p:sldId id="624" r:id="rId88"/>
    <p:sldId id="626" r:id="rId89"/>
  </p:sldIdLst>
  <p:sldSz cx="10691813" cy="7559675"/>
  <p:notesSz cx="10234613" cy="7099300"/>
  <p:defaultTextStyle>
    <a:defPPr>
      <a:defRPr lang="en-US"/>
    </a:defPPr>
    <a:lvl1pPr marL="0" algn="l" defTabSz="663605" rtl="0" eaLnBrk="1" latinLnBrk="0" hangingPunct="1">
      <a:defRPr sz="1306" kern="1200">
        <a:solidFill>
          <a:schemeClr val="tx1"/>
        </a:solidFill>
        <a:latin typeface="+mn-lt"/>
        <a:ea typeface="+mn-ea"/>
        <a:cs typeface="+mn-cs"/>
      </a:defRPr>
    </a:lvl1pPr>
    <a:lvl2pPr marL="331803" algn="l" defTabSz="663605" rtl="0" eaLnBrk="1" latinLnBrk="0" hangingPunct="1">
      <a:defRPr sz="1306" kern="1200">
        <a:solidFill>
          <a:schemeClr val="tx1"/>
        </a:solidFill>
        <a:latin typeface="+mn-lt"/>
        <a:ea typeface="+mn-ea"/>
        <a:cs typeface="+mn-cs"/>
      </a:defRPr>
    </a:lvl2pPr>
    <a:lvl3pPr marL="663605" algn="l" defTabSz="663605" rtl="0" eaLnBrk="1" latinLnBrk="0" hangingPunct="1">
      <a:defRPr sz="1306" kern="1200">
        <a:solidFill>
          <a:schemeClr val="tx1"/>
        </a:solidFill>
        <a:latin typeface="+mn-lt"/>
        <a:ea typeface="+mn-ea"/>
        <a:cs typeface="+mn-cs"/>
      </a:defRPr>
    </a:lvl3pPr>
    <a:lvl4pPr marL="995408" algn="l" defTabSz="663605" rtl="0" eaLnBrk="1" latinLnBrk="0" hangingPunct="1">
      <a:defRPr sz="1306" kern="1200">
        <a:solidFill>
          <a:schemeClr val="tx1"/>
        </a:solidFill>
        <a:latin typeface="+mn-lt"/>
        <a:ea typeface="+mn-ea"/>
        <a:cs typeface="+mn-cs"/>
      </a:defRPr>
    </a:lvl4pPr>
    <a:lvl5pPr marL="1327210" algn="l" defTabSz="663605" rtl="0" eaLnBrk="1" latinLnBrk="0" hangingPunct="1">
      <a:defRPr sz="1306" kern="1200">
        <a:solidFill>
          <a:schemeClr val="tx1"/>
        </a:solidFill>
        <a:latin typeface="+mn-lt"/>
        <a:ea typeface="+mn-ea"/>
        <a:cs typeface="+mn-cs"/>
      </a:defRPr>
    </a:lvl5pPr>
    <a:lvl6pPr marL="1659013" algn="l" defTabSz="663605" rtl="0" eaLnBrk="1" latinLnBrk="0" hangingPunct="1">
      <a:defRPr sz="1306" kern="1200">
        <a:solidFill>
          <a:schemeClr val="tx1"/>
        </a:solidFill>
        <a:latin typeface="+mn-lt"/>
        <a:ea typeface="+mn-ea"/>
        <a:cs typeface="+mn-cs"/>
      </a:defRPr>
    </a:lvl6pPr>
    <a:lvl7pPr marL="1990815" algn="l" defTabSz="663605" rtl="0" eaLnBrk="1" latinLnBrk="0" hangingPunct="1">
      <a:defRPr sz="1306" kern="1200">
        <a:solidFill>
          <a:schemeClr val="tx1"/>
        </a:solidFill>
        <a:latin typeface="+mn-lt"/>
        <a:ea typeface="+mn-ea"/>
        <a:cs typeface="+mn-cs"/>
      </a:defRPr>
    </a:lvl7pPr>
    <a:lvl8pPr marL="2322618" algn="l" defTabSz="663605" rtl="0" eaLnBrk="1" latinLnBrk="0" hangingPunct="1">
      <a:defRPr sz="1306" kern="1200">
        <a:solidFill>
          <a:schemeClr val="tx1"/>
        </a:solidFill>
        <a:latin typeface="+mn-lt"/>
        <a:ea typeface="+mn-ea"/>
        <a:cs typeface="+mn-cs"/>
      </a:defRPr>
    </a:lvl8pPr>
    <a:lvl9pPr marL="2654420" algn="l" defTabSz="663605" rtl="0" eaLnBrk="1" latinLnBrk="0" hangingPunct="1">
      <a:defRPr sz="1306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00. はじめに" id="{086F4DE3-5011-4342-8DA3-5B3A3A7A3F82}">
          <p14:sldIdLst>
            <p14:sldId id="603"/>
            <p14:sldId id="572"/>
            <p14:sldId id="535"/>
          </p14:sldIdLst>
        </p14:section>
        <p14:section name="01. 分子の運動" id="{9854605F-DC4D-4FC9-A7F4-5630914D47D6}">
          <p14:sldIdLst>
            <p14:sldId id="265"/>
            <p14:sldId id="299"/>
            <p14:sldId id="573"/>
            <p14:sldId id="311"/>
            <p14:sldId id="300"/>
            <p14:sldId id="309"/>
            <p14:sldId id="599"/>
            <p14:sldId id="574"/>
            <p14:sldId id="316"/>
            <p14:sldId id="301"/>
          </p14:sldIdLst>
        </p14:section>
        <p14:section name="02. 熱量と蓄熱" id="{46AB1046-93EE-4B41-8CA5-D68806BDABB5}">
          <p14:sldIdLst>
            <p14:sldId id="524"/>
            <p14:sldId id="526"/>
            <p14:sldId id="528"/>
            <p14:sldId id="525"/>
            <p14:sldId id="600"/>
            <p14:sldId id="598"/>
            <p14:sldId id="540"/>
            <p14:sldId id="527"/>
          </p14:sldIdLst>
        </p14:section>
        <p14:section name="03. エネルギ変換と効率" id="{A74CB7F6-6B2E-4EB7-9A80-77FE5E0C8DE0}">
          <p14:sldIdLst>
            <p14:sldId id="529"/>
            <p14:sldId id="567"/>
            <p14:sldId id="530"/>
            <p14:sldId id="568"/>
            <p14:sldId id="569"/>
            <p14:sldId id="531"/>
            <p14:sldId id="559"/>
            <p14:sldId id="532"/>
            <p14:sldId id="538"/>
          </p14:sldIdLst>
        </p14:section>
        <p14:section name="04. 理想気体の状態方程式" id="{C5C42FF9-08AB-4CF5-BAB0-19968FA4CF23}">
          <p14:sldIdLst>
            <p14:sldId id="267"/>
            <p14:sldId id="278"/>
            <p14:sldId id="304"/>
            <p14:sldId id="575"/>
            <p14:sldId id="628"/>
            <p14:sldId id="302"/>
            <p14:sldId id="318"/>
            <p14:sldId id="629"/>
            <p14:sldId id="288"/>
            <p14:sldId id="321"/>
            <p14:sldId id="523"/>
          </p14:sldIdLst>
        </p14:section>
        <p14:section name="05. 気体分子運動論" id="{4A9E2B92-455F-4DC9-A632-996E5A13A8FB}">
          <p14:sldIdLst>
            <p14:sldId id="549"/>
            <p14:sldId id="585"/>
            <p14:sldId id="587"/>
            <p14:sldId id="560"/>
            <p14:sldId id="580"/>
            <p14:sldId id="582"/>
            <p14:sldId id="583"/>
            <p14:sldId id="584"/>
            <p14:sldId id="631"/>
            <p14:sldId id="602"/>
            <p14:sldId id="591"/>
            <p14:sldId id="592"/>
            <p14:sldId id="614"/>
            <p14:sldId id="595"/>
            <p14:sldId id="596"/>
          </p14:sldIdLst>
        </p14:section>
        <p14:section name="06. 熱力学の4法則" id="{1AD53C78-CC5B-489A-97EB-B9D486198CA5}">
          <p14:sldIdLst>
            <p14:sldId id="547"/>
            <p14:sldId id="537"/>
            <p14:sldId id="553"/>
            <p14:sldId id="554"/>
            <p14:sldId id="609"/>
            <p14:sldId id="594"/>
            <p14:sldId id="577"/>
            <p14:sldId id="578"/>
            <p14:sldId id="579"/>
            <p14:sldId id="558"/>
          </p14:sldIdLst>
        </p14:section>
        <p14:section name="07. P-V図と状態変化" id="{FE9C0F72-FC5E-471C-9704-B244719CCC2C}">
          <p14:sldIdLst>
            <p14:sldId id="536"/>
            <p14:sldId id="561"/>
            <p14:sldId id="608"/>
            <p14:sldId id="607"/>
            <p14:sldId id="604"/>
            <p14:sldId id="613"/>
            <p14:sldId id="615"/>
            <p14:sldId id="606"/>
            <p14:sldId id="610"/>
            <p14:sldId id="616"/>
            <p14:sldId id="617"/>
            <p14:sldId id="605"/>
            <p14:sldId id="618"/>
            <p14:sldId id="612"/>
            <p14:sldId id="562"/>
          </p14:sldIdLst>
        </p14:section>
        <p14:section name="08. カルノーサイクル" id="{1E25C20A-44CF-4BC5-8184-B4CFE8861AA9}">
          <p14:sldIdLst>
            <p14:sldId id="548"/>
            <p14:sldId id="630"/>
            <p14:sldId id="623"/>
            <p14:sldId id="625"/>
            <p14:sldId id="627"/>
            <p14:sldId id="624"/>
            <p14:sldId id="62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587" userDrawn="1">
          <p15:clr>
            <a:srgbClr val="A4A3A4"/>
          </p15:clr>
        </p15:guide>
        <p15:guide id="2" pos="1684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作成者" initials="A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FF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10C3B"/>
    <a:srgbClr val="A02B93"/>
    <a:srgbClr val="000000"/>
    <a:srgbClr val="FFFFFF"/>
    <a:srgbClr val="172C51"/>
    <a:srgbClr val="FFE699"/>
    <a:srgbClr val="FFE07D"/>
    <a:srgbClr val="FFFAEB"/>
    <a:srgbClr val="FFCD2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4599F94E-CEE6-441E-89CC-EB005ECD8F06}">
      <a14:m xmlns:a14="http://schemas.microsoft.com/office/drawing/2010/main">
        <m:mathPr xmlns:m="http://schemas.openxmlformats.org/officeDocument/2006/math">
          <m:brkBin m:val="before"/>
          <m:brkBinSub m:val="--"/>
        </m:mathPr>
      </a14:m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0452876-ADCD-4FAC-9732-314106963005}" v="182" dt="2026-01-10T10:45:37.023"/>
    <p1510:client id="{2B7E73BF-44FE-45AF-98B7-1B3C2DF899B5}" v="3" dt="2026-01-10T11:40:09.002"/>
    <p1510:client id="{3604B418-6F8C-41BC-86C0-A3DE73EE097F}" v="1" dt="2026-01-10T14:20:52.896"/>
    <p1510:client id="{5F78BEAB-F07B-4644-B8C6-F75CC471355E}" v="18" dt="2026-01-10T16:15:27.048"/>
    <p1510:client id="{9D0C9842-5184-4BAD-8773-87050E02FF24}" v="279" dt="2026-01-09T20:25:56.13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890" autoAdjust="0"/>
    <p:restoredTop sz="94660"/>
  </p:normalViewPr>
  <p:slideViewPr>
    <p:cSldViewPr snapToGrid="0">
      <p:cViewPr varScale="1">
        <p:scale>
          <a:sx n="93" d="100"/>
          <a:sy n="93" d="100"/>
        </p:scale>
        <p:origin x="1632" y="96"/>
      </p:cViewPr>
      <p:guideLst>
        <p:guide orient="horz" pos="1587"/>
        <p:guide pos="168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3761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notesMaster" Target="notesMasters/notesMaster1.xml"/><Relationship Id="rId95" Type="http://schemas.openxmlformats.org/officeDocument/2006/relationships/theme" Target="theme/theme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handoutMaster" Target="handoutMasters/handoutMaster1.xml"/><Relationship Id="rId9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microsoft.com/office/2015/10/relationships/revisionInfo" Target="revisionInfo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commentAuthors" Target="commentAuthor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https://nihonuac-my.sharepoint.com/personal/bryu23236_g_nihon-u_ac_jp/Documents/Book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https://nihonuac-my.sharepoint.com/personal/bryu23236_g_nihon-u_ac_jp/Documents/Book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20.xml.rels><?xml version="1.0" encoding="UTF-8" standalone="yes"?>
<Relationships xmlns="http://schemas.openxmlformats.org/package/2006/relationships"><Relationship Id="rId3" Type="http://schemas.openxmlformats.org/officeDocument/2006/relationships/oleObject" Target="https://nihonuac-my.sharepoint.com/personal/bryu23236_g_nihon-u_ac_jp/Documents/Book.xlsx" TargetMode="External"/><Relationship Id="rId2" Type="http://schemas.microsoft.com/office/2011/relationships/chartColorStyle" Target="colors20.xml"/><Relationship Id="rId1" Type="http://schemas.microsoft.com/office/2011/relationships/chartStyle" Target="style20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https://nihonuac-my.sharepoint.com/personal/bryu23236_g_nihon-u_ac_jp/Documents/Book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30.xml.rels><?xml version="1.0" encoding="UTF-8" standalone="yes"?>
<Relationships xmlns="http://schemas.openxmlformats.org/package/2006/relationships"><Relationship Id="rId3" Type="http://schemas.openxmlformats.org/officeDocument/2006/relationships/oleObject" Target="https://nihonuac-my.sharepoint.com/personal/bryu23236_g_nihon-u_ac_jp/Documents/Book.xlsx" TargetMode="External"/><Relationship Id="rId2" Type="http://schemas.microsoft.com/office/2011/relationships/chartColorStyle" Target="colors30.xml"/><Relationship Id="rId1" Type="http://schemas.microsoft.com/office/2011/relationships/chartStyle" Target="style30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https://nihonuac-my.sharepoint.com/personal/bryu23236_g_nihon-u_ac_jp/Documents/EML_F17contents/thermo_graph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https://nihonuac-my.sharepoint.com/personal/bryu23236_g_nihon-u_ac_jp/Documents/EML_F17contents/thermo_graph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50.xml.rels><?xml version="1.0" encoding="UTF-8" standalone="yes"?>
<Relationships xmlns="http://schemas.openxmlformats.org/package/2006/relationships"><Relationship Id="rId3" Type="http://schemas.openxmlformats.org/officeDocument/2006/relationships/oleObject" Target="https://nihonuac-my.sharepoint.com/personal/bryu23236_g_nihon-u_ac_jp/Documents/EML_F17contents/thermo_graph.xlsx" TargetMode="External"/><Relationship Id="rId2" Type="http://schemas.microsoft.com/office/2011/relationships/chartColorStyle" Target="colors50.xml"/><Relationship Id="rId1" Type="http://schemas.microsoft.com/office/2011/relationships/chartStyle" Target="style50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https://nihonuac-my.sharepoint.com/personal/bryu23236_g_nihon-u_ac_jp/Documents/EML_F17contents/thermo_graph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https://nihonuac-my.sharepoint.com/personal/bryu23236_g_nihon-u_ac_jp/Documents/EML_F17contents/thermo_graph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https://nihonuac-my.sharepoint.com/personal/bryu23236_g_nihon-u_ac_jp/Documents/EML_F17contents/thermo_graph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80.xml.rels><?xml version="1.0" encoding="UTF-8" standalone="yes"?>
<Relationships xmlns="http://schemas.openxmlformats.org/package/2006/relationships"><Relationship Id="rId3" Type="http://schemas.openxmlformats.org/officeDocument/2006/relationships/oleObject" Target="https://nihonuac-my.sharepoint.com/personal/bryu23236_g_nihon-u_ac_jp/Documents/EML_F17contents/thermo_graph.xlsx" TargetMode="External"/><Relationship Id="rId2" Type="http://schemas.microsoft.com/office/2011/relationships/chartColorStyle" Target="colors80.xml"/><Relationship Id="rId1" Type="http://schemas.microsoft.com/office/2011/relationships/chartStyle" Target="style80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7288864407683147"/>
          <c:y val="4.2624535415799629E-2"/>
          <c:w val="0.81428591483192625"/>
          <c:h val="0.86884758333600109"/>
        </c:manualLayout>
      </c:layout>
      <c:scatterChart>
        <c:scatterStyle val="lineMarker"/>
        <c:varyColors val="0"/>
        <c:ser>
          <c:idx val="0"/>
          <c:order val="0"/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相変化!$B$3:$B$8</c:f>
              <c:numCache>
                <c:formatCode>0.00_ </c:formatCode>
                <c:ptCount val="6"/>
                <c:pt idx="0" formatCode="0.00_);[Red]\(0.00\)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</c:numCache>
            </c:numRef>
          </c:xVal>
          <c:yVal>
            <c:numRef>
              <c:f>相変化!$C$3:$C$8</c:f>
              <c:numCache>
                <c:formatCode>0_);[Red]\(0\)</c:formatCode>
                <c:ptCount val="6"/>
                <c:pt idx="0">
                  <c:v>-100</c:v>
                </c:pt>
                <c:pt idx="1">
                  <c:v>0</c:v>
                </c:pt>
                <c:pt idx="2">
                  <c:v>0</c:v>
                </c:pt>
                <c:pt idx="3">
                  <c:v>100</c:v>
                </c:pt>
                <c:pt idx="4">
                  <c:v>100</c:v>
                </c:pt>
                <c:pt idx="5">
                  <c:v>200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1AC7-4DD8-BC37-27B0157495D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154190511"/>
        <c:axId val="1154190991"/>
      </c:scatterChart>
      <c:valAx>
        <c:axId val="1154190511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ja-JP"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ja-JP" altLang="en-US" sz="1600"/>
                  <a:t>熱量</a:t>
                </a:r>
                <a:r>
                  <a:rPr lang="en-US" altLang="ja-JP" sz="1600" i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Q </a:t>
                </a:r>
                <a:r>
                  <a:rPr lang="en-US" altLang="ja-JP" sz="1600"/>
                  <a:t>[J]</a:t>
                </a:r>
                <a:endParaRPr lang="ja-JP" altLang="en-US" sz="1600"/>
              </a:p>
            </c:rich>
          </c:tx>
          <c:layout>
            <c:manualLayout>
              <c:xMode val="edge"/>
              <c:yMode val="edge"/>
              <c:x val="0.49990065727729854"/>
              <c:y val="0.92130855000160061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ja-JP"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 altLang="en-US"/>
            </a:p>
          </c:txPr>
        </c:title>
        <c:numFmt formatCode="0.00_);[Red]\(0.00\)" sourceLinked="1"/>
        <c:majorTickMark val="none"/>
        <c:minorTickMark val="none"/>
        <c:tickLblPos val="none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1154190991"/>
        <c:crosses val="autoZero"/>
        <c:crossBetween val="midCat"/>
        <c:majorUnit val="1"/>
      </c:valAx>
      <c:valAx>
        <c:axId val="1154190991"/>
        <c:scaling>
          <c:orientation val="minMax"/>
          <c:max val="200"/>
          <c:min val="-1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ja-JP"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ja-JP" altLang="en-US" sz="1600"/>
                  <a:t>温度</a:t>
                </a:r>
                <a:r>
                  <a:rPr lang="en-US" altLang="ja-JP" sz="1600" i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t </a:t>
                </a:r>
                <a:r>
                  <a:rPr lang="en-US" altLang="ja-JP" sz="1600"/>
                  <a:t>[</a:t>
                </a:r>
                <a:r>
                  <a:rPr lang="ja-JP" altLang="en-US" sz="1600"/>
                  <a:t>℃</a:t>
                </a:r>
                <a:r>
                  <a:rPr lang="en-US" altLang="ja-JP" sz="1600"/>
                  <a:t>]</a:t>
                </a:r>
                <a:endParaRPr lang="ja-JP" altLang="en-US" sz="1600"/>
              </a:p>
            </c:rich>
          </c:tx>
          <c:layout>
            <c:manualLayout>
              <c:xMode val="edge"/>
              <c:yMode val="edge"/>
              <c:x val="9.6370585117422254E-3"/>
              <c:y val="0.37212639375260104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lang="ja-JP"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 altLang="en-US"/>
            </a:p>
          </c:txPr>
        </c:title>
        <c:numFmt formatCode="#,##0_ " sourceLinked="0"/>
        <c:majorTickMark val="in"/>
        <c:minorTickMark val="none"/>
        <c:tickLblPos val="nextTo"/>
        <c:spPr>
          <a:noFill/>
          <a:ln w="9525" cap="flat" cmpd="sng" algn="ctr">
            <a:solidFill>
              <a:schemeClr val="tx1">
                <a:alpha val="97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1154190511"/>
        <c:crosses val="autoZero"/>
        <c:crossBetween val="midCat"/>
        <c:majorUnit val="100"/>
      </c:valAx>
      <c:spPr>
        <a:noFill/>
        <a:ln>
          <a:solidFill>
            <a:schemeClr val="tx1"/>
          </a:solidFill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ja-JP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7338164099579839"/>
          <c:y val="4.4473042595194634E-2"/>
          <c:w val="0.7799337706584959"/>
          <c:h val="0.7776689297142082"/>
        </c:manualLayout>
      </c:layout>
      <c:scatterChart>
        <c:scatterStyle val="smoothMarker"/>
        <c:varyColors val="0"/>
        <c:ser>
          <c:idx val="0"/>
          <c:order val="0"/>
          <c:spPr>
            <a:ln w="25400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xVal>
            <c:numRef>
              <c:f>ボイル!$B$3:$B$52</c:f>
              <c:numCache>
                <c:formatCode>0.00_ </c:formatCode>
                <c:ptCount val="50"/>
                <c:pt idx="0">
                  <c:v>0.1</c:v>
                </c:pt>
                <c:pt idx="1">
                  <c:v>0.2</c:v>
                </c:pt>
                <c:pt idx="2">
                  <c:v>0.3</c:v>
                </c:pt>
                <c:pt idx="3">
                  <c:v>0.4</c:v>
                </c:pt>
                <c:pt idx="4">
                  <c:v>0.5</c:v>
                </c:pt>
                <c:pt idx="5">
                  <c:v>0.6</c:v>
                </c:pt>
                <c:pt idx="6">
                  <c:v>0.7</c:v>
                </c:pt>
                <c:pt idx="7">
                  <c:v>0.8</c:v>
                </c:pt>
                <c:pt idx="8">
                  <c:v>0.9</c:v>
                </c:pt>
                <c:pt idx="9">
                  <c:v>1</c:v>
                </c:pt>
                <c:pt idx="10">
                  <c:v>1.1000000000000001</c:v>
                </c:pt>
                <c:pt idx="11">
                  <c:v>1.2</c:v>
                </c:pt>
                <c:pt idx="12">
                  <c:v>1.3</c:v>
                </c:pt>
                <c:pt idx="13">
                  <c:v>1.4</c:v>
                </c:pt>
                <c:pt idx="14">
                  <c:v>1.5</c:v>
                </c:pt>
                <c:pt idx="15">
                  <c:v>1.6</c:v>
                </c:pt>
                <c:pt idx="16">
                  <c:v>1.7</c:v>
                </c:pt>
                <c:pt idx="17">
                  <c:v>1.8</c:v>
                </c:pt>
                <c:pt idx="18">
                  <c:v>1.9</c:v>
                </c:pt>
                <c:pt idx="19">
                  <c:v>2</c:v>
                </c:pt>
                <c:pt idx="20">
                  <c:v>2.1</c:v>
                </c:pt>
                <c:pt idx="21">
                  <c:v>2.2000000000000002</c:v>
                </c:pt>
                <c:pt idx="22">
                  <c:v>2.2999999999999998</c:v>
                </c:pt>
                <c:pt idx="23">
                  <c:v>2.4</c:v>
                </c:pt>
                <c:pt idx="24">
                  <c:v>2.5</c:v>
                </c:pt>
                <c:pt idx="25">
                  <c:v>2.6</c:v>
                </c:pt>
                <c:pt idx="26">
                  <c:v>2.7</c:v>
                </c:pt>
                <c:pt idx="27">
                  <c:v>2.8</c:v>
                </c:pt>
                <c:pt idx="28">
                  <c:v>2.9</c:v>
                </c:pt>
                <c:pt idx="29">
                  <c:v>3</c:v>
                </c:pt>
                <c:pt idx="30">
                  <c:v>3.1</c:v>
                </c:pt>
                <c:pt idx="31">
                  <c:v>3.2</c:v>
                </c:pt>
                <c:pt idx="32">
                  <c:v>3.3</c:v>
                </c:pt>
                <c:pt idx="33">
                  <c:v>3.4</c:v>
                </c:pt>
                <c:pt idx="34">
                  <c:v>3.5</c:v>
                </c:pt>
                <c:pt idx="35">
                  <c:v>3.6</c:v>
                </c:pt>
                <c:pt idx="36">
                  <c:v>3.7</c:v>
                </c:pt>
                <c:pt idx="37">
                  <c:v>3.8</c:v>
                </c:pt>
                <c:pt idx="38">
                  <c:v>3.9</c:v>
                </c:pt>
                <c:pt idx="39">
                  <c:v>4</c:v>
                </c:pt>
                <c:pt idx="40">
                  <c:v>4.0999999999999996</c:v>
                </c:pt>
                <c:pt idx="41">
                  <c:v>4.2</c:v>
                </c:pt>
                <c:pt idx="42">
                  <c:v>4.3</c:v>
                </c:pt>
                <c:pt idx="43">
                  <c:v>4.4000000000000004</c:v>
                </c:pt>
                <c:pt idx="44">
                  <c:v>4.5</c:v>
                </c:pt>
                <c:pt idx="45">
                  <c:v>4.5999999999999996</c:v>
                </c:pt>
                <c:pt idx="46">
                  <c:v>4.7</c:v>
                </c:pt>
                <c:pt idx="47">
                  <c:v>4.8</c:v>
                </c:pt>
                <c:pt idx="48">
                  <c:v>4.9000000000000004</c:v>
                </c:pt>
                <c:pt idx="49">
                  <c:v>5</c:v>
                </c:pt>
              </c:numCache>
            </c:numRef>
          </c:xVal>
          <c:yVal>
            <c:numRef>
              <c:f>ボイル!$C$3:$C$52</c:f>
              <c:numCache>
                <c:formatCode>0.00_ </c:formatCode>
                <c:ptCount val="50"/>
                <c:pt idx="0">
                  <c:v>20</c:v>
                </c:pt>
                <c:pt idx="1">
                  <c:v>10</c:v>
                </c:pt>
                <c:pt idx="2">
                  <c:v>6.666666666666667</c:v>
                </c:pt>
                <c:pt idx="3">
                  <c:v>5</c:v>
                </c:pt>
                <c:pt idx="4">
                  <c:v>4</c:v>
                </c:pt>
                <c:pt idx="5">
                  <c:v>3.3333333333333335</c:v>
                </c:pt>
                <c:pt idx="6">
                  <c:v>2.8571428571428572</c:v>
                </c:pt>
                <c:pt idx="7">
                  <c:v>2.5</c:v>
                </c:pt>
                <c:pt idx="8">
                  <c:v>2.2222222222222223</c:v>
                </c:pt>
                <c:pt idx="9">
                  <c:v>2</c:v>
                </c:pt>
                <c:pt idx="10">
                  <c:v>1.8181818181818181</c:v>
                </c:pt>
                <c:pt idx="11">
                  <c:v>1.6666666666666667</c:v>
                </c:pt>
                <c:pt idx="12">
                  <c:v>1.5384615384615383</c:v>
                </c:pt>
                <c:pt idx="13">
                  <c:v>1.4285714285714286</c:v>
                </c:pt>
                <c:pt idx="14">
                  <c:v>1.3333333333333333</c:v>
                </c:pt>
                <c:pt idx="15">
                  <c:v>1.25</c:v>
                </c:pt>
                <c:pt idx="16">
                  <c:v>1.1764705882352942</c:v>
                </c:pt>
                <c:pt idx="17">
                  <c:v>1.1111111111111112</c:v>
                </c:pt>
                <c:pt idx="18">
                  <c:v>1.0526315789473684</c:v>
                </c:pt>
                <c:pt idx="19">
                  <c:v>1</c:v>
                </c:pt>
                <c:pt idx="20">
                  <c:v>0.95238095238095233</c:v>
                </c:pt>
                <c:pt idx="21">
                  <c:v>0.90909090909090906</c:v>
                </c:pt>
                <c:pt idx="22">
                  <c:v>0.86956521739130443</c:v>
                </c:pt>
                <c:pt idx="23">
                  <c:v>0.83333333333333337</c:v>
                </c:pt>
                <c:pt idx="24">
                  <c:v>0.8</c:v>
                </c:pt>
                <c:pt idx="25">
                  <c:v>0.76923076923076916</c:v>
                </c:pt>
                <c:pt idx="26">
                  <c:v>0.7407407407407407</c:v>
                </c:pt>
                <c:pt idx="27">
                  <c:v>0.7142857142857143</c:v>
                </c:pt>
                <c:pt idx="28">
                  <c:v>0.68965517241379315</c:v>
                </c:pt>
                <c:pt idx="29">
                  <c:v>0.66666666666666663</c:v>
                </c:pt>
                <c:pt idx="30">
                  <c:v>0.64516129032258063</c:v>
                </c:pt>
                <c:pt idx="31">
                  <c:v>0.625</c:v>
                </c:pt>
                <c:pt idx="32">
                  <c:v>0.60606060606060608</c:v>
                </c:pt>
                <c:pt idx="33">
                  <c:v>0.58823529411764708</c:v>
                </c:pt>
                <c:pt idx="34">
                  <c:v>0.5714285714285714</c:v>
                </c:pt>
                <c:pt idx="35">
                  <c:v>0.55555555555555558</c:v>
                </c:pt>
                <c:pt idx="36">
                  <c:v>0.54054054054054046</c:v>
                </c:pt>
                <c:pt idx="37">
                  <c:v>0.52631578947368418</c:v>
                </c:pt>
                <c:pt idx="38">
                  <c:v>0.51282051282051289</c:v>
                </c:pt>
                <c:pt idx="39">
                  <c:v>0.5</c:v>
                </c:pt>
                <c:pt idx="40">
                  <c:v>0.48780487804878053</c:v>
                </c:pt>
                <c:pt idx="41">
                  <c:v>0.47619047619047616</c:v>
                </c:pt>
                <c:pt idx="42">
                  <c:v>0.46511627906976744</c:v>
                </c:pt>
                <c:pt idx="43">
                  <c:v>0.45454545454545453</c:v>
                </c:pt>
                <c:pt idx="44">
                  <c:v>0.44444444444444442</c:v>
                </c:pt>
                <c:pt idx="45">
                  <c:v>0.43478260869565222</c:v>
                </c:pt>
                <c:pt idx="46">
                  <c:v>0.42553191489361702</c:v>
                </c:pt>
                <c:pt idx="47">
                  <c:v>0.41666666666666669</c:v>
                </c:pt>
                <c:pt idx="48">
                  <c:v>0.4081632653061224</c:v>
                </c:pt>
                <c:pt idx="49">
                  <c:v>0.4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94DC-4292-83B2-9AD5B810183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090422975"/>
        <c:axId val="1090416255"/>
      </c:scatterChart>
      <c:valAx>
        <c:axId val="1090422975"/>
        <c:scaling>
          <c:orientation val="minMax"/>
          <c:max val="5"/>
          <c:min val="0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ja-JP"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ja-JP" altLang="en-US" sz="16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ＭＳ ゴシック" panose="020B0609070205080204" pitchFamily="49" charset="-128"/>
                    <a:ea typeface="ＭＳ ゴシック" panose="020B0609070205080204" pitchFamily="49" charset="-128"/>
                  </a:rPr>
                  <a:t>体積</a:t>
                </a:r>
                <a:r>
                  <a:rPr lang="en-US" altLang="ja-JP" sz="1600" b="0" i="1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V</a:t>
                </a:r>
                <a:r>
                  <a:rPr lang="en-US" altLang="ja-JP" sz="16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ＭＳ ゴシック" panose="020B0609070205080204" pitchFamily="49" charset="-128"/>
                    <a:ea typeface="ＭＳ ゴシック" panose="020B0609070205080204" pitchFamily="49" charset="-128"/>
                  </a:rPr>
                  <a:t> [m</a:t>
                </a:r>
                <a:r>
                  <a:rPr lang="en-US" altLang="ja-JP" sz="1600" b="0" i="0" u="none" strike="noStrike" kern="1200" baseline="3000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ＭＳ ゴシック" panose="020B0609070205080204" pitchFamily="49" charset="-128"/>
                    <a:ea typeface="ＭＳ ゴシック" panose="020B0609070205080204" pitchFamily="49" charset="-128"/>
                  </a:rPr>
                  <a:t>3</a:t>
                </a:r>
                <a:r>
                  <a:rPr lang="en-US" altLang="ja-JP" sz="16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ＭＳ ゴシック" panose="020B0609070205080204" pitchFamily="49" charset="-128"/>
                    <a:ea typeface="ＭＳ ゴシック" panose="020B0609070205080204" pitchFamily="49" charset="-128"/>
                  </a:rPr>
                  <a:t>]</a:t>
                </a:r>
                <a:endParaRPr lang="ja-JP" altLang="en-US" sz="1600" b="0" i="0" u="none" strike="noStrike" kern="1200" baseline="0">
                  <a:solidFill>
                    <a:sysClr val="windowText" lastClr="000000">
                      <a:lumMod val="65000"/>
                      <a:lumOff val="35000"/>
                    </a:sysClr>
                  </a:solidFill>
                  <a:latin typeface="ＭＳ ゴシック" panose="020B0609070205080204" pitchFamily="49" charset="-128"/>
                  <a:ea typeface="ＭＳ ゴシック" panose="020B0609070205080204" pitchFamily="49" charset="-128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ja-JP"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 altLang="en-US"/>
            </a:p>
          </c:txPr>
        </c:title>
        <c:numFmt formatCode="0_ " sourceLinked="0"/>
        <c:majorTickMark val="in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1090416255"/>
        <c:crosses val="autoZero"/>
        <c:crossBetween val="midCat"/>
        <c:majorUnit val="1"/>
      </c:valAx>
      <c:valAx>
        <c:axId val="1090416255"/>
        <c:scaling>
          <c:orientation val="minMax"/>
          <c:max val="5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ja-JP"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ja-JP" altLang="en-US" sz="16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ＭＳ ゴシック" panose="020B0609070205080204" pitchFamily="49" charset="-128"/>
                    <a:ea typeface="ＭＳ ゴシック" panose="020B0609070205080204" pitchFamily="49" charset="-128"/>
                  </a:rPr>
                  <a:t>圧力</a:t>
                </a:r>
                <a:r>
                  <a:rPr lang="en-US" altLang="ja-JP" sz="1600" b="0" i="1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P</a:t>
                </a:r>
                <a:r>
                  <a:rPr lang="en-US" altLang="ja-JP" sz="16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ＭＳ ゴシック" panose="020B0609070205080204" pitchFamily="49" charset="-128"/>
                    <a:ea typeface="ＭＳ ゴシック" panose="020B0609070205080204" pitchFamily="49" charset="-128"/>
                  </a:rPr>
                  <a:t> [Pa]</a:t>
                </a:r>
                <a:endParaRPr lang="ja-JP" altLang="en-US" sz="1600" b="0" i="0" u="none" strike="noStrike" kern="1200" baseline="0">
                  <a:solidFill>
                    <a:sysClr val="windowText" lastClr="000000">
                      <a:lumMod val="65000"/>
                      <a:lumOff val="35000"/>
                    </a:sysClr>
                  </a:solidFill>
                  <a:latin typeface="ＭＳ ゴシック" panose="020B0609070205080204" pitchFamily="49" charset="-128"/>
                  <a:ea typeface="ＭＳ ゴシック" panose="020B0609070205080204" pitchFamily="49" charset="-128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lang="ja-JP"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 altLang="en-US"/>
            </a:p>
          </c:txPr>
        </c:title>
        <c:numFmt formatCode="0_ " sourceLinked="0"/>
        <c:majorTickMark val="in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1090422975"/>
        <c:crosses val="autoZero"/>
        <c:crossBetween val="midCat"/>
        <c:majorUnit val="1"/>
      </c:valAx>
      <c:spPr>
        <a:noFill/>
        <a:ln>
          <a:solidFill>
            <a:schemeClr val="tx1"/>
          </a:solidFill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3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7338164099579839"/>
          <c:y val="4.4473042595194634E-2"/>
          <c:w val="0.7799337706584959"/>
          <c:h val="0.7776689297142082"/>
        </c:manualLayout>
      </c:layout>
      <c:scatterChart>
        <c:scatterStyle val="smoothMarker"/>
        <c:varyColors val="0"/>
        <c:ser>
          <c:idx val="0"/>
          <c:order val="0"/>
          <c:spPr>
            <a:ln w="25400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xVal>
            <c:numRef>
              <c:f>ボイル!$B$3:$B$52</c:f>
              <c:numCache>
                <c:formatCode>0.00_ </c:formatCode>
                <c:ptCount val="50"/>
                <c:pt idx="0">
                  <c:v>0.1</c:v>
                </c:pt>
                <c:pt idx="1">
                  <c:v>0.2</c:v>
                </c:pt>
                <c:pt idx="2">
                  <c:v>0.3</c:v>
                </c:pt>
                <c:pt idx="3">
                  <c:v>0.4</c:v>
                </c:pt>
                <c:pt idx="4">
                  <c:v>0.5</c:v>
                </c:pt>
                <c:pt idx="5">
                  <c:v>0.6</c:v>
                </c:pt>
                <c:pt idx="6">
                  <c:v>0.7</c:v>
                </c:pt>
                <c:pt idx="7">
                  <c:v>0.8</c:v>
                </c:pt>
                <c:pt idx="8">
                  <c:v>0.9</c:v>
                </c:pt>
                <c:pt idx="9">
                  <c:v>1</c:v>
                </c:pt>
                <c:pt idx="10">
                  <c:v>1.1000000000000001</c:v>
                </c:pt>
                <c:pt idx="11">
                  <c:v>1.2</c:v>
                </c:pt>
                <c:pt idx="12">
                  <c:v>1.3</c:v>
                </c:pt>
                <c:pt idx="13">
                  <c:v>1.4</c:v>
                </c:pt>
                <c:pt idx="14">
                  <c:v>1.5</c:v>
                </c:pt>
                <c:pt idx="15">
                  <c:v>1.6</c:v>
                </c:pt>
                <c:pt idx="16">
                  <c:v>1.7</c:v>
                </c:pt>
                <c:pt idx="17">
                  <c:v>1.8</c:v>
                </c:pt>
                <c:pt idx="18">
                  <c:v>1.9</c:v>
                </c:pt>
                <c:pt idx="19">
                  <c:v>2</c:v>
                </c:pt>
                <c:pt idx="20">
                  <c:v>2.1</c:v>
                </c:pt>
                <c:pt idx="21">
                  <c:v>2.2000000000000002</c:v>
                </c:pt>
                <c:pt idx="22">
                  <c:v>2.2999999999999998</c:v>
                </c:pt>
                <c:pt idx="23">
                  <c:v>2.4</c:v>
                </c:pt>
                <c:pt idx="24">
                  <c:v>2.5</c:v>
                </c:pt>
                <c:pt idx="25">
                  <c:v>2.6</c:v>
                </c:pt>
                <c:pt idx="26">
                  <c:v>2.7</c:v>
                </c:pt>
                <c:pt idx="27">
                  <c:v>2.8</c:v>
                </c:pt>
                <c:pt idx="28">
                  <c:v>2.9</c:v>
                </c:pt>
                <c:pt idx="29">
                  <c:v>3</c:v>
                </c:pt>
                <c:pt idx="30">
                  <c:v>3.1</c:v>
                </c:pt>
                <c:pt idx="31">
                  <c:v>3.2</c:v>
                </c:pt>
                <c:pt idx="32">
                  <c:v>3.3</c:v>
                </c:pt>
                <c:pt idx="33">
                  <c:v>3.4</c:v>
                </c:pt>
                <c:pt idx="34">
                  <c:v>3.5</c:v>
                </c:pt>
                <c:pt idx="35">
                  <c:v>3.6</c:v>
                </c:pt>
                <c:pt idx="36">
                  <c:v>3.7</c:v>
                </c:pt>
                <c:pt idx="37">
                  <c:v>3.8</c:v>
                </c:pt>
                <c:pt idx="38">
                  <c:v>3.9</c:v>
                </c:pt>
                <c:pt idx="39">
                  <c:v>4</c:v>
                </c:pt>
                <c:pt idx="40">
                  <c:v>4.0999999999999996</c:v>
                </c:pt>
                <c:pt idx="41">
                  <c:v>4.2</c:v>
                </c:pt>
                <c:pt idx="42">
                  <c:v>4.3</c:v>
                </c:pt>
                <c:pt idx="43">
                  <c:v>4.4000000000000004</c:v>
                </c:pt>
                <c:pt idx="44">
                  <c:v>4.5</c:v>
                </c:pt>
                <c:pt idx="45">
                  <c:v>4.5999999999999996</c:v>
                </c:pt>
                <c:pt idx="46">
                  <c:v>4.7</c:v>
                </c:pt>
                <c:pt idx="47">
                  <c:v>4.8</c:v>
                </c:pt>
                <c:pt idx="48">
                  <c:v>4.9000000000000004</c:v>
                </c:pt>
                <c:pt idx="49">
                  <c:v>5</c:v>
                </c:pt>
              </c:numCache>
            </c:numRef>
          </c:xVal>
          <c:yVal>
            <c:numRef>
              <c:f>ボイル!$C$3:$C$52</c:f>
              <c:numCache>
                <c:formatCode>0.00_ </c:formatCode>
                <c:ptCount val="50"/>
                <c:pt idx="0">
                  <c:v>20</c:v>
                </c:pt>
                <c:pt idx="1">
                  <c:v>10</c:v>
                </c:pt>
                <c:pt idx="2">
                  <c:v>6.666666666666667</c:v>
                </c:pt>
                <c:pt idx="3">
                  <c:v>5</c:v>
                </c:pt>
                <c:pt idx="4">
                  <c:v>4</c:v>
                </c:pt>
                <c:pt idx="5">
                  <c:v>3.3333333333333335</c:v>
                </c:pt>
                <c:pt idx="6">
                  <c:v>2.8571428571428572</c:v>
                </c:pt>
                <c:pt idx="7">
                  <c:v>2.5</c:v>
                </c:pt>
                <c:pt idx="8">
                  <c:v>2.2222222222222223</c:v>
                </c:pt>
                <c:pt idx="9">
                  <c:v>2</c:v>
                </c:pt>
                <c:pt idx="10">
                  <c:v>1.8181818181818181</c:v>
                </c:pt>
                <c:pt idx="11">
                  <c:v>1.6666666666666667</c:v>
                </c:pt>
                <c:pt idx="12">
                  <c:v>1.5384615384615383</c:v>
                </c:pt>
                <c:pt idx="13">
                  <c:v>1.4285714285714286</c:v>
                </c:pt>
                <c:pt idx="14">
                  <c:v>1.3333333333333333</c:v>
                </c:pt>
                <c:pt idx="15">
                  <c:v>1.25</c:v>
                </c:pt>
                <c:pt idx="16">
                  <c:v>1.1764705882352942</c:v>
                </c:pt>
                <c:pt idx="17">
                  <c:v>1.1111111111111112</c:v>
                </c:pt>
                <c:pt idx="18">
                  <c:v>1.0526315789473684</c:v>
                </c:pt>
                <c:pt idx="19">
                  <c:v>1</c:v>
                </c:pt>
                <c:pt idx="20">
                  <c:v>0.95238095238095233</c:v>
                </c:pt>
                <c:pt idx="21">
                  <c:v>0.90909090909090906</c:v>
                </c:pt>
                <c:pt idx="22">
                  <c:v>0.86956521739130443</c:v>
                </c:pt>
                <c:pt idx="23">
                  <c:v>0.83333333333333337</c:v>
                </c:pt>
                <c:pt idx="24">
                  <c:v>0.8</c:v>
                </c:pt>
                <c:pt idx="25">
                  <c:v>0.76923076923076916</c:v>
                </c:pt>
                <c:pt idx="26">
                  <c:v>0.7407407407407407</c:v>
                </c:pt>
                <c:pt idx="27">
                  <c:v>0.7142857142857143</c:v>
                </c:pt>
                <c:pt idx="28">
                  <c:v>0.68965517241379315</c:v>
                </c:pt>
                <c:pt idx="29">
                  <c:v>0.66666666666666663</c:v>
                </c:pt>
                <c:pt idx="30">
                  <c:v>0.64516129032258063</c:v>
                </c:pt>
                <c:pt idx="31">
                  <c:v>0.625</c:v>
                </c:pt>
                <c:pt idx="32">
                  <c:v>0.60606060606060608</c:v>
                </c:pt>
                <c:pt idx="33">
                  <c:v>0.58823529411764708</c:v>
                </c:pt>
                <c:pt idx="34">
                  <c:v>0.5714285714285714</c:v>
                </c:pt>
                <c:pt idx="35">
                  <c:v>0.55555555555555558</c:v>
                </c:pt>
                <c:pt idx="36">
                  <c:v>0.54054054054054046</c:v>
                </c:pt>
                <c:pt idx="37">
                  <c:v>0.52631578947368418</c:v>
                </c:pt>
                <c:pt idx="38">
                  <c:v>0.51282051282051289</c:v>
                </c:pt>
                <c:pt idx="39">
                  <c:v>0.5</c:v>
                </c:pt>
                <c:pt idx="40">
                  <c:v>0.48780487804878053</c:v>
                </c:pt>
                <c:pt idx="41">
                  <c:v>0.47619047619047616</c:v>
                </c:pt>
                <c:pt idx="42">
                  <c:v>0.46511627906976744</c:v>
                </c:pt>
                <c:pt idx="43">
                  <c:v>0.45454545454545453</c:v>
                </c:pt>
                <c:pt idx="44">
                  <c:v>0.44444444444444442</c:v>
                </c:pt>
                <c:pt idx="45">
                  <c:v>0.43478260869565222</c:v>
                </c:pt>
                <c:pt idx="46">
                  <c:v>0.42553191489361702</c:v>
                </c:pt>
                <c:pt idx="47">
                  <c:v>0.41666666666666669</c:v>
                </c:pt>
                <c:pt idx="48">
                  <c:v>0.4081632653061224</c:v>
                </c:pt>
                <c:pt idx="49">
                  <c:v>0.4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94DC-4292-83B2-9AD5B810183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090422975"/>
        <c:axId val="1090416255"/>
      </c:scatterChart>
      <c:valAx>
        <c:axId val="1090422975"/>
        <c:scaling>
          <c:orientation val="minMax"/>
          <c:max val="5"/>
          <c:min val="0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ja-JP"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ja-JP" altLang="en-US" sz="16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ＭＳ ゴシック" panose="020B0609070205080204" pitchFamily="49" charset="-128"/>
                    <a:ea typeface="ＭＳ ゴシック" panose="020B0609070205080204" pitchFamily="49" charset="-128"/>
                  </a:rPr>
                  <a:t>体積</a:t>
                </a:r>
                <a:r>
                  <a:rPr lang="en-US" altLang="ja-JP" sz="1600" b="0" i="1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V</a:t>
                </a:r>
                <a:r>
                  <a:rPr lang="en-US" altLang="ja-JP" sz="16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ＭＳ ゴシック" panose="020B0609070205080204" pitchFamily="49" charset="-128"/>
                    <a:ea typeface="ＭＳ ゴシック" panose="020B0609070205080204" pitchFamily="49" charset="-128"/>
                  </a:rPr>
                  <a:t> [m</a:t>
                </a:r>
                <a:r>
                  <a:rPr lang="en-US" altLang="ja-JP" sz="1600" b="0" i="0" u="none" strike="noStrike" kern="1200" baseline="3000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ＭＳ ゴシック" panose="020B0609070205080204" pitchFamily="49" charset="-128"/>
                    <a:ea typeface="ＭＳ ゴシック" panose="020B0609070205080204" pitchFamily="49" charset="-128"/>
                  </a:rPr>
                  <a:t>3</a:t>
                </a:r>
                <a:r>
                  <a:rPr lang="en-US" altLang="ja-JP" sz="16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ＭＳ ゴシック" panose="020B0609070205080204" pitchFamily="49" charset="-128"/>
                    <a:ea typeface="ＭＳ ゴシック" panose="020B0609070205080204" pitchFamily="49" charset="-128"/>
                  </a:rPr>
                  <a:t>]</a:t>
                </a:r>
                <a:endParaRPr lang="ja-JP" altLang="en-US" sz="1600" b="0" i="0" u="none" strike="noStrike" kern="1200" baseline="0">
                  <a:solidFill>
                    <a:sysClr val="windowText" lastClr="000000">
                      <a:lumMod val="65000"/>
                      <a:lumOff val="35000"/>
                    </a:sysClr>
                  </a:solidFill>
                  <a:latin typeface="ＭＳ ゴシック" panose="020B0609070205080204" pitchFamily="49" charset="-128"/>
                  <a:ea typeface="ＭＳ ゴシック" panose="020B0609070205080204" pitchFamily="49" charset="-128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ja-JP"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 altLang="en-US"/>
            </a:p>
          </c:txPr>
        </c:title>
        <c:numFmt formatCode="0_ " sourceLinked="0"/>
        <c:majorTickMark val="in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1090416255"/>
        <c:crosses val="autoZero"/>
        <c:crossBetween val="midCat"/>
        <c:majorUnit val="1"/>
      </c:valAx>
      <c:valAx>
        <c:axId val="1090416255"/>
        <c:scaling>
          <c:orientation val="minMax"/>
          <c:max val="5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ja-JP"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ja-JP" altLang="en-US" sz="16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ＭＳ ゴシック" panose="020B0609070205080204" pitchFamily="49" charset="-128"/>
                    <a:ea typeface="ＭＳ ゴシック" panose="020B0609070205080204" pitchFamily="49" charset="-128"/>
                  </a:rPr>
                  <a:t>圧力</a:t>
                </a:r>
                <a:r>
                  <a:rPr lang="en-US" altLang="ja-JP" sz="1600" b="0" i="1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P</a:t>
                </a:r>
                <a:r>
                  <a:rPr lang="en-US" altLang="ja-JP" sz="16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ＭＳ ゴシック" panose="020B0609070205080204" pitchFamily="49" charset="-128"/>
                    <a:ea typeface="ＭＳ ゴシック" panose="020B0609070205080204" pitchFamily="49" charset="-128"/>
                  </a:rPr>
                  <a:t> [Pa]</a:t>
                </a:r>
                <a:endParaRPr lang="ja-JP" altLang="en-US" sz="1600" b="0" i="0" u="none" strike="noStrike" kern="1200" baseline="0">
                  <a:solidFill>
                    <a:sysClr val="windowText" lastClr="000000">
                      <a:lumMod val="65000"/>
                      <a:lumOff val="35000"/>
                    </a:sysClr>
                  </a:solidFill>
                  <a:latin typeface="ＭＳ ゴシック" panose="020B0609070205080204" pitchFamily="49" charset="-128"/>
                  <a:ea typeface="ＭＳ ゴシック" panose="020B0609070205080204" pitchFamily="49" charset="-128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lang="ja-JP"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 altLang="en-US"/>
            </a:p>
          </c:txPr>
        </c:title>
        <c:numFmt formatCode="0_ " sourceLinked="0"/>
        <c:majorTickMark val="in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1090422975"/>
        <c:crosses val="autoZero"/>
        <c:crossBetween val="midCat"/>
        <c:majorUnit val="1"/>
      </c:valAx>
      <c:spPr>
        <a:noFill/>
        <a:ln>
          <a:solidFill>
            <a:schemeClr val="tx1"/>
          </a:solidFill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3292199621313597"/>
          <c:y val="3.8805555555555558E-2"/>
          <c:w val="0.80202441172688332"/>
          <c:h val="0.77224631624004114"/>
        </c:manualLayout>
      </c:layout>
      <c:scatterChart>
        <c:scatterStyle val="smoothMarker"/>
        <c:varyColors val="0"/>
        <c:ser>
          <c:idx val="0"/>
          <c:order val="0"/>
          <c:spPr>
            <a:ln w="25400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xVal>
            <c:numRef>
              <c:f>シャルル!$B$3:$B$5</c:f>
              <c:numCache>
                <c:formatCode>0_ </c:formatCode>
                <c:ptCount val="3"/>
                <c:pt idx="0">
                  <c:v>-273</c:v>
                </c:pt>
                <c:pt idx="1">
                  <c:v>0</c:v>
                </c:pt>
                <c:pt idx="2">
                  <c:v>273</c:v>
                </c:pt>
              </c:numCache>
            </c:numRef>
          </c:xVal>
          <c:yVal>
            <c:numRef>
              <c:f>シャルル!$C$3:$C$5</c:f>
              <c:numCache>
                <c:formatCode>0_ </c:formatCode>
                <c:ptCount val="3"/>
                <c:pt idx="0">
                  <c:v>0</c:v>
                </c:pt>
                <c:pt idx="1">
                  <c:v>273</c:v>
                </c:pt>
                <c:pt idx="2">
                  <c:v>546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34EE-4C22-8FCB-3B75CCE739C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090422975"/>
        <c:axId val="1090416255"/>
      </c:scatterChart>
      <c:valAx>
        <c:axId val="1090422975"/>
        <c:scaling>
          <c:orientation val="minMax"/>
          <c:max val="273"/>
          <c:min val="-273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ja-JP"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ja-JP" altLang="en-US"/>
                  <a:t>温度</a:t>
                </a:r>
                <a:r>
                  <a:rPr lang="en-US" altLang="ja-JP" i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T </a:t>
                </a:r>
                <a:r>
                  <a:rPr lang="en-US"/>
                  <a:t>[K]</a:t>
                </a:r>
                <a:endParaRPr lang="ja-JP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ja-JP"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/>
            </a:p>
          </c:txPr>
        </c:title>
        <c:numFmt formatCode="0_ " sourceLinked="1"/>
        <c:majorTickMark val="in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1090416255"/>
        <c:crosses val="autoZero"/>
        <c:crossBetween val="midCat"/>
        <c:majorUnit val="91"/>
      </c:valAx>
      <c:valAx>
        <c:axId val="1090416255"/>
        <c:scaling>
          <c:orientation val="minMax"/>
          <c:max val="546"/>
          <c:min val="0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ja-JP"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ja-JP" altLang="en-US"/>
                  <a:t>体積</a:t>
                </a:r>
                <a:r>
                  <a:rPr lang="en-US" altLang="ja-JP" i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V</a:t>
                </a:r>
                <a:r>
                  <a:rPr lang="en-US"/>
                  <a:t> [m</a:t>
                </a:r>
                <a:r>
                  <a:rPr lang="en-US" baseline="30000"/>
                  <a:t>3</a:t>
                </a:r>
                <a:r>
                  <a:rPr lang="en-US"/>
                  <a:t>]</a:t>
                </a:r>
                <a:endParaRPr lang="ja-JP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lang="ja-JP"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/>
            </a:p>
          </c:txPr>
        </c:title>
        <c:numFmt formatCode="0_ " sourceLinked="1"/>
        <c:majorTickMark val="cross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1090422975"/>
        <c:crosses val="autoZero"/>
        <c:crossBetween val="midCat"/>
        <c:majorUnit val="91"/>
      </c:valAx>
      <c:spPr>
        <a:noFill/>
        <a:ln>
          <a:solidFill>
            <a:schemeClr val="tx1"/>
          </a:solidFill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sz="1600"/>
      </a:pPr>
      <a:endParaRPr lang="ja-JP"/>
    </a:p>
  </c:txPr>
  <c:externalData r:id="rId3">
    <c:autoUpdate val="0"/>
  </c:externalData>
</c:chartSpace>
</file>

<file path=ppt/charts/chart3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3292199621313597"/>
          <c:y val="3.8805555555555558E-2"/>
          <c:w val="0.80202441172688332"/>
          <c:h val="0.77224631624004114"/>
        </c:manualLayout>
      </c:layout>
      <c:scatterChart>
        <c:scatterStyle val="smoothMarker"/>
        <c:varyColors val="0"/>
        <c:ser>
          <c:idx val="0"/>
          <c:order val="0"/>
          <c:spPr>
            <a:ln w="25400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xVal>
            <c:numRef>
              <c:f>シャルル!$B$3:$B$5</c:f>
              <c:numCache>
                <c:formatCode>0_ </c:formatCode>
                <c:ptCount val="3"/>
                <c:pt idx="0">
                  <c:v>-273</c:v>
                </c:pt>
                <c:pt idx="1">
                  <c:v>0</c:v>
                </c:pt>
                <c:pt idx="2">
                  <c:v>273</c:v>
                </c:pt>
              </c:numCache>
            </c:numRef>
          </c:xVal>
          <c:yVal>
            <c:numRef>
              <c:f>シャルル!$C$3:$C$5</c:f>
              <c:numCache>
                <c:formatCode>0_ </c:formatCode>
                <c:ptCount val="3"/>
                <c:pt idx="0">
                  <c:v>0</c:v>
                </c:pt>
                <c:pt idx="1">
                  <c:v>273</c:v>
                </c:pt>
                <c:pt idx="2">
                  <c:v>546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34EE-4C22-8FCB-3B75CCE739C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090422975"/>
        <c:axId val="1090416255"/>
      </c:scatterChart>
      <c:valAx>
        <c:axId val="1090422975"/>
        <c:scaling>
          <c:orientation val="minMax"/>
          <c:max val="273"/>
          <c:min val="-273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ja-JP"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ja-JP" altLang="en-US"/>
                  <a:t>温度</a:t>
                </a:r>
                <a:r>
                  <a:rPr lang="en-US" altLang="ja-JP" i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T </a:t>
                </a:r>
                <a:r>
                  <a:rPr lang="en-US"/>
                  <a:t>[K]</a:t>
                </a:r>
                <a:endParaRPr lang="ja-JP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ja-JP"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/>
            </a:p>
          </c:txPr>
        </c:title>
        <c:numFmt formatCode="0_ " sourceLinked="1"/>
        <c:majorTickMark val="in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1090416255"/>
        <c:crosses val="autoZero"/>
        <c:crossBetween val="midCat"/>
        <c:majorUnit val="91"/>
      </c:valAx>
      <c:valAx>
        <c:axId val="1090416255"/>
        <c:scaling>
          <c:orientation val="minMax"/>
          <c:max val="546"/>
          <c:min val="0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ja-JP"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ja-JP" altLang="en-US"/>
                  <a:t>体積</a:t>
                </a:r>
                <a:r>
                  <a:rPr lang="en-US" altLang="ja-JP" i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V</a:t>
                </a:r>
                <a:r>
                  <a:rPr lang="en-US"/>
                  <a:t> [m</a:t>
                </a:r>
                <a:r>
                  <a:rPr lang="en-US" baseline="30000"/>
                  <a:t>3</a:t>
                </a:r>
                <a:r>
                  <a:rPr lang="en-US"/>
                  <a:t>]</a:t>
                </a:r>
                <a:endParaRPr lang="ja-JP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lang="ja-JP"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/>
            </a:p>
          </c:txPr>
        </c:title>
        <c:numFmt formatCode="0_ " sourceLinked="1"/>
        <c:majorTickMark val="cross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1090422975"/>
        <c:crosses val="autoZero"/>
        <c:crossBetween val="midCat"/>
        <c:majorUnit val="91"/>
      </c:valAx>
      <c:spPr>
        <a:noFill/>
        <a:ln>
          <a:solidFill>
            <a:schemeClr val="tx1"/>
          </a:solidFill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sz="1600"/>
      </a:pPr>
      <a:endParaRPr lang="ja-JP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3370905362760915"/>
          <c:y val="4.4473042595194634E-2"/>
          <c:w val="0.82754088623867861"/>
          <c:h val="0.82134121323997977"/>
        </c:manualLayout>
      </c:layout>
      <c:scatterChart>
        <c:scatterStyle val="smoothMarker"/>
        <c:varyColors val="0"/>
        <c:ser>
          <c:idx val="0"/>
          <c:order val="0"/>
          <c:spPr>
            <a:ln w="19050" cap="rnd">
              <a:solidFill>
                <a:schemeClr val="accent2">
                  <a:lumMod val="75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定圧変化!$B$3:$B$52</c:f>
              <c:numCache>
                <c:formatCode>0.00_ </c:formatCode>
                <c:ptCount val="50"/>
                <c:pt idx="0">
                  <c:v>0.1</c:v>
                </c:pt>
                <c:pt idx="1">
                  <c:v>0.2</c:v>
                </c:pt>
                <c:pt idx="2">
                  <c:v>0.3</c:v>
                </c:pt>
                <c:pt idx="3">
                  <c:v>0.4</c:v>
                </c:pt>
                <c:pt idx="4">
                  <c:v>0.5</c:v>
                </c:pt>
                <c:pt idx="5">
                  <c:v>0.6</c:v>
                </c:pt>
                <c:pt idx="6">
                  <c:v>0.7</c:v>
                </c:pt>
                <c:pt idx="7">
                  <c:v>0.8</c:v>
                </c:pt>
                <c:pt idx="8">
                  <c:v>0.9</c:v>
                </c:pt>
                <c:pt idx="9">
                  <c:v>1</c:v>
                </c:pt>
                <c:pt idx="10">
                  <c:v>1.1000000000000001</c:v>
                </c:pt>
                <c:pt idx="11">
                  <c:v>1.2</c:v>
                </c:pt>
                <c:pt idx="12">
                  <c:v>1.3</c:v>
                </c:pt>
                <c:pt idx="13">
                  <c:v>1.4</c:v>
                </c:pt>
                <c:pt idx="14">
                  <c:v>1.5</c:v>
                </c:pt>
                <c:pt idx="15">
                  <c:v>1.6</c:v>
                </c:pt>
                <c:pt idx="16">
                  <c:v>1.7</c:v>
                </c:pt>
                <c:pt idx="17">
                  <c:v>1.8</c:v>
                </c:pt>
                <c:pt idx="18">
                  <c:v>1.9</c:v>
                </c:pt>
                <c:pt idx="19">
                  <c:v>2</c:v>
                </c:pt>
                <c:pt idx="20">
                  <c:v>2.1</c:v>
                </c:pt>
                <c:pt idx="21">
                  <c:v>2.2000000000000002</c:v>
                </c:pt>
                <c:pt idx="22">
                  <c:v>2.2999999999999998</c:v>
                </c:pt>
                <c:pt idx="23">
                  <c:v>2.4</c:v>
                </c:pt>
                <c:pt idx="24">
                  <c:v>2.5</c:v>
                </c:pt>
                <c:pt idx="25">
                  <c:v>2.6</c:v>
                </c:pt>
                <c:pt idx="26">
                  <c:v>2.7</c:v>
                </c:pt>
                <c:pt idx="27">
                  <c:v>2.8</c:v>
                </c:pt>
                <c:pt idx="28">
                  <c:v>2.9</c:v>
                </c:pt>
                <c:pt idx="29">
                  <c:v>3</c:v>
                </c:pt>
                <c:pt idx="30">
                  <c:v>3.1</c:v>
                </c:pt>
                <c:pt idx="31">
                  <c:v>3.2</c:v>
                </c:pt>
                <c:pt idx="32">
                  <c:v>3.3</c:v>
                </c:pt>
                <c:pt idx="33">
                  <c:v>3.4</c:v>
                </c:pt>
                <c:pt idx="34">
                  <c:v>3.5</c:v>
                </c:pt>
                <c:pt idx="35">
                  <c:v>3.6</c:v>
                </c:pt>
                <c:pt idx="36">
                  <c:v>3.7</c:v>
                </c:pt>
                <c:pt idx="37">
                  <c:v>3.8</c:v>
                </c:pt>
                <c:pt idx="38">
                  <c:v>3.9</c:v>
                </c:pt>
                <c:pt idx="39">
                  <c:v>4</c:v>
                </c:pt>
                <c:pt idx="40">
                  <c:v>4.0999999999999996</c:v>
                </c:pt>
                <c:pt idx="41">
                  <c:v>4.2</c:v>
                </c:pt>
                <c:pt idx="42">
                  <c:v>4.3</c:v>
                </c:pt>
                <c:pt idx="43">
                  <c:v>4.4000000000000004</c:v>
                </c:pt>
                <c:pt idx="44">
                  <c:v>4.5</c:v>
                </c:pt>
                <c:pt idx="45">
                  <c:v>4.5999999999999996</c:v>
                </c:pt>
                <c:pt idx="46">
                  <c:v>4.7</c:v>
                </c:pt>
                <c:pt idx="47">
                  <c:v>4.8</c:v>
                </c:pt>
                <c:pt idx="48">
                  <c:v>4.9000000000000004</c:v>
                </c:pt>
                <c:pt idx="49">
                  <c:v>5</c:v>
                </c:pt>
              </c:numCache>
            </c:numRef>
          </c:xVal>
          <c:yVal>
            <c:numRef>
              <c:f>定圧変化!$C$3:$C$52</c:f>
              <c:numCache>
                <c:formatCode>0.00_ </c:formatCode>
                <c:ptCount val="50"/>
                <c:pt idx="0">
                  <c:v>20</c:v>
                </c:pt>
                <c:pt idx="1">
                  <c:v>10</c:v>
                </c:pt>
                <c:pt idx="2">
                  <c:v>6.666666666666667</c:v>
                </c:pt>
                <c:pt idx="3">
                  <c:v>5</c:v>
                </c:pt>
                <c:pt idx="4">
                  <c:v>4</c:v>
                </c:pt>
                <c:pt idx="5">
                  <c:v>3.3333333333333335</c:v>
                </c:pt>
                <c:pt idx="6">
                  <c:v>2.8571428571428572</c:v>
                </c:pt>
                <c:pt idx="7">
                  <c:v>2.5</c:v>
                </c:pt>
                <c:pt idx="8">
                  <c:v>2.2222222222222223</c:v>
                </c:pt>
                <c:pt idx="9">
                  <c:v>2</c:v>
                </c:pt>
                <c:pt idx="10">
                  <c:v>1.8181818181818181</c:v>
                </c:pt>
                <c:pt idx="11">
                  <c:v>1.6666666666666667</c:v>
                </c:pt>
                <c:pt idx="12">
                  <c:v>1.5384615384615383</c:v>
                </c:pt>
                <c:pt idx="13">
                  <c:v>1.4285714285714286</c:v>
                </c:pt>
                <c:pt idx="14">
                  <c:v>1.3333333333333333</c:v>
                </c:pt>
                <c:pt idx="15">
                  <c:v>1.25</c:v>
                </c:pt>
                <c:pt idx="16">
                  <c:v>1.1764705882352942</c:v>
                </c:pt>
                <c:pt idx="17">
                  <c:v>1.1111111111111112</c:v>
                </c:pt>
                <c:pt idx="18">
                  <c:v>1.0526315789473684</c:v>
                </c:pt>
                <c:pt idx="19">
                  <c:v>1</c:v>
                </c:pt>
                <c:pt idx="20">
                  <c:v>0.95238095238095233</c:v>
                </c:pt>
                <c:pt idx="21">
                  <c:v>0.90909090909090906</c:v>
                </c:pt>
                <c:pt idx="22">
                  <c:v>0.86956521739130443</c:v>
                </c:pt>
                <c:pt idx="23">
                  <c:v>0.83333333333333337</c:v>
                </c:pt>
                <c:pt idx="24">
                  <c:v>0.8</c:v>
                </c:pt>
                <c:pt idx="25">
                  <c:v>0.76923076923076916</c:v>
                </c:pt>
                <c:pt idx="26">
                  <c:v>0.7407407407407407</c:v>
                </c:pt>
                <c:pt idx="27">
                  <c:v>0.7142857142857143</c:v>
                </c:pt>
                <c:pt idx="28">
                  <c:v>0.68965517241379315</c:v>
                </c:pt>
                <c:pt idx="29">
                  <c:v>0.66666666666666663</c:v>
                </c:pt>
                <c:pt idx="30">
                  <c:v>0.64516129032258063</c:v>
                </c:pt>
                <c:pt idx="31">
                  <c:v>0.625</c:v>
                </c:pt>
                <c:pt idx="32">
                  <c:v>0.60606060606060608</c:v>
                </c:pt>
                <c:pt idx="33">
                  <c:v>0.58823529411764708</c:v>
                </c:pt>
                <c:pt idx="34">
                  <c:v>0.5714285714285714</c:v>
                </c:pt>
                <c:pt idx="35">
                  <c:v>0.55555555555555558</c:v>
                </c:pt>
                <c:pt idx="36">
                  <c:v>0.54054054054054046</c:v>
                </c:pt>
                <c:pt idx="37">
                  <c:v>0.52631578947368418</c:v>
                </c:pt>
                <c:pt idx="38">
                  <c:v>0.51282051282051289</c:v>
                </c:pt>
                <c:pt idx="39">
                  <c:v>0.5</c:v>
                </c:pt>
                <c:pt idx="40">
                  <c:v>0.48780487804878053</c:v>
                </c:pt>
                <c:pt idx="41">
                  <c:v>0.47619047619047616</c:v>
                </c:pt>
                <c:pt idx="42">
                  <c:v>0.46511627906976744</c:v>
                </c:pt>
                <c:pt idx="43">
                  <c:v>0.45454545454545453</c:v>
                </c:pt>
                <c:pt idx="44">
                  <c:v>0.44444444444444442</c:v>
                </c:pt>
                <c:pt idx="45">
                  <c:v>0.43478260869565222</c:v>
                </c:pt>
                <c:pt idx="46">
                  <c:v>0.42553191489361702</c:v>
                </c:pt>
                <c:pt idx="47">
                  <c:v>0.41666666666666669</c:v>
                </c:pt>
                <c:pt idx="48">
                  <c:v>0.4081632653061224</c:v>
                </c:pt>
                <c:pt idx="49">
                  <c:v>0.4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4434-4D92-A66A-CD5198C485D4}"/>
            </c:ext>
          </c:extLst>
        </c:ser>
        <c:ser>
          <c:idx val="1"/>
          <c:order val="1"/>
          <c:spPr>
            <a:ln w="19050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xVal>
            <c:numRef>
              <c:f>定圧変化!$B$3:$B$52</c:f>
              <c:numCache>
                <c:formatCode>0.00_ </c:formatCode>
                <c:ptCount val="50"/>
                <c:pt idx="0">
                  <c:v>0.1</c:v>
                </c:pt>
                <c:pt idx="1">
                  <c:v>0.2</c:v>
                </c:pt>
                <c:pt idx="2">
                  <c:v>0.3</c:v>
                </c:pt>
                <c:pt idx="3">
                  <c:v>0.4</c:v>
                </c:pt>
                <c:pt idx="4">
                  <c:v>0.5</c:v>
                </c:pt>
                <c:pt idx="5">
                  <c:v>0.6</c:v>
                </c:pt>
                <c:pt idx="6">
                  <c:v>0.7</c:v>
                </c:pt>
                <c:pt idx="7">
                  <c:v>0.8</c:v>
                </c:pt>
                <c:pt idx="8">
                  <c:v>0.9</c:v>
                </c:pt>
                <c:pt idx="9">
                  <c:v>1</c:v>
                </c:pt>
                <c:pt idx="10">
                  <c:v>1.1000000000000001</c:v>
                </c:pt>
                <c:pt idx="11">
                  <c:v>1.2</c:v>
                </c:pt>
                <c:pt idx="12">
                  <c:v>1.3</c:v>
                </c:pt>
                <c:pt idx="13">
                  <c:v>1.4</c:v>
                </c:pt>
                <c:pt idx="14">
                  <c:v>1.5</c:v>
                </c:pt>
                <c:pt idx="15">
                  <c:v>1.6</c:v>
                </c:pt>
                <c:pt idx="16">
                  <c:v>1.7</c:v>
                </c:pt>
                <c:pt idx="17">
                  <c:v>1.8</c:v>
                </c:pt>
                <c:pt idx="18">
                  <c:v>1.9</c:v>
                </c:pt>
                <c:pt idx="19">
                  <c:v>2</c:v>
                </c:pt>
                <c:pt idx="20">
                  <c:v>2.1</c:v>
                </c:pt>
                <c:pt idx="21">
                  <c:v>2.2000000000000002</c:v>
                </c:pt>
                <c:pt idx="22">
                  <c:v>2.2999999999999998</c:v>
                </c:pt>
                <c:pt idx="23">
                  <c:v>2.4</c:v>
                </c:pt>
                <c:pt idx="24">
                  <c:v>2.5</c:v>
                </c:pt>
                <c:pt idx="25">
                  <c:v>2.6</c:v>
                </c:pt>
                <c:pt idx="26">
                  <c:v>2.7</c:v>
                </c:pt>
                <c:pt idx="27">
                  <c:v>2.8</c:v>
                </c:pt>
                <c:pt idx="28">
                  <c:v>2.9</c:v>
                </c:pt>
                <c:pt idx="29">
                  <c:v>3</c:v>
                </c:pt>
                <c:pt idx="30">
                  <c:v>3.1</c:v>
                </c:pt>
                <c:pt idx="31">
                  <c:v>3.2</c:v>
                </c:pt>
                <c:pt idx="32">
                  <c:v>3.3</c:v>
                </c:pt>
                <c:pt idx="33">
                  <c:v>3.4</c:v>
                </c:pt>
                <c:pt idx="34">
                  <c:v>3.5</c:v>
                </c:pt>
                <c:pt idx="35">
                  <c:v>3.6</c:v>
                </c:pt>
                <c:pt idx="36">
                  <c:v>3.7</c:v>
                </c:pt>
                <c:pt idx="37">
                  <c:v>3.8</c:v>
                </c:pt>
                <c:pt idx="38">
                  <c:v>3.9</c:v>
                </c:pt>
                <c:pt idx="39">
                  <c:v>4</c:v>
                </c:pt>
                <c:pt idx="40">
                  <c:v>4.0999999999999996</c:v>
                </c:pt>
                <c:pt idx="41">
                  <c:v>4.2</c:v>
                </c:pt>
                <c:pt idx="42">
                  <c:v>4.3</c:v>
                </c:pt>
                <c:pt idx="43">
                  <c:v>4.4000000000000004</c:v>
                </c:pt>
                <c:pt idx="44">
                  <c:v>4.5</c:v>
                </c:pt>
                <c:pt idx="45">
                  <c:v>4.5999999999999996</c:v>
                </c:pt>
                <c:pt idx="46">
                  <c:v>4.7</c:v>
                </c:pt>
                <c:pt idx="47">
                  <c:v>4.8</c:v>
                </c:pt>
                <c:pt idx="48">
                  <c:v>4.9000000000000004</c:v>
                </c:pt>
                <c:pt idx="49">
                  <c:v>5</c:v>
                </c:pt>
              </c:numCache>
            </c:numRef>
          </c:xVal>
          <c:yVal>
            <c:numRef>
              <c:f>定圧変化!$D$3:$D$52</c:f>
              <c:numCache>
                <c:formatCode>0.00_ </c:formatCode>
                <c:ptCount val="50"/>
                <c:pt idx="0">
                  <c:v>70</c:v>
                </c:pt>
                <c:pt idx="1">
                  <c:v>35</c:v>
                </c:pt>
                <c:pt idx="2">
                  <c:v>23.333333333333336</c:v>
                </c:pt>
                <c:pt idx="3">
                  <c:v>17.5</c:v>
                </c:pt>
                <c:pt idx="4">
                  <c:v>14</c:v>
                </c:pt>
                <c:pt idx="5">
                  <c:v>11.666666666666668</c:v>
                </c:pt>
                <c:pt idx="6">
                  <c:v>10</c:v>
                </c:pt>
                <c:pt idx="7">
                  <c:v>8.75</c:v>
                </c:pt>
                <c:pt idx="8">
                  <c:v>7.7777777777777777</c:v>
                </c:pt>
                <c:pt idx="9">
                  <c:v>7</c:v>
                </c:pt>
                <c:pt idx="10">
                  <c:v>6.3636363636363633</c:v>
                </c:pt>
                <c:pt idx="11">
                  <c:v>5.8333333333333339</c:v>
                </c:pt>
                <c:pt idx="12">
                  <c:v>5.3846153846153841</c:v>
                </c:pt>
                <c:pt idx="13">
                  <c:v>5</c:v>
                </c:pt>
                <c:pt idx="14">
                  <c:v>4.666666666666667</c:v>
                </c:pt>
                <c:pt idx="15">
                  <c:v>4.375</c:v>
                </c:pt>
                <c:pt idx="16">
                  <c:v>4.1176470588235299</c:v>
                </c:pt>
                <c:pt idx="17">
                  <c:v>3.8888888888888888</c:v>
                </c:pt>
                <c:pt idx="18">
                  <c:v>3.6842105263157898</c:v>
                </c:pt>
                <c:pt idx="19">
                  <c:v>3.5</c:v>
                </c:pt>
                <c:pt idx="20">
                  <c:v>3.333333333333333</c:v>
                </c:pt>
                <c:pt idx="21">
                  <c:v>3.1818181818181817</c:v>
                </c:pt>
                <c:pt idx="22">
                  <c:v>3.0434782608695654</c:v>
                </c:pt>
                <c:pt idx="23">
                  <c:v>2.916666666666667</c:v>
                </c:pt>
                <c:pt idx="24">
                  <c:v>2.8</c:v>
                </c:pt>
                <c:pt idx="25">
                  <c:v>2.6923076923076921</c:v>
                </c:pt>
                <c:pt idx="26">
                  <c:v>2.5925925925925926</c:v>
                </c:pt>
                <c:pt idx="27">
                  <c:v>2.5</c:v>
                </c:pt>
                <c:pt idx="28">
                  <c:v>2.4137931034482758</c:v>
                </c:pt>
                <c:pt idx="29">
                  <c:v>2.3333333333333335</c:v>
                </c:pt>
                <c:pt idx="30">
                  <c:v>2.258064516129032</c:v>
                </c:pt>
                <c:pt idx="31">
                  <c:v>2.1875</c:v>
                </c:pt>
                <c:pt idx="32">
                  <c:v>2.1212121212121211</c:v>
                </c:pt>
                <c:pt idx="33">
                  <c:v>2.0588235294117649</c:v>
                </c:pt>
                <c:pt idx="34">
                  <c:v>2</c:v>
                </c:pt>
                <c:pt idx="35">
                  <c:v>1.9444444444444444</c:v>
                </c:pt>
                <c:pt idx="36">
                  <c:v>1.8918918918918919</c:v>
                </c:pt>
                <c:pt idx="37">
                  <c:v>1.8421052631578949</c:v>
                </c:pt>
                <c:pt idx="38">
                  <c:v>1.7948717948717949</c:v>
                </c:pt>
                <c:pt idx="39">
                  <c:v>1.75</c:v>
                </c:pt>
                <c:pt idx="40">
                  <c:v>1.7073170731707319</c:v>
                </c:pt>
                <c:pt idx="41">
                  <c:v>1.6666666666666665</c:v>
                </c:pt>
                <c:pt idx="42">
                  <c:v>1.6279069767441861</c:v>
                </c:pt>
                <c:pt idx="43">
                  <c:v>1.5909090909090908</c:v>
                </c:pt>
                <c:pt idx="44">
                  <c:v>1.5555555555555556</c:v>
                </c:pt>
                <c:pt idx="45">
                  <c:v>1.5217391304347827</c:v>
                </c:pt>
                <c:pt idx="46">
                  <c:v>1.4893617021276595</c:v>
                </c:pt>
                <c:pt idx="47">
                  <c:v>1.4583333333333335</c:v>
                </c:pt>
                <c:pt idx="48">
                  <c:v>1.4285714285714284</c:v>
                </c:pt>
                <c:pt idx="49">
                  <c:v>1.4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4434-4D92-A66A-CD5198C485D4}"/>
            </c:ext>
          </c:extLst>
        </c:ser>
        <c:ser>
          <c:idx val="2"/>
          <c:order val="2"/>
          <c:spPr>
            <a:ln w="12700" cap="rnd">
              <a:solidFill>
                <a:schemeClr val="tx1"/>
              </a:solidFill>
              <a:prstDash val="dash"/>
              <a:round/>
            </a:ln>
            <a:effectLst/>
          </c:spPr>
          <c:marker>
            <c:symbol val="none"/>
          </c:marker>
          <c:xVal>
            <c:numRef>
              <c:f>定圧変化!$B$3:$B$52</c:f>
              <c:numCache>
                <c:formatCode>0.00_ </c:formatCode>
                <c:ptCount val="50"/>
                <c:pt idx="0">
                  <c:v>0.1</c:v>
                </c:pt>
                <c:pt idx="1">
                  <c:v>0.2</c:v>
                </c:pt>
                <c:pt idx="2">
                  <c:v>0.3</c:v>
                </c:pt>
                <c:pt idx="3">
                  <c:v>0.4</c:v>
                </c:pt>
                <c:pt idx="4">
                  <c:v>0.5</c:v>
                </c:pt>
                <c:pt idx="5">
                  <c:v>0.6</c:v>
                </c:pt>
                <c:pt idx="6">
                  <c:v>0.7</c:v>
                </c:pt>
                <c:pt idx="7">
                  <c:v>0.8</c:v>
                </c:pt>
                <c:pt idx="8">
                  <c:v>0.9</c:v>
                </c:pt>
                <c:pt idx="9">
                  <c:v>1</c:v>
                </c:pt>
                <c:pt idx="10">
                  <c:v>1.1000000000000001</c:v>
                </c:pt>
                <c:pt idx="11">
                  <c:v>1.2</c:v>
                </c:pt>
                <c:pt idx="12">
                  <c:v>1.3</c:v>
                </c:pt>
                <c:pt idx="13">
                  <c:v>1.4</c:v>
                </c:pt>
                <c:pt idx="14">
                  <c:v>1.5</c:v>
                </c:pt>
                <c:pt idx="15">
                  <c:v>1.6</c:v>
                </c:pt>
                <c:pt idx="16">
                  <c:v>1.7</c:v>
                </c:pt>
                <c:pt idx="17">
                  <c:v>1.8</c:v>
                </c:pt>
                <c:pt idx="18">
                  <c:v>1.9</c:v>
                </c:pt>
                <c:pt idx="19">
                  <c:v>2</c:v>
                </c:pt>
                <c:pt idx="20">
                  <c:v>2.1</c:v>
                </c:pt>
                <c:pt idx="21">
                  <c:v>2.2000000000000002</c:v>
                </c:pt>
                <c:pt idx="22">
                  <c:v>2.2999999999999998</c:v>
                </c:pt>
                <c:pt idx="23">
                  <c:v>2.4</c:v>
                </c:pt>
                <c:pt idx="24">
                  <c:v>2.5</c:v>
                </c:pt>
                <c:pt idx="25">
                  <c:v>2.6</c:v>
                </c:pt>
                <c:pt idx="26">
                  <c:v>2.7</c:v>
                </c:pt>
                <c:pt idx="27">
                  <c:v>2.8</c:v>
                </c:pt>
                <c:pt idx="28">
                  <c:v>2.9</c:v>
                </c:pt>
                <c:pt idx="29">
                  <c:v>3</c:v>
                </c:pt>
                <c:pt idx="30">
                  <c:v>3.1</c:v>
                </c:pt>
                <c:pt idx="31">
                  <c:v>3.2</c:v>
                </c:pt>
                <c:pt idx="32">
                  <c:v>3.3</c:v>
                </c:pt>
                <c:pt idx="33">
                  <c:v>3.4</c:v>
                </c:pt>
                <c:pt idx="34">
                  <c:v>3.5</c:v>
                </c:pt>
                <c:pt idx="35">
                  <c:v>3.6</c:v>
                </c:pt>
                <c:pt idx="36">
                  <c:v>3.7</c:v>
                </c:pt>
                <c:pt idx="37">
                  <c:v>3.8</c:v>
                </c:pt>
                <c:pt idx="38">
                  <c:v>3.9</c:v>
                </c:pt>
                <c:pt idx="39">
                  <c:v>4</c:v>
                </c:pt>
                <c:pt idx="40">
                  <c:v>4.0999999999999996</c:v>
                </c:pt>
                <c:pt idx="41">
                  <c:v>4.2</c:v>
                </c:pt>
                <c:pt idx="42">
                  <c:v>4.3</c:v>
                </c:pt>
                <c:pt idx="43">
                  <c:v>4.4000000000000004</c:v>
                </c:pt>
                <c:pt idx="44">
                  <c:v>4.5</c:v>
                </c:pt>
                <c:pt idx="45">
                  <c:v>4.5999999999999996</c:v>
                </c:pt>
                <c:pt idx="46">
                  <c:v>4.7</c:v>
                </c:pt>
                <c:pt idx="47">
                  <c:v>4.8</c:v>
                </c:pt>
                <c:pt idx="48">
                  <c:v>4.9000000000000004</c:v>
                </c:pt>
                <c:pt idx="49">
                  <c:v>5</c:v>
                </c:pt>
              </c:numCache>
            </c:numRef>
          </c:xVal>
          <c:yVal>
            <c:numRef>
              <c:f>定圧変化!$E$3:$E$52</c:f>
              <c:numCache>
                <c:formatCode>0.00_ </c:formatCode>
                <c:ptCount val="50"/>
                <c:pt idx="0">
                  <c:v>2</c:v>
                </c:pt>
                <c:pt idx="1">
                  <c:v>2</c:v>
                </c:pt>
                <c:pt idx="2">
                  <c:v>2</c:v>
                </c:pt>
                <c:pt idx="3">
                  <c:v>2</c:v>
                </c:pt>
                <c:pt idx="4">
                  <c:v>2</c:v>
                </c:pt>
                <c:pt idx="5">
                  <c:v>2</c:v>
                </c:pt>
                <c:pt idx="6">
                  <c:v>2</c:v>
                </c:pt>
                <c:pt idx="7">
                  <c:v>2</c:v>
                </c:pt>
                <c:pt idx="8">
                  <c:v>2</c:v>
                </c:pt>
                <c:pt idx="9">
                  <c:v>2</c:v>
                </c:pt>
                <c:pt idx="10">
                  <c:v>2</c:v>
                </c:pt>
                <c:pt idx="11">
                  <c:v>2</c:v>
                </c:pt>
                <c:pt idx="12">
                  <c:v>2</c:v>
                </c:pt>
                <c:pt idx="13">
                  <c:v>2</c:v>
                </c:pt>
                <c:pt idx="14">
                  <c:v>2</c:v>
                </c:pt>
                <c:pt idx="15">
                  <c:v>2</c:v>
                </c:pt>
                <c:pt idx="16">
                  <c:v>2</c:v>
                </c:pt>
                <c:pt idx="17">
                  <c:v>2</c:v>
                </c:pt>
                <c:pt idx="18">
                  <c:v>2</c:v>
                </c:pt>
                <c:pt idx="19">
                  <c:v>2</c:v>
                </c:pt>
                <c:pt idx="20">
                  <c:v>2</c:v>
                </c:pt>
                <c:pt idx="21">
                  <c:v>2</c:v>
                </c:pt>
                <c:pt idx="22">
                  <c:v>2</c:v>
                </c:pt>
                <c:pt idx="23">
                  <c:v>2</c:v>
                </c:pt>
                <c:pt idx="24">
                  <c:v>2</c:v>
                </c:pt>
                <c:pt idx="25">
                  <c:v>2</c:v>
                </c:pt>
                <c:pt idx="26">
                  <c:v>2</c:v>
                </c:pt>
                <c:pt idx="27">
                  <c:v>2</c:v>
                </c:pt>
                <c:pt idx="28">
                  <c:v>2</c:v>
                </c:pt>
                <c:pt idx="29">
                  <c:v>2</c:v>
                </c:pt>
                <c:pt idx="30">
                  <c:v>2</c:v>
                </c:pt>
                <c:pt idx="31">
                  <c:v>2</c:v>
                </c:pt>
                <c:pt idx="32">
                  <c:v>2</c:v>
                </c:pt>
                <c:pt idx="33">
                  <c:v>2</c:v>
                </c:pt>
                <c:pt idx="34">
                  <c:v>2</c:v>
                </c:pt>
                <c:pt idx="35">
                  <c:v>2</c:v>
                </c:pt>
                <c:pt idx="36">
                  <c:v>2</c:v>
                </c:pt>
                <c:pt idx="37">
                  <c:v>2</c:v>
                </c:pt>
                <c:pt idx="38">
                  <c:v>2</c:v>
                </c:pt>
                <c:pt idx="39">
                  <c:v>2</c:v>
                </c:pt>
                <c:pt idx="40">
                  <c:v>2</c:v>
                </c:pt>
                <c:pt idx="41">
                  <c:v>2</c:v>
                </c:pt>
                <c:pt idx="42">
                  <c:v>2</c:v>
                </c:pt>
                <c:pt idx="43">
                  <c:v>2</c:v>
                </c:pt>
                <c:pt idx="44">
                  <c:v>2</c:v>
                </c:pt>
                <c:pt idx="45">
                  <c:v>2</c:v>
                </c:pt>
                <c:pt idx="46">
                  <c:v>2</c:v>
                </c:pt>
                <c:pt idx="47">
                  <c:v>2</c:v>
                </c:pt>
                <c:pt idx="48">
                  <c:v>2</c:v>
                </c:pt>
                <c:pt idx="49">
                  <c:v>2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4434-4D92-A66A-CD5198C485D4}"/>
            </c:ext>
          </c:extLst>
        </c:ser>
        <c:ser>
          <c:idx val="3"/>
          <c:order val="3"/>
          <c:spPr>
            <a:ln w="25400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xVal>
            <c:numRef>
              <c:f>定圧変化!$B$3:$B$52</c:f>
              <c:numCache>
                <c:formatCode>0.00_ </c:formatCode>
                <c:ptCount val="50"/>
                <c:pt idx="0">
                  <c:v>0.1</c:v>
                </c:pt>
                <c:pt idx="1">
                  <c:v>0.2</c:v>
                </c:pt>
                <c:pt idx="2">
                  <c:v>0.3</c:v>
                </c:pt>
                <c:pt idx="3">
                  <c:v>0.4</c:v>
                </c:pt>
                <c:pt idx="4">
                  <c:v>0.5</c:v>
                </c:pt>
                <c:pt idx="5">
                  <c:v>0.6</c:v>
                </c:pt>
                <c:pt idx="6">
                  <c:v>0.7</c:v>
                </c:pt>
                <c:pt idx="7">
                  <c:v>0.8</c:v>
                </c:pt>
                <c:pt idx="8">
                  <c:v>0.9</c:v>
                </c:pt>
                <c:pt idx="9">
                  <c:v>1</c:v>
                </c:pt>
                <c:pt idx="10">
                  <c:v>1.1000000000000001</c:v>
                </c:pt>
                <c:pt idx="11">
                  <c:v>1.2</c:v>
                </c:pt>
                <c:pt idx="12">
                  <c:v>1.3</c:v>
                </c:pt>
                <c:pt idx="13">
                  <c:v>1.4</c:v>
                </c:pt>
                <c:pt idx="14">
                  <c:v>1.5</c:v>
                </c:pt>
                <c:pt idx="15">
                  <c:v>1.6</c:v>
                </c:pt>
                <c:pt idx="16">
                  <c:v>1.7</c:v>
                </c:pt>
                <c:pt idx="17">
                  <c:v>1.8</c:v>
                </c:pt>
                <c:pt idx="18">
                  <c:v>1.9</c:v>
                </c:pt>
                <c:pt idx="19">
                  <c:v>2</c:v>
                </c:pt>
                <c:pt idx="20">
                  <c:v>2.1</c:v>
                </c:pt>
                <c:pt idx="21">
                  <c:v>2.2000000000000002</c:v>
                </c:pt>
                <c:pt idx="22">
                  <c:v>2.2999999999999998</c:v>
                </c:pt>
                <c:pt idx="23">
                  <c:v>2.4</c:v>
                </c:pt>
                <c:pt idx="24">
                  <c:v>2.5</c:v>
                </c:pt>
                <c:pt idx="25">
                  <c:v>2.6</c:v>
                </c:pt>
                <c:pt idx="26">
                  <c:v>2.7</c:v>
                </c:pt>
                <c:pt idx="27">
                  <c:v>2.8</c:v>
                </c:pt>
                <c:pt idx="28">
                  <c:v>2.9</c:v>
                </c:pt>
                <c:pt idx="29">
                  <c:v>3</c:v>
                </c:pt>
                <c:pt idx="30">
                  <c:v>3.1</c:v>
                </c:pt>
                <c:pt idx="31">
                  <c:v>3.2</c:v>
                </c:pt>
                <c:pt idx="32">
                  <c:v>3.3</c:v>
                </c:pt>
                <c:pt idx="33">
                  <c:v>3.4</c:v>
                </c:pt>
                <c:pt idx="34">
                  <c:v>3.5</c:v>
                </c:pt>
                <c:pt idx="35">
                  <c:v>3.6</c:v>
                </c:pt>
                <c:pt idx="36">
                  <c:v>3.7</c:v>
                </c:pt>
                <c:pt idx="37">
                  <c:v>3.8</c:v>
                </c:pt>
                <c:pt idx="38">
                  <c:v>3.9</c:v>
                </c:pt>
                <c:pt idx="39">
                  <c:v>4</c:v>
                </c:pt>
                <c:pt idx="40">
                  <c:v>4.0999999999999996</c:v>
                </c:pt>
                <c:pt idx="41">
                  <c:v>4.2</c:v>
                </c:pt>
                <c:pt idx="42">
                  <c:v>4.3</c:v>
                </c:pt>
                <c:pt idx="43">
                  <c:v>4.4000000000000004</c:v>
                </c:pt>
                <c:pt idx="44">
                  <c:v>4.5</c:v>
                </c:pt>
                <c:pt idx="45">
                  <c:v>4.5999999999999996</c:v>
                </c:pt>
                <c:pt idx="46">
                  <c:v>4.7</c:v>
                </c:pt>
                <c:pt idx="47">
                  <c:v>4.8</c:v>
                </c:pt>
                <c:pt idx="48">
                  <c:v>4.9000000000000004</c:v>
                </c:pt>
                <c:pt idx="49">
                  <c:v>5</c:v>
                </c:pt>
              </c:numCache>
            </c:numRef>
          </c:xVal>
          <c:yVal>
            <c:numRef>
              <c:f>定圧変化!$F$3:$F$52</c:f>
              <c:numCache>
                <c:formatCode>General</c:formatCode>
                <c:ptCount val="50"/>
                <c:pt idx="9" formatCode="0.00_ ">
                  <c:v>2</c:v>
                </c:pt>
                <c:pt idx="10" formatCode="0.00_ ">
                  <c:v>2</c:v>
                </c:pt>
                <c:pt idx="11" formatCode="0.00_ ">
                  <c:v>2</c:v>
                </c:pt>
                <c:pt idx="12" formatCode="0.00_ ">
                  <c:v>2</c:v>
                </c:pt>
                <c:pt idx="13" formatCode="0.00_ ">
                  <c:v>2</c:v>
                </c:pt>
                <c:pt idx="14" formatCode="0.00_ ">
                  <c:v>2</c:v>
                </c:pt>
                <c:pt idx="15" formatCode="0.00_ ">
                  <c:v>2</c:v>
                </c:pt>
                <c:pt idx="16" formatCode="0.00_ ">
                  <c:v>2</c:v>
                </c:pt>
                <c:pt idx="17" formatCode="0.00_ ">
                  <c:v>2</c:v>
                </c:pt>
                <c:pt idx="18" formatCode="0.00_ ">
                  <c:v>2</c:v>
                </c:pt>
                <c:pt idx="19" formatCode="0.00_ ">
                  <c:v>2</c:v>
                </c:pt>
                <c:pt idx="20" formatCode="0.00_ ">
                  <c:v>2</c:v>
                </c:pt>
                <c:pt idx="21" formatCode="0.00_ ">
                  <c:v>2</c:v>
                </c:pt>
                <c:pt idx="22" formatCode="0.00_ ">
                  <c:v>2</c:v>
                </c:pt>
                <c:pt idx="23" formatCode="0.00_ ">
                  <c:v>2</c:v>
                </c:pt>
                <c:pt idx="24" formatCode="0.00_ ">
                  <c:v>2</c:v>
                </c:pt>
                <c:pt idx="25" formatCode="0.00_ ">
                  <c:v>2</c:v>
                </c:pt>
                <c:pt idx="26" formatCode="0.00_ ">
                  <c:v>2</c:v>
                </c:pt>
                <c:pt idx="27" formatCode="0.00_ ">
                  <c:v>2</c:v>
                </c:pt>
                <c:pt idx="28" formatCode="0.00_ ">
                  <c:v>2</c:v>
                </c:pt>
                <c:pt idx="29" formatCode="0.00_ ">
                  <c:v>2</c:v>
                </c:pt>
                <c:pt idx="30" formatCode="0.00_ ">
                  <c:v>2</c:v>
                </c:pt>
                <c:pt idx="31" formatCode="0.00_ ">
                  <c:v>2</c:v>
                </c:pt>
                <c:pt idx="32" formatCode="0.00_ ">
                  <c:v>2</c:v>
                </c:pt>
                <c:pt idx="33" formatCode="0.00_ ">
                  <c:v>2</c:v>
                </c:pt>
                <c:pt idx="34" formatCode="0.00_ ">
                  <c:v>2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3-4434-4D92-A66A-CD5198C485D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090422975"/>
        <c:axId val="1090416255"/>
      </c:scatterChart>
      <c:valAx>
        <c:axId val="1090422975"/>
        <c:scaling>
          <c:orientation val="minMax"/>
          <c:max val="5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ja-JP"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ja-JP" altLang="en-US" sz="16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ＭＳ ゴシック" panose="020B0609070205080204" pitchFamily="49" charset="-128"/>
                    <a:ea typeface="ＭＳ ゴシック" panose="020B0609070205080204" pitchFamily="49" charset="-128"/>
                  </a:rPr>
                  <a:t>体積</a:t>
                </a:r>
                <a:r>
                  <a:rPr lang="en-US" altLang="ja-JP" sz="1600" b="0" i="1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V</a:t>
                </a:r>
                <a:r>
                  <a:rPr lang="en-US" altLang="ja-JP" sz="16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ＭＳ ゴシック" panose="020B0609070205080204" pitchFamily="49" charset="-128"/>
                    <a:ea typeface="ＭＳ ゴシック" panose="020B0609070205080204" pitchFamily="49" charset="-128"/>
                  </a:rPr>
                  <a:t> [m</a:t>
                </a:r>
                <a:r>
                  <a:rPr lang="en-US" altLang="ja-JP" sz="1600" b="0" i="0" u="none" strike="noStrike" kern="1200" baseline="3000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ＭＳ ゴシック" panose="020B0609070205080204" pitchFamily="49" charset="-128"/>
                    <a:ea typeface="ＭＳ ゴシック" panose="020B0609070205080204" pitchFamily="49" charset="-128"/>
                  </a:rPr>
                  <a:t>3</a:t>
                </a:r>
                <a:r>
                  <a:rPr lang="en-US" altLang="ja-JP" sz="16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ＭＳ ゴシック" panose="020B0609070205080204" pitchFamily="49" charset="-128"/>
                    <a:ea typeface="ＭＳ ゴシック" panose="020B0609070205080204" pitchFamily="49" charset="-128"/>
                  </a:rPr>
                  <a:t>]</a:t>
                </a:r>
                <a:endParaRPr lang="ja-JP" altLang="en-US" sz="1600" b="0" i="0" u="none" strike="noStrike" kern="1200" baseline="0">
                  <a:solidFill>
                    <a:sysClr val="windowText" lastClr="000000">
                      <a:lumMod val="65000"/>
                      <a:lumOff val="35000"/>
                    </a:sysClr>
                  </a:solidFill>
                  <a:latin typeface="ＭＳ ゴシック" panose="020B0609070205080204" pitchFamily="49" charset="-128"/>
                  <a:ea typeface="ＭＳ ゴシック" panose="020B0609070205080204" pitchFamily="49" charset="-128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ja-JP"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 altLang="en-US"/>
            </a:p>
          </c:txPr>
        </c:title>
        <c:numFmt formatCode="0_ " sourceLinked="0"/>
        <c:majorTickMark val="in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1090416255"/>
        <c:crosses val="autoZero"/>
        <c:crossBetween val="midCat"/>
        <c:majorUnit val="1"/>
      </c:valAx>
      <c:valAx>
        <c:axId val="1090416255"/>
        <c:scaling>
          <c:orientation val="minMax"/>
          <c:max val="5"/>
          <c:min val="0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ja-JP"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ja-JP" altLang="en-US" sz="16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ＭＳ ゴシック" panose="020B0609070205080204" pitchFamily="49" charset="-128"/>
                    <a:ea typeface="ＭＳ ゴシック" panose="020B0609070205080204" pitchFamily="49" charset="-128"/>
                  </a:rPr>
                  <a:t>圧力</a:t>
                </a:r>
                <a:r>
                  <a:rPr lang="en-US" altLang="ja-JP" sz="1600" b="0" i="1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P</a:t>
                </a:r>
                <a:r>
                  <a:rPr lang="en-US" altLang="ja-JP" sz="16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ＭＳ ゴシック" panose="020B0609070205080204" pitchFamily="49" charset="-128"/>
                    <a:ea typeface="ＭＳ ゴシック" panose="020B0609070205080204" pitchFamily="49" charset="-128"/>
                  </a:rPr>
                  <a:t> [Pa]</a:t>
                </a:r>
                <a:endParaRPr lang="ja-JP" altLang="en-US" sz="1600" b="0" i="0" u="none" strike="noStrike" kern="1200" baseline="0">
                  <a:solidFill>
                    <a:sysClr val="windowText" lastClr="000000">
                      <a:lumMod val="65000"/>
                      <a:lumOff val="35000"/>
                    </a:sysClr>
                  </a:solidFill>
                  <a:latin typeface="ＭＳ ゴシック" panose="020B0609070205080204" pitchFamily="49" charset="-128"/>
                  <a:ea typeface="ＭＳ ゴシック" panose="020B0609070205080204" pitchFamily="49" charset="-128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lang="ja-JP"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 altLang="en-US"/>
            </a:p>
          </c:txPr>
        </c:title>
        <c:numFmt formatCode="0_ " sourceLinked="0"/>
        <c:majorTickMark val="in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1090422975"/>
        <c:crosses val="autoZero"/>
        <c:crossBetween val="midCat"/>
        <c:majorUnit val="1"/>
      </c:valAx>
      <c:spPr>
        <a:noFill/>
        <a:ln>
          <a:solidFill>
            <a:schemeClr val="tx1"/>
          </a:solidFill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ja-JP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3688465650953094"/>
          <c:y val="5.5591238353927382E-2"/>
          <c:w val="0.81643074039201113"/>
          <c:h val="0.77252648182517036"/>
        </c:manualLayout>
      </c:layout>
      <c:scatterChart>
        <c:scatterStyle val="smoothMarker"/>
        <c:varyColors val="0"/>
        <c:ser>
          <c:idx val="0"/>
          <c:order val="0"/>
          <c:spPr>
            <a:ln w="12700" cap="rnd">
              <a:solidFill>
                <a:schemeClr val="tx1"/>
              </a:solidFill>
              <a:prstDash val="dash"/>
              <a:round/>
            </a:ln>
            <a:effectLst/>
          </c:spPr>
          <c:marker>
            <c:symbol val="none"/>
          </c:marker>
          <c:xVal>
            <c:numRef>
              <c:f>定温変化!$B$3:$B$52</c:f>
              <c:numCache>
                <c:formatCode>0.00_ </c:formatCode>
                <c:ptCount val="50"/>
                <c:pt idx="0">
                  <c:v>0.1</c:v>
                </c:pt>
                <c:pt idx="1">
                  <c:v>0.2</c:v>
                </c:pt>
                <c:pt idx="2">
                  <c:v>0.3</c:v>
                </c:pt>
                <c:pt idx="3">
                  <c:v>0.4</c:v>
                </c:pt>
                <c:pt idx="4">
                  <c:v>0.5</c:v>
                </c:pt>
                <c:pt idx="5">
                  <c:v>0.6</c:v>
                </c:pt>
                <c:pt idx="6">
                  <c:v>0.7</c:v>
                </c:pt>
                <c:pt idx="7">
                  <c:v>0.8</c:v>
                </c:pt>
                <c:pt idx="8">
                  <c:v>0.9</c:v>
                </c:pt>
                <c:pt idx="9">
                  <c:v>1</c:v>
                </c:pt>
                <c:pt idx="10">
                  <c:v>1.1000000000000001</c:v>
                </c:pt>
                <c:pt idx="11">
                  <c:v>1.2</c:v>
                </c:pt>
                <c:pt idx="12">
                  <c:v>1.3</c:v>
                </c:pt>
                <c:pt idx="13">
                  <c:v>1.4</c:v>
                </c:pt>
                <c:pt idx="14">
                  <c:v>1.5</c:v>
                </c:pt>
                <c:pt idx="15">
                  <c:v>1.6</c:v>
                </c:pt>
                <c:pt idx="16">
                  <c:v>1.7</c:v>
                </c:pt>
                <c:pt idx="17">
                  <c:v>1.8</c:v>
                </c:pt>
                <c:pt idx="18">
                  <c:v>1.9</c:v>
                </c:pt>
                <c:pt idx="19">
                  <c:v>2</c:v>
                </c:pt>
                <c:pt idx="20">
                  <c:v>2.1</c:v>
                </c:pt>
                <c:pt idx="21">
                  <c:v>2.2000000000000002</c:v>
                </c:pt>
                <c:pt idx="22">
                  <c:v>2.2999999999999998</c:v>
                </c:pt>
                <c:pt idx="23">
                  <c:v>2.4</c:v>
                </c:pt>
                <c:pt idx="24">
                  <c:v>2.5</c:v>
                </c:pt>
                <c:pt idx="25">
                  <c:v>2.6</c:v>
                </c:pt>
                <c:pt idx="26">
                  <c:v>2.7</c:v>
                </c:pt>
                <c:pt idx="27">
                  <c:v>2.8</c:v>
                </c:pt>
                <c:pt idx="28">
                  <c:v>2.9</c:v>
                </c:pt>
                <c:pt idx="29">
                  <c:v>3</c:v>
                </c:pt>
                <c:pt idx="30">
                  <c:v>3.1</c:v>
                </c:pt>
                <c:pt idx="31">
                  <c:v>3.2</c:v>
                </c:pt>
                <c:pt idx="32">
                  <c:v>3.3</c:v>
                </c:pt>
                <c:pt idx="33">
                  <c:v>3.4</c:v>
                </c:pt>
                <c:pt idx="34">
                  <c:v>3.5</c:v>
                </c:pt>
                <c:pt idx="35">
                  <c:v>3.6</c:v>
                </c:pt>
                <c:pt idx="36">
                  <c:v>3.7</c:v>
                </c:pt>
                <c:pt idx="37">
                  <c:v>3.8</c:v>
                </c:pt>
                <c:pt idx="38">
                  <c:v>3.9</c:v>
                </c:pt>
                <c:pt idx="39">
                  <c:v>4</c:v>
                </c:pt>
                <c:pt idx="40">
                  <c:v>4.0999999999999996</c:v>
                </c:pt>
                <c:pt idx="41">
                  <c:v>4.2</c:v>
                </c:pt>
                <c:pt idx="42">
                  <c:v>4.3</c:v>
                </c:pt>
                <c:pt idx="43">
                  <c:v>4.4000000000000004</c:v>
                </c:pt>
                <c:pt idx="44">
                  <c:v>4.5</c:v>
                </c:pt>
                <c:pt idx="45">
                  <c:v>4.5999999999999996</c:v>
                </c:pt>
                <c:pt idx="46">
                  <c:v>4.7</c:v>
                </c:pt>
                <c:pt idx="47">
                  <c:v>4.8</c:v>
                </c:pt>
                <c:pt idx="48">
                  <c:v>4.9000000000000004</c:v>
                </c:pt>
                <c:pt idx="49">
                  <c:v>5</c:v>
                </c:pt>
              </c:numCache>
            </c:numRef>
          </c:xVal>
          <c:yVal>
            <c:numRef>
              <c:f>定温変化!$C$3:$C$52</c:f>
              <c:numCache>
                <c:formatCode>0.00_ </c:formatCode>
                <c:ptCount val="50"/>
                <c:pt idx="0">
                  <c:v>20</c:v>
                </c:pt>
                <c:pt idx="1">
                  <c:v>10</c:v>
                </c:pt>
                <c:pt idx="2">
                  <c:v>6.666666666666667</c:v>
                </c:pt>
                <c:pt idx="3">
                  <c:v>5</c:v>
                </c:pt>
                <c:pt idx="4">
                  <c:v>4</c:v>
                </c:pt>
                <c:pt idx="5">
                  <c:v>3.3333333333333335</c:v>
                </c:pt>
                <c:pt idx="6">
                  <c:v>2.8571428571428572</c:v>
                </c:pt>
                <c:pt idx="7">
                  <c:v>2.5</c:v>
                </c:pt>
                <c:pt idx="8">
                  <c:v>2.2222222222222223</c:v>
                </c:pt>
                <c:pt idx="9">
                  <c:v>2</c:v>
                </c:pt>
                <c:pt idx="10">
                  <c:v>1.8181818181818181</c:v>
                </c:pt>
                <c:pt idx="11">
                  <c:v>1.6666666666666667</c:v>
                </c:pt>
                <c:pt idx="12">
                  <c:v>1.5384615384615383</c:v>
                </c:pt>
                <c:pt idx="13">
                  <c:v>1.4285714285714286</c:v>
                </c:pt>
                <c:pt idx="14">
                  <c:v>1.3333333333333333</c:v>
                </c:pt>
                <c:pt idx="15">
                  <c:v>1.25</c:v>
                </c:pt>
                <c:pt idx="16">
                  <c:v>1.1764705882352942</c:v>
                </c:pt>
                <c:pt idx="17">
                  <c:v>1.1111111111111112</c:v>
                </c:pt>
                <c:pt idx="18">
                  <c:v>1.0526315789473684</c:v>
                </c:pt>
                <c:pt idx="19">
                  <c:v>1</c:v>
                </c:pt>
                <c:pt idx="20">
                  <c:v>0.95238095238095233</c:v>
                </c:pt>
                <c:pt idx="21">
                  <c:v>0.90909090909090906</c:v>
                </c:pt>
                <c:pt idx="22">
                  <c:v>0.86956521739130443</c:v>
                </c:pt>
                <c:pt idx="23">
                  <c:v>0.83333333333333337</c:v>
                </c:pt>
                <c:pt idx="24">
                  <c:v>0.8</c:v>
                </c:pt>
                <c:pt idx="25">
                  <c:v>0.76923076923076916</c:v>
                </c:pt>
                <c:pt idx="26">
                  <c:v>0.7407407407407407</c:v>
                </c:pt>
                <c:pt idx="27">
                  <c:v>0.7142857142857143</c:v>
                </c:pt>
                <c:pt idx="28">
                  <c:v>0.68965517241379315</c:v>
                </c:pt>
                <c:pt idx="29">
                  <c:v>0.66666666666666663</c:v>
                </c:pt>
                <c:pt idx="30">
                  <c:v>0.64516129032258063</c:v>
                </c:pt>
                <c:pt idx="31">
                  <c:v>0.625</c:v>
                </c:pt>
                <c:pt idx="32">
                  <c:v>0.60606060606060608</c:v>
                </c:pt>
                <c:pt idx="33">
                  <c:v>0.58823529411764708</c:v>
                </c:pt>
                <c:pt idx="34">
                  <c:v>0.5714285714285714</c:v>
                </c:pt>
                <c:pt idx="35">
                  <c:v>0.55555555555555558</c:v>
                </c:pt>
                <c:pt idx="36">
                  <c:v>0.54054054054054046</c:v>
                </c:pt>
                <c:pt idx="37">
                  <c:v>0.52631578947368418</c:v>
                </c:pt>
                <c:pt idx="38">
                  <c:v>0.51282051282051289</c:v>
                </c:pt>
                <c:pt idx="39">
                  <c:v>0.5</c:v>
                </c:pt>
                <c:pt idx="40">
                  <c:v>0.48780487804878053</c:v>
                </c:pt>
                <c:pt idx="41">
                  <c:v>0.47619047619047616</c:v>
                </c:pt>
                <c:pt idx="42">
                  <c:v>0.46511627906976744</c:v>
                </c:pt>
                <c:pt idx="43">
                  <c:v>0.45454545454545453</c:v>
                </c:pt>
                <c:pt idx="44">
                  <c:v>0.44444444444444442</c:v>
                </c:pt>
                <c:pt idx="45">
                  <c:v>0.43478260869565222</c:v>
                </c:pt>
                <c:pt idx="46">
                  <c:v>0.42553191489361702</c:v>
                </c:pt>
                <c:pt idx="47">
                  <c:v>0.41666666666666669</c:v>
                </c:pt>
                <c:pt idx="48">
                  <c:v>0.4081632653061224</c:v>
                </c:pt>
                <c:pt idx="49">
                  <c:v>0.4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2542-4030-A006-1A1EFE96438F}"/>
            </c:ext>
          </c:extLst>
        </c:ser>
        <c:ser>
          <c:idx val="1"/>
          <c:order val="1"/>
          <c:spPr>
            <a:ln w="25400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xVal>
            <c:numRef>
              <c:f>定温変化!$B$3:$B$52</c:f>
              <c:numCache>
                <c:formatCode>0.00_ </c:formatCode>
                <c:ptCount val="50"/>
                <c:pt idx="0">
                  <c:v>0.1</c:v>
                </c:pt>
                <c:pt idx="1">
                  <c:v>0.2</c:v>
                </c:pt>
                <c:pt idx="2">
                  <c:v>0.3</c:v>
                </c:pt>
                <c:pt idx="3">
                  <c:v>0.4</c:v>
                </c:pt>
                <c:pt idx="4">
                  <c:v>0.5</c:v>
                </c:pt>
                <c:pt idx="5">
                  <c:v>0.6</c:v>
                </c:pt>
                <c:pt idx="6">
                  <c:v>0.7</c:v>
                </c:pt>
                <c:pt idx="7">
                  <c:v>0.8</c:v>
                </c:pt>
                <c:pt idx="8">
                  <c:v>0.9</c:v>
                </c:pt>
                <c:pt idx="9">
                  <c:v>1</c:v>
                </c:pt>
                <c:pt idx="10">
                  <c:v>1.1000000000000001</c:v>
                </c:pt>
                <c:pt idx="11">
                  <c:v>1.2</c:v>
                </c:pt>
                <c:pt idx="12">
                  <c:v>1.3</c:v>
                </c:pt>
                <c:pt idx="13">
                  <c:v>1.4</c:v>
                </c:pt>
                <c:pt idx="14">
                  <c:v>1.5</c:v>
                </c:pt>
                <c:pt idx="15">
                  <c:v>1.6</c:v>
                </c:pt>
                <c:pt idx="16">
                  <c:v>1.7</c:v>
                </c:pt>
                <c:pt idx="17">
                  <c:v>1.8</c:v>
                </c:pt>
                <c:pt idx="18">
                  <c:v>1.9</c:v>
                </c:pt>
                <c:pt idx="19">
                  <c:v>2</c:v>
                </c:pt>
                <c:pt idx="20">
                  <c:v>2.1</c:v>
                </c:pt>
                <c:pt idx="21">
                  <c:v>2.2000000000000002</c:v>
                </c:pt>
                <c:pt idx="22">
                  <c:v>2.2999999999999998</c:v>
                </c:pt>
                <c:pt idx="23">
                  <c:v>2.4</c:v>
                </c:pt>
                <c:pt idx="24">
                  <c:v>2.5</c:v>
                </c:pt>
                <c:pt idx="25">
                  <c:v>2.6</c:v>
                </c:pt>
                <c:pt idx="26">
                  <c:v>2.7</c:v>
                </c:pt>
                <c:pt idx="27">
                  <c:v>2.8</c:v>
                </c:pt>
                <c:pt idx="28">
                  <c:v>2.9</c:v>
                </c:pt>
                <c:pt idx="29">
                  <c:v>3</c:v>
                </c:pt>
                <c:pt idx="30">
                  <c:v>3.1</c:v>
                </c:pt>
                <c:pt idx="31">
                  <c:v>3.2</c:v>
                </c:pt>
                <c:pt idx="32">
                  <c:v>3.3</c:v>
                </c:pt>
                <c:pt idx="33">
                  <c:v>3.4</c:v>
                </c:pt>
                <c:pt idx="34">
                  <c:v>3.5</c:v>
                </c:pt>
                <c:pt idx="35">
                  <c:v>3.6</c:v>
                </c:pt>
                <c:pt idx="36">
                  <c:v>3.7</c:v>
                </c:pt>
                <c:pt idx="37">
                  <c:v>3.8</c:v>
                </c:pt>
                <c:pt idx="38">
                  <c:v>3.9</c:v>
                </c:pt>
                <c:pt idx="39">
                  <c:v>4</c:v>
                </c:pt>
                <c:pt idx="40">
                  <c:v>4.0999999999999996</c:v>
                </c:pt>
                <c:pt idx="41">
                  <c:v>4.2</c:v>
                </c:pt>
                <c:pt idx="42">
                  <c:v>4.3</c:v>
                </c:pt>
                <c:pt idx="43">
                  <c:v>4.4000000000000004</c:v>
                </c:pt>
                <c:pt idx="44">
                  <c:v>4.5</c:v>
                </c:pt>
                <c:pt idx="45">
                  <c:v>4.5999999999999996</c:v>
                </c:pt>
                <c:pt idx="46">
                  <c:v>4.7</c:v>
                </c:pt>
                <c:pt idx="47">
                  <c:v>4.8</c:v>
                </c:pt>
                <c:pt idx="48">
                  <c:v>4.9000000000000004</c:v>
                </c:pt>
                <c:pt idx="49">
                  <c:v>5</c:v>
                </c:pt>
              </c:numCache>
            </c:numRef>
          </c:xVal>
          <c:yVal>
            <c:numRef>
              <c:f>定温変化!$D$3:$D$52</c:f>
              <c:numCache>
                <c:formatCode>General</c:formatCode>
                <c:ptCount val="50"/>
                <c:pt idx="7" formatCode="0.00_ ">
                  <c:v>2.5</c:v>
                </c:pt>
                <c:pt idx="8" formatCode="0.00_ ">
                  <c:v>2.2222222222222223</c:v>
                </c:pt>
                <c:pt idx="9" formatCode="0.00_ ">
                  <c:v>2</c:v>
                </c:pt>
                <c:pt idx="10" formatCode="0.00_ ">
                  <c:v>1.8181818181818181</c:v>
                </c:pt>
                <c:pt idx="11" formatCode="0.00_ ">
                  <c:v>1.6666666666666667</c:v>
                </c:pt>
                <c:pt idx="12" formatCode="0.00_ ">
                  <c:v>1.5384615384615383</c:v>
                </c:pt>
                <c:pt idx="13" formatCode="0.00_ ">
                  <c:v>1.4285714285714286</c:v>
                </c:pt>
                <c:pt idx="14" formatCode="0.00_ ">
                  <c:v>1.3333333333333333</c:v>
                </c:pt>
                <c:pt idx="15" formatCode="0.00_ ">
                  <c:v>1.25</c:v>
                </c:pt>
                <c:pt idx="16" formatCode="0.00_ ">
                  <c:v>1.1764705882352942</c:v>
                </c:pt>
                <c:pt idx="17" formatCode="0.00_ ">
                  <c:v>1.1111111111111112</c:v>
                </c:pt>
                <c:pt idx="18" formatCode="0.00_ ">
                  <c:v>1.0526315789473684</c:v>
                </c:pt>
                <c:pt idx="19" formatCode="0.00_ ">
                  <c:v>1</c:v>
                </c:pt>
                <c:pt idx="20" formatCode="0.00_ ">
                  <c:v>0.95238095238095233</c:v>
                </c:pt>
                <c:pt idx="21" formatCode="0.00_ ">
                  <c:v>0.90909090909090906</c:v>
                </c:pt>
                <c:pt idx="22" formatCode="0.00_ ">
                  <c:v>0.86956521739130443</c:v>
                </c:pt>
                <c:pt idx="23" formatCode="0.00_ ">
                  <c:v>0.83333333333333337</c:v>
                </c:pt>
                <c:pt idx="24" formatCode="0.00_ ">
                  <c:v>0.8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2542-4030-A006-1A1EFE96438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090422975"/>
        <c:axId val="1090416255"/>
      </c:scatterChart>
      <c:valAx>
        <c:axId val="1090422975"/>
        <c:scaling>
          <c:orientation val="minMax"/>
          <c:max val="5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ja-JP"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ja-JP" altLang="en-US" sz="16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ＭＳ ゴシック" panose="020B0609070205080204" pitchFamily="49" charset="-128"/>
                    <a:ea typeface="ＭＳ ゴシック" panose="020B0609070205080204" pitchFamily="49" charset="-128"/>
                  </a:rPr>
                  <a:t>体積</a:t>
                </a:r>
                <a:r>
                  <a:rPr lang="en-US" altLang="ja-JP" sz="1600" b="0" i="1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V</a:t>
                </a:r>
                <a:r>
                  <a:rPr lang="en-US" altLang="ja-JP" sz="16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ＭＳ ゴシック" panose="020B0609070205080204" pitchFamily="49" charset="-128"/>
                    <a:ea typeface="ＭＳ ゴシック" panose="020B0609070205080204" pitchFamily="49" charset="-128"/>
                  </a:rPr>
                  <a:t> [m</a:t>
                </a:r>
                <a:r>
                  <a:rPr lang="en-US" altLang="ja-JP" sz="1600" b="0" i="0" u="none" strike="noStrike" kern="1200" baseline="3000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ＭＳ ゴシック" panose="020B0609070205080204" pitchFamily="49" charset="-128"/>
                    <a:ea typeface="ＭＳ ゴシック" panose="020B0609070205080204" pitchFamily="49" charset="-128"/>
                  </a:rPr>
                  <a:t>3</a:t>
                </a:r>
                <a:r>
                  <a:rPr lang="en-US" altLang="ja-JP" sz="16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ＭＳ ゴシック" panose="020B0609070205080204" pitchFamily="49" charset="-128"/>
                    <a:ea typeface="ＭＳ ゴシック" panose="020B0609070205080204" pitchFamily="49" charset="-128"/>
                  </a:rPr>
                  <a:t>]</a:t>
                </a:r>
                <a:endParaRPr lang="ja-JP" altLang="en-US" sz="1600" b="0" i="0" u="none" strike="noStrike" kern="1200" baseline="0">
                  <a:solidFill>
                    <a:sysClr val="windowText" lastClr="000000">
                      <a:lumMod val="65000"/>
                      <a:lumOff val="35000"/>
                    </a:sysClr>
                  </a:solidFill>
                  <a:latin typeface="ＭＳ ゴシック" panose="020B0609070205080204" pitchFamily="49" charset="-128"/>
                  <a:ea typeface="ＭＳ ゴシック" panose="020B0609070205080204" pitchFamily="49" charset="-128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ja-JP"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 altLang="en-US"/>
            </a:p>
          </c:txPr>
        </c:title>
        <c:numFmt formatCode="0_ " sourceLinked="0"/>
        <c:majorTickMark val="in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1090416255"/>
        <c:crosses val="autoZero"/>
        <c:crossBetween val="midCat"/>
        <c:majorUnit val="1"/>
      </c:valAx>
      <c:valAx>
        <c:axId val="1090416255"/>
        <c:scaling>
          <c:orientation val="minMax"/>
          <c:max val="5"/>
          <c:min val="0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ja-JP"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ja-JP" altLang="en-US" sz="16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ＭＳ ゴシック" panose="020B0609070205080204" pitchFamily="49" charset="-128"/>
                    <a:ea typeface="ＭＳ ゴシック" panose="020B0609070205080204" pitchFamily="49" charset="-128"/>
                  </a:rPr>
                  <a:t>圧力</a:t>
                </a:r>
                <a:r>
                  <a:rPr lang="en-US" altLang="ja-JP" sz="1600" b="0" i="1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P</a:t>
                </a:r>
                <a:r>
                  <a:rPr lang="en-US" altLang="ja-JP" sz="16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ＭＳ ゴシック" panose="020B0609070205080204" pitchFamily="49" charset="-128"/>
                    <a:ea typeface="ＭＳ ゴシック" panose="020B0609070205080204" pitchFamily="49" charset="-128"/>
                  </a:rPr>
                  <a:t> [Pa]</a:t>
                </a:r>
                <a:endParaRPr lang="ja-JP" altLang="en-US" sz="1600" b="0" i="0" u="none" strike="noStrike" kern="1200" baseline="0">
                  <a:solidFill>
                    <a:sysClr val="windowText" lastClr="000000">
                      <a:lumMod val="65000"/>
                      <a:lumOff val="35000"/>
                    </a:sysClr>
                  </a:solidFill>
                  <a:latin typeface="ＭＳ ゴシック" panose="020B0609070205080204" pitchFamily="49" charset="-128"/>
                  <a:ea typeface="ＭＳ ゴシック" panose="020B0609070205080204" pitchFamily="49" charset="-128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lang="ja-JP"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 altLang="en-US"/>
            </a:p>
          </c:txPr>
        </c:title>
        <c:numFmt formatCode="0_ " sourceLinked="0"/>
        <c:majorTickMark val="in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1090422975"/>
        <c:crosses val="autoZero"/>
        <c:crossBetween val="midCat"/>
        <c:majorUnit val="1"/>
      </c:valAx>
      <c:spPr>
        <a:noFill/>
        <a:ln>
          <a:solidFill>
            <a:schemeClr val="tx1"/>
          </a:solidFill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ja-JP"/>
    </a:p>
  </c:txPr>
  <c:externalData r:id="rId3">
    <c:autoUpdate val="0"/>
  </c:externalData>
</c:chartSpace>
</file>

<file path=ppt/charts/chart5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3688465650953094"/>
          <c:y val="5.5591238353927382E-2"/>
          <c:w val="0.81643074039201113"/>
          <c:h val="0.77252648182517036"/>
        </c:manualLayout>
      </c:layout>
      <c:scatterChart>
        <c:scatterStyle val="smoothMarker"/>
        <c:varyColors val="0"/>
        <c:ser>
          <c:idx val="0"/>
          <c:order val="0"/>
          <c:spPr>
            <a:ln w="12700" cap="rnd">
              <a:solidFill>
                <a:schemeClr val="tx1"/>
              </a:solidFill>
              <a:prstDash val="dash"/>
              <a:round/>
            </a:ln>
            <a:effectLst/>
          </c:spPr>
          <c:marker>
            <c:symbol val="none"/>
          </c:marker>
          <c:xVal>
            <c:numRef>
              <c:f>定温変化!$B$3:$B$52</c:f>
              <c:numCache>
                <c:formatCode>0.00_ </c:formatCode>
                <c:ptCount val="50"/>
                <c:pt idx="0">
                  <c:v>0.1</c:v>
                </c:pt>
                <c:pt idx="1">
                  <c:v>0.2</c:v>
                </c:pt>
                <c:pt idx="2">
                  <c:v>0.3</c:v>
                </c:pt>
                <c:pt idx="3">
                  <c:v>0.4</c:v>
                </c:pt>
                <c:pt idx="4">
                  <c:v>0.5</c:v>
                </c:pt>
                <c:pt idx="5">
                  <c:v>0.6</c:v>
                </c:pt>
                <c:pt idx="6">
                  <c:v>0.7</c:v>
                </c:pt>
                <c:pt idx="7">
                  <c:v>0.8</c:v>
                </c:pt>
                <c:pt idx="8">
                  <c:v>0.9</c:v>
                </c:pt>
                <c:pt idx="9">
                  <c:v>1</c:v>
                </c:pt>
                <c:pt idx="10">
                  <c:v>1.1000000000000001</c:v>
                </c:pt>
                <c:pt idx="11">
                  <c:v>1.2</c:v>
                </c:pt>
                <c:pt idx="12">
                  <c:v>1.3</c:v>
                </c:pt>
                <c:pt idx="13">
                  <c:v>1.4</c:v>
                </c:pt>
                <c:pt idx="14">
                  <c:v>1.5</c:v>
                </c:pt>
                <c:pt idx="15">
                  <c:v>1.6</c:v>
                </c:pt>
                <c:pt idx="16">
                  <c:v>1.7</c:v>
                </c:pt>
                <c:pt idx="17">
                  <c:v>1.8</c:v>
                </c:pt>
                <c:pt idx="18">
                  <c:v>1.9</c:v>
                </c:pt>
                <c:pt idx="19">
                  <c:v>2</c:v>
                </c:pt>
                <c:pt idx="20">
                  <c:v>2.1</c:v>
                </c:pt>
                <c:pt idx="21">
                  <c:v>2.2000000000000002</c:v>
                </c:pt>
                <c:pt idx="22">
                  <c:v>2.2999999999999998</c:v>
                </c:pt>
                <c:pt idx="23">
                  <c:v>2.4</c:v>
                </c:pt>
                <c:pt idx="24">
                  <c:v>2.5</c:v>
                </c:pt>
                <c:pt idx="25">
                  <c:v>2.6</c:v>
                </c:pt>
                <c:pt idx="26">
                  <c:v>2.7</c:v>
                </c:pt>
                <c:pt idx="27">
                  <c:v>2.8</c:v>
                </c:pt>
                <c:pt idx="28">
                  <c:v>2.9</c:v>
                </c:pt>
                <c:pt idx="29">
                  <c:v>3</c:v>
                </c:pt>
                <c:pt idx="30">
                  <c:v>3.1</c:v>
                </c:pt>
                <c:pt idx="31">
                  <c:v>3.2</c:v>
                </c:pt>
                <c:pt idx="32">
                  <c:v>3.3</c:v>
                </c:pt>
                <c:pt idx="33">
                  <c:v>3.4</c:v>
                </c:pt>
                <c:pt idx="34">
                  <c:v>3.5</c:v>
                </c:pt>
                <c:pt idx="35">
                  <c:v>3.6</c:v>
                </c:pt>
                <c:pt idx="36">
                  <c:v>3.7</c:v>
                </c:pt>
                <c:pt idx="37">
                  <c:v>3.8</c:v>
                </c:pt>
                <c:pt idx="38">
                  <c:v>3.9</c:v>
                </c:pt>
                <c:pt idx="39">
                  <c:v>4</c:v>
                </c:pt>
                <c:pt idx="40">
                  <c:v>4.0999999999999996</c:v>
                </c:pt>
                <c:pt idx="41">
                  <c:v>4.2</c:v>
                </c:pt>
                <c:pt idx="42">
                  <c:v>4.3</c:v>
                </c:pt>
                <c:pt idx="43">
                  <c:v>4.4000000000000004</c:v>
                </c:pt>
                <c:pt idx="44">
                  <c:v>4.5</c:v>
                </c:pt>
                <c:pt idx="45">
                  <c:v>4.5999999999999996</c:v>
                </c:pt>
                <c:pt idx="46">
                  <c:v>4.7</c:v>
                </c:pt>
                <c:pt idx="47">
                  <c:v>4.8</c:v>
                </c:pt>
                <c:pt idx="48">
                  <c:v>4.9000000000000004</c:v>
                </c:pt>
                <c:pt idx="49">
                  <c:v>5</c:v>
                </c:pt>
              </c:numCache>
            </c:numRef>
          </c:xVal>
          <c:yVal>
            <c:numRef>
              <c:f>定温変化!$C$3:$C$52</c:f>
              <c:numCache>
                <c:formatCode>0.00_ </c:formatCode>
                <c:ptCount val="50"/>
                <c:pt idx="0">
                  <c:v>20</c:v>
                </c:pt>
                <c:pt idx="1">
                  <c:v>10</c:v>
                </c:pt>
                <c:pt idx="2">
                  <c:v>6.666666666666667</c:v>
                </c:pt>
                <c:pt idx="3">
                  <c:v>5</c:v>
                </c:pt>
                <c:pt idx="4">
                  <c:v>4</c:v>
                </c:pt>
                <c:pt idx="5">
                  <c:v>3.3333333333333335</c:v>
                </c:pt>
                <c:pt idx="6">
                  <c:v>2.8571428571428572</c:v>
                </c:pt>
                <c:pt idx="7">
                  <c:v>2.5</c:v>
                </c:pt>
                <c:pt idx="8">
                  <c:v>2.2222222222222223</c:v>
                </c:pt>
                <c:pt idx="9">
                  <c:v>2</c:v>
                </c:pt>
                <c:pt idx="10">
                  <c:v>1.8181818181818181</c:v>
                </c:pt>
                <c:pt idx="11">
                  <c:v>1.6666666666666667</c:v>
                </c:pt>
                <c:pt idx="12">
                  <c:v>1.5384615384615383</c:v>
                </c:pt>
                <c:pt idx="13">
                  <c:v>1.4285714285714286</c:v>
                </c:pt>
                <c:pt idx="14">
                  <c:v>1.3333333333333333</c:v>
                </c:pt>
                <c:pt idx="15">
                  <c:v>1.25</c:v>
                </c:pt>
                <c:pt idx="16">
                  <c:v>1.1764705882352942</c:v>
                </c:pt>
                <c:pt idx="17">
                  <c:v>1.1111111111111112</c:v>
                </c:pt>
                <c:pt idx="18">
                  <c:v>1.0526315789473684</c:v>
                </c:pt>
                <c:pt idx="19">
                  <c:v>1</c:v>
                </c:pt>
                <c:pt idx="20">
                  <c:v>0.95238095238095233</c:v>
                </c:pt>
                <c:pt idx="21">
                  <c:v>0.90909090909090906</c:v>
                </c:pt>
                <c:pt idx="22">
                  <c:v>0.86956521739130443</c:v>
                </c:pt>
                <c:pt idx="23">
                  <c:v>0.83333333333333337</c:v>
                </c:pt>
                <c:pt idx="24">
                  <c:v>0.8</c:v>
                </c:pt>
                <c:pt idx="25">
                  <c:v>0.76923076923076916</c:v>
                </c:pt>
                <c:pt idx="26">
                  <c:v>0.7407407407407407</c:v>
                </c:pt>
                <c:pt idx="27">
                  <c:v>0.7142857142857143</c:v>
                </c:pt>
                <c:pt idx="28">
                  <c:v>0.68965517241379315</c:v>
                </c:pt>
                <c:pt idx="29">
                  <c:v>0.66666666666666663</c:v>
                </c:pt>
                <c:pt idx="30">
                  <c:v>0.64516129032258063</c:v>
                </c:pt>
                <c:pt idx="31">
                  <c:v>0.625</c:v>
                </c:pt>
                <c:pt idx="32">
                  <c:v>0.60606060606060608</c:v>
                </c:pt>
                <c:pt idx="33">
                  <c:v>0.58823529411764708</c:v>
                </c:pt>
                <c:pt idx="34">
                  <c:v>0.5714285714285714</c:v>
                </c:pt>
                <c:pt idx="35">
                  <c:v>0.55555555555555558</c:v>
                </c:pt>
                <c:pt idx="36">
                  <c:v>0.54054054054054046</c:v>
                </c:pt>
                <c:pt idx="37">
                  <c:v>0.52631578947368418</c:v>
                </c:pt>
                <c:pt idx="38">
                  <c:v>0.51282051282051289</c:v>
                </c:pt>
                <c:pt idx="39">
                  <c:v>0.5</c:v>
                </c:pt>
                <c:pt idx="40">
                  <c:v>0.48780487804878053</c:v>
                </c:pt>
                <c:pt idx="41">
                  <c:v>0.47619047619047616</c:v>
                </c:pt>
                <c:pt idx="42">
                  <c:v>0.46511627906976744</c:v>
                </c:pt>
                <c:pt idx="43">
                  <c:v>0.45454545454545453</c:v>
                </c:pt>
                <c:pt idx="44">
                  <c:v>0.44444444444444442</c:v>
                </c:pt>
                <c:pt idx="45">
                  <c:v>0.43478260869565222</c:v>
                </c:pt>
                <c:pt idx="46">
                  <c:v>0.42553191489361702</c:v>
                </c:pt>
                <c:pt idx="47">
                  <c:v>0.41666666666666669</c:v>
                </c:pt>
                <c:pt idx="48">
                  <c:v>0.4081632653061224</c:v>
                </c:pt>
                <c:pt idx="49">
                  <c:v>0.4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2542-4030-A006-1A1EFE96438F}"/>
            </c:ext>
          </c:extLst>
        </c:ser>
        <c:ser>
          <c:idx val="1"/>
          <c:order val="1"/>
          <c:spPr>
            <a:ln w="25400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xVal>
            <c:numRef>
              <c:f>定温変化!$B$3:$B$52</c:f>
              <c:numCache>
                <c:formatCode>0.00_ </c:formatCode>
                <c:ptCount val="50"/>
                <c:pt idx="0">
                  <c:v>0.1</c:v>
                </c:pt>
                <c:pt idx="1">
                  <c:v>0.2</c:v>
                </c:pt>
                <c:pt idx="2">
                  <c:v>0.3</c:v>
                </c:pt>
                <c:pt idx="3">
                  <c:v>0.4</c:v>
                </c:pt>
                <c:pt idx="4">
                  <c:v>0.5</c:v>
                </c:pt>
                <c:pt idx="5">
                  <c:v>0.6</c:v>
                </c:pt>
                <c:pt idx="6">
                  <c:v>0.7</c:v>
                </c:pt>
                <c:pt idx="7">
                  <c:v>0.8</c:v>
                </c:pt>
                <c:pt idx="8">
                  <c:v>0.9</c:v>
                </c:pt>
                <c:pt idx="9">
                  <c:v>1</c:v>
                </c:pt>
                <c:pt idx="10">
                  <c:v>1.1000000000000001</c:v>
                </c:pt>
                <c:pt idx="11">
                  <c:v>1.2</c:v>
                </c:pt>
                <c:pt idx="12">
                  <c:v>1.3</c:v>
                </c:pt>
                <c:pt idx="13">
                  <c:v>1.4</c:v>
                </c:pt>
                <c:pt idx="14">
                  <c:v>1.5</c:v>
                </c:pt>
                <c:pt idx="15">
                  <c:v>1.6</c:v>
                </c:pt>
                <c:pt idx="16">
                  <c:v>1.7</c:v>
                </c:pt>
                <c:pt idx="17">
                  <c:v>1.8</c:v>
                </c:pt>
                <c:pt idx="18">
                  <c:v>1.9</c:v>
                </c:pt>
                <c:pt idx="19">
                  <c:v>2</c:v>
                </c:pt>
                <c:pt idx="20">
                  <c:v>2.1</c:v>
                </c:pt>
                <c:pt idx="21">
                  <c:v>2.2000000000000002</c:v>
                </c:pt>
                <c:pt idx="22">
                  <c:v>2.2999999999999998</c:v>
                </c:pt>
                <c:pt idx="23">
                  <c:v>2.4</c:v>
                </c:pt>
                <c:pt idx="24">
                  <c:v>2.5</c:v>
                </c:pt>
                <c:pt idx="25">
                  <c:v>2.6</c:v>
                </c:pt>
                <c:pt idx="26">
                  <c:v>2.7</c:v>
                </c:pt>
                <c:pt idx="27">
                  <c:v>2.8</c:v>
                </c:pt>
                <c:pt idx="28">
                  <c:v>2.9</c:v>
                </c:pt>
                <c:pt idx="29">
                  <c:v>3</c:v>
                </c:pt>
                <c:pt idx="30">
                  <c:v>3.1</c:v>
                </c:pt>
                <c:pt idx="31">
                  <c:v>3.2</c:v>
                </c:pt>
                <c:pt idx="32">
                  <c:v>3.3</c:v>
                </c:pt>
                <c:pt idx="33">
                  <c:v>3.4</c:v>
                </c:pt>
                <c:pt idx="34">
                  <c:v>3.5</c:v>
                </c:pt>
                <c:pt idx="35">
                  <c:v>3.6</c:v>
                </c:pt>
                <c:pt idx="36">
                  <c:v>3.7</c:v>
                </c:pt>
                <c:pt idx="37">
                  <c:v>3.8</c:v>
                </c:pt>
                <c:pt idx="38">
                  <c:v>3.9</c:v>
                </c:pt>
                <c:pt idx="39">
                  <c:v>4</c:v>
                </c:pt>
                <c:pt idx="40">
                  <c:v>4.0999999999999996</c:v>
                </c:pt>
                <c:pt idx="41">
                  <c:v>4.2</c:v>
                </c:pt>
                <c:pt idx="42">
                  <c:v>4.3</c:v>
                </c:pt>
                <c:pt idx="43">
                  <c:v>4.4000000000000004</c:v>
                </c:pt>
                <c:pt idx="44">
                  <c:v>4.5</c:v>
                </c:pt>
                <c:pt idx="45">
                  <c:v>4.5999999999999996</c:v>
                </c:pt>
                <c:pt idx="46">
                  <c:v>4.7</c:v>
                </c:pt>
                <c:pt idx="47">
                  <c:v>4.8</c:v>
                </c:pt>
                <c:pt idx="48">
                  <c:v>4.9000000000000004</c:v>
                </c:pt>
                <c:pt idx="49">
                  <c:v>5</c:v>
                </c:pt>
              </c:numCache>
            </c:numRef>
          </c:xVal>
          <c:yVal>
            <c:numRef>
              <c:f>定温変化!$D$3:$D$52</c:f>
              <c:numCache>
                <c:formatCode>General</c:formatCode>
                <c:ptCount val="50"/>
                <c:pt idx="7" formatCode="0.00_ ">
                  <c:v>2.5</c:v>
                </c:pt>
                <c:pt idx="8" formatCode="0.00_ ">
                  <c:v>2.2222222222222223</c:v>
                </c:pt>
                <c:pt idx="9" formatCode="0.00_ ">
                  <c:v>2</c:v>
                </c:pt>
                <c:pt idx="10" formatCode="0.00_ ">
                  <c:v>1.8181818181818181</c:v>
                </c:pt>
                <c:pt idx="11" formatCode="0.00_ ">
                  <c:v>1.6666666666666667</c:v>
                </c:pt>
                <c:pt idx="12" formatCode="0.00_ ">
                  <c:v>1.5384615384615383</c:v>
                </c:pt>
                <c:pt idx="13" formatCode="0.00_ ">
                  <c:v>1.4285714285714286</c:v>
                </c:pt>
                <c:pt idx="14" formatCode="0.00_ ">
                  <c:v>1.3333333333333333</c:v>
                </c:pt>
                <c:pt idx="15" formatCode="0.00_ ">
                  <c:v>1.25</c:v>
                </c:pt>
                <c:pt idx="16" formatCode="0.00_ ">
                  <c:v>1.1764705882352942</c:v>
                </c:pt>
                <c:pt idx="17" formatCode="0.00_ ">
                  <c:v>1.1111111111111112</c:v>
                </c:pt>
                <c:pt idx="18" formatCode="0.00_ ">
                  <c:v>1.0526315789473684</c:v>
                </c:pt>
                <c:pt idx="19" formatCode="0.00_ ">
                  <c:v>1</c:v>
                </c:pt>
                <c:pt idx="20" formatCode="0.00_ ">
                  <c:v>0.95238095238095233</c:v>
                </c:pt>
                <c:pt idx="21" formatCode="0.00_ ">
                  <c:v>0.90909090909090906</c:v>
                </c:pt>
                <c:pt idx="22" formatCode="0.00_ ">
                  <c:v>0.86956521739130443</c:v>
                </c:pt>
                <c:pt idx="23" formatCode="0.00_ ">
                  <c:v>0.83333333333333337</c:v>
                </c:pt>
                <c:pt idx="24" formatCode="0.00_ ">
                  <c:v>0.8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2542-4030-A006-1A1EFE96438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090422975"/>
        <c:axId val="1090416255"/>
      </c:scatterChart>
      <c:valAx>
        <c:axId val="1090422975"/>
        <c:scaling>
          <c:orientation val="minMax"/>
          <c:max val="5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ja-JP"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ja-JP" altLang="en-US" sz="16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ＭＳ ゴシック" panose="020B0609070205080204" pitchFamily="49" charset="-128"/>
                    <a:ea typeface="ＭＳ ゴシック" panose="020B0609070205080204" pitchFamily="49" charset="-128"/>
                  </a:rPr>
                  <a:t>体積</a:t>
                </a:r>
                <a:r>
                  <a:rPr lang="en-US" altLang="ja-JP" sz="1600" b="0" i="1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V</a:t>
                </a:r>
                <a:r>
                  <a:rPr lang="en-US" altLang="ja-JP" sz="16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ＭＳ ゴシック" panose="020B0609070205080204" pitchFamily="49" charset="-128"/>
                    <a:ea typeface="ＭＳ ゴシック" panose="020B0609070205080204" pitchFamily="49" charset="-128"/>
                  </a:rPr>
                  <a:t> [m</a:t>
                </a:r>
                <a:r>
                  <a:rPr lang="en-US" altLang="ja-JP" sz="1600" b="0" i="0" u="none" strike="noStrike" kern="1200" baseline="3000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ＭＳ ゴシック" panose="020B0609070205080204" pitchFamily="49" charset="-128"/>
                    <a:ea typeface="ＭＳ ゴシック" panose="020B0609070205080204" pitchFamily="49" charset="-128"/>
                  </a:rPr>
                  <a:t>3</a:t>
                </a:r>
                <a:r>
                  <a:rPr lang="en-US" altLang="ja-JP" sz="16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ＭＳ ゴシック" panose="020B0609070205080204" pitchFamily="49" charset="-128"/>
                    <a:ea typeface="ＭＳ ゴシック" panose="020B0609070205080204" pitchFamily="49" charset="-128"/>
                  </a:rPr>
                  <a:t>]</a:t>
                </a:r>
                <a:endParaRPr lang="ja-JP" altLang="en-US" sz="1600" b="0" i="0" u="none" strike="noStrike" kern="1200" baseline="0">
                  <a:solidFill>
                    <a:sysClr val="windowText" lastClr="000000">
                      <a:lumMod val="65000"/>
                      <a:lumOff val="35000"/>
                    </a:sysClr>
                  </a:solidFill>
                  <a:latin typeface="ＭＳ ゴシック" panose="020B0609070205080204" pitchFamily="49" charset="-128"/>
                  <a:ea typeface="ＭＳ ゴシック" panose="020B0609070205080204" pitchFamily="49" charset="-128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ja-JP"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 altLang="en-US"/>
            </a:p>
          </c:txPr>
        </c:title>
        <c:numFmt formatCode="0_ " sourceLinked="0"/>
        <c:majorTickMark val="in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1090416255"/>
        <c:crosses val="autoZero"/>
        <c:crossBetween val="midCat"/>
        <c:majorUnit val="1"/>
      </c:valAx>
      <c:valAx>
        <c:axId val="1090416255"/>
        <c:scaling>
          <c:orientation val="minMax"/>
          <c:max val="5"/>
          <c:min val="0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ja-JP"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ja-JP" altLang="en-US" sz="16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ＭＳ ゴシック" panose="020B0609070205080204" pitchFamily="49" charset="-128"/>
                    <a:ea typeface="ＭＳ ゴシック" panose="020B0609070205080204" pitchFamily="49" charset="-128"/>
                  </a:rPr>
                  <a:t>圧力</a:t>
                </a:r>
                <a:r>
                  <a:rPr lang="en-US" altLang="ja-JP" sz="1600" b="0" i="1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P</a:t>
                </a:r>
                <a:r>
                  <a:rPr lang="en-US" altLang="ja-JP" sz="16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ＭＳ ゴシック" panose="020B0609070205080204" pitchFamily="49" charset="-128"/>
                    <a:ea typeface="ＭＳ ゴシック" panose="020B0609070205080204" pitchFamily="49" charset="-128"/>
                  </a:rPr>
                  <a:t> [Pa]</a:t>
                </a:r>
                <a:endParaRPr lang="ja-JP" altLang="en-US" sz="1600" b="0" i="0" u="none" strike="noStrike" kern="1200" baseline="0">
                  <a:solidFill>
                    <a:sysClr val="windowText" lastClr="000000">
                      <a:lumMod val="65000"/>
                      <a:lumOff val="35000"/>
                    </a:sysClr>
                  </a:solidFill>
                  <a:latin typeface="ＭＳ ゴシック" panose="020B0609070205080204" pitchFamily="49" charset="-128"/>
                  <a:ea typeface="ＭＳ ゴシック" panose="020B0609070205080204" pitchFamily="49" charset="-128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lang="ja-JP"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 altLang="en-US"/>
            </a:p>
          </c:txPr>
        </c:title>
        <c:numFmt formatCode="0_ " sourceLinked="0"/>
        <c:majorTickMark val="in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1090422975"/>
        <c:crosses val="autoZero"/>
        <c:crossBetween val="midCat"/>
        <c:majorUnit val="1"/>
      </c:valAx>
      <c:spPr>
        <a:noFill/>
        <a:ln>
          <a:solidFill>
            <a:schemeClr val="tx1"/>
          </a:solidFill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ja-JP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3706271318677224"/>
          <c:y val="4.4473042595194634E-2"/>
          <c:w val="0.81107983675969753"/>
          <c:h val="0.767443643937047"/>
        </c:manualLayout>
      </c:layout>
      <c:scatterChart>
        <c:scatterStyle val="smoothMarker"/>
        <c:varyColors val="0"/>
        <c:ser>
          <c:idx val="0"/>
          <c:order val="0"/>
          <c:spPr>
            <a:ln w="19050" cap="rnd">
              <a:solidFill>
                <a:schemeClr val="accent2">
                  <a:lumMod val="75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定容変化!$B$3:$B$101</c:f>
              <c:numCache>
                <c:formatCode>0.00_ </c:formatCode>
                <c:ptCount val="99"/>
                <c:pt idx="0">
                  <c:v>0.1</c:v>
                </c:pt>
                <c:pt idx="1">
                  <c:v>0.2</c:v>
                </c:pt>
                <c:pt idx="2">
                  <c:v>0.3</c:v>
                </c:pt>
                <c:pt idx="3">
                  <c:v>0.4</c:v>
                </c:pt>
                <c:pt idx="4">
                  <c:v>0.5</c:v>
                </c:pt>
                <c:pt idx="5">
                  <c:v>0.6</c:v>
                </c:pt>
                <c:pt idx="6">
                  <c:v>0.7</c:v>
                </c:pt>
                <c:pt idx="7">
                  <c:v>0.8</c:v>
                </c:pt>
                <c:pt idx="8">
                  <c:v>0.9</c:v>
                </c:pt>
                <c:pt idx="9">
                  <c:v>1</c:v>
                </c:pt>
                <c:pt idx="10">
                  <c:v>1.1000000000000001</c:v>
                </c:pt>
                <c:pt idx="11">
                  <c:v>1.2</c:v>
                </c:pt>
                <c:pt idx="12">
                  <c:v>1.3</c:v>
                </c:pt>
                <c:pt idx="13">
                  <c:v>1.4</c:v>
                </c:pt>
                <c:pt idx="14">
                  <c:v>1.5</c:v>
                </c:pt>
                <c:pt idx="15">
                  <c:v>1.6</c:v>
                </c:pt>
                <c:pt idx="16">
                  <c:v>1.7</c:v>
                </c:pt>
                <c:pt idx="17">
                  <c:v>1.8</c:v>
                </c:pt>
                <c:pt idx="18">
                  <c:v>1.9</c:v>
                </c:pt>
                <c:pt idx="19">
                  <c:v>2</c:v>
                </c:pt>
                <c:pt idx="20">
                  <c:v>2</c:v>
                </c:pt>
                <c:pt idx="21">
                  <c:v>2</c:v>
                </c:pt>
                <c:pt idx="22">
                  <c:v>2</c:v>
                </c:pt>
                <c:pt idx="23">
                  <c:v>2</c:v>
                </c:pt>
                <c:pt idx="24">
                  <c:v>2</c:v>
                </c:pt>
                <c:pt idx="25">
                  <c:v>2</c:v>
                </c:pt>
                <c:pt idx="26">
                  <c:v>2</c:v>
                </c:pt>
                <c:pt idx="27">
                  <c:v>2</c:v>
                </c:pt>
                <c:pt idx="28">
                  <c:v>2</c:v>
                </c:pt>
                <c:pt idx="29">
                  <c:v>2</c:v>
                </c:pt>
                <c:pt idx="30">
                  <c:v>2</c:v>
                </c:pt>
                <c:pt idx="31">
                  <c:v>2</c:v>
                </c:pt>
                <c:pt idx="32">
                  <c:v>2</c:v>
                </c:pt>
                <c:pt idx="33">
                  <c:v>2</c:v>
                </c:pt>
                <c:pt idx="34">
                  <c:v>2</c:v>
                </c:pt>
                <c:pt idx="35">
                  <c:v>2</c:v>
                </c:pt>
                <c:pt idx="36">
                  <c:v>2</c:v>
                </c:pt>
                <c:pt idx="37">
                  <c:v>2</c:v>
                </c:pt>
                <c:pt idx="38">
                  <c:v>2</c:v>
                </c:pt>
                <c:pt idx="39">
                  <c:v>2</c:v>
                </c:pt>
                <c:pt idx="40">
                  <c:v>2</c:v>
                </c:pt>
                <c:pt idx="41">
                  <c:v>2</c:v>
                </c:pt>
                <c:pt idx="42">
                  <c:v>2</c:v>
                </c:pt>
                <c:pt idx="43">
                  <c:v>2</c:v>
                </c:pt>
                <c:pt idx="44">
                  <c:v>2</c:v>
                </c:pt>
                <c:pt idx="45">
                  <c:v>2</c:v>
                </c:pt>
                <c:pt idx="46">
                  <c:v>2</c:v>
                </c:pt>
                <c:pt idx="47">
                  <c:v>2</c:v>
                </c:pt>
                <c:pt idx="48">
                  <c:v>2</c:v>
                </c:pt>
                <c:pt idx="49">
                  <c:v>2</c:v>
                </c:pt>
                <c:pt idx="50">
                  <c:v>2</c:v>
                </c:pt>
                <c:pt idx="51">
                  <c:v>2</c:v>
                </c:pt>
                <c:pt idx="52">
                  <c:v>2</c:v>
                </c:pt>
                <c:pt idx="53">
                  <c:v>2</c:v>
                </c:pt>
                <c:pt idx="54">
                  <c:v>2</c:v>
                </c:pt>
                <c:pt idx="55">
                  <c:v>2</c:v>
                </c:pt>
                <c:pt idx="56">
                  <c:v>2</c:v>
                </c:pt>
                <c:pt idx="57">
                  <c:v>2</c:v>
                </c:pt>
                <c:pt idx="58">
                  <c:v>2</c:v>
                </c:pt>
                <c:pt idx="59">
                  <c:v>2</c:v>
                </c:pt>
                <c:pt idx="60">
                  <c:v>2</c:v>
                </c:pt>
                <c:pt idx="61">
                  <c:v>2</c:v>
                </c:pt>
                <c:pt idx="62">
                  <c:v>2</c:v>
                </c:pt>
                <c:pt idx="63">
                  <c:v>2</c:v>
                </c:pt>
                <c:pt idx="64">
                  <c:v>2</c:v>
                </c:pt>
                <c:pt idx="65">
                  <c:v>2</c:v>
                </c:pt>
                <c:pt idx="66">
                  <c:v>2</c:v>
                </c:pt>
                <c:pt idx="67">
                  <c:v>2</c:v>
                </c:pt>
                <c:pt idx="68">
                  <c:v>2</c:v>
                </c:pt>
                <c:pt idx="69">
                  <c:v>2.1</c:v>
                </c:pt>
                <c:pt idx="70">
                  <c:v>2.2000000000000002</c:v>
                </c:pt>
                <c:pt idx="71">
                  <c:v>2.2999999999999998</c:v>
                </c:pt>
                <c:pt idx="72">
                  <c:v>2.4</c:v>
                </c:pt>
                <c:pt idx="73">
                  <c:v>2.5</c:v>
                </c:pt>
                <c:pt idx="74">
                  <c:v>2.6</c:v>
                </c:pt>
                <c:pt idx="75">
                  <c:v>2.7</c:v>
                </c:pt>
                <c:pt idx="76">
                  <c:v>2.8</c:v>
                </c:pt>
                <c:pt idx="77">
                  <c:v>2.9</c:v>
                </c:pt>
                <c:pt idx="78">
                  <c:v>3</c:v>
                </c:pt>
                <c:pt idx="79">
                  <c:v>3.1</c:v>
                </c:pt>
                <c:pt idx="80">
                  <c:v>3.2</c:v>
                </c:pt>
                <c:pt idx="81">
                  <c:v>3.3</c:v>
                </c:pt>
                <c:pt idx="82">
                  <c:v>3.4</c:v>
                </c:pt>
                <c:pt idx="83">
                  <c:v>3.5</c:v>
                </c:pt>
                <c:pt idx="84">
                  <c:v>3.6</c:v>
                </c:pt>
                <c:pt idx="85">
                  <c:v>3.7</c:v>
                </c:pt>
                <c:pt idx="86">
                  <c:v>3.8</c:v>
                </c:pt>
                <c:pt idx="87">
                  <c:v>3.9</c:v>
                </c:pt>
                <c:pt idx="88">
                  <c:v>4</c:v>
                </c:pt>
                <c:pt idx="89">
                  <c:v>4.0999999999999996</c:v>
                </c:pt>
                <c:pt idx="90">
                  <c:v>4.2</c:v>
                </c:pt>
                <c:pt idx="91">
                  <c:v>4.3</c:v>
                </c:pt>
                <c:pt idx="92">
                  <c:v>4.4000000000000004</c:v>
                </c:pt>
                <c:pt idx="93">
                  <c:v>4.5</c:v>
                </c:pt>
                <c:pt idx="94">
                  <c:v>4.5999999999999996</c:v>
                </c:pt>
                <c:pt idx="95">
                  <c:v>4.7</c:v>
                </c:pt>
                <c:pt idx="96">
                  <c:v>4.8</c:v>
                </c:pt>
                <c:pt idx="97">
                  <c:v>4.9000000000000004</c:v>
                </c:pt>
                <c:pt idx="98">
                  <c:v>5</c:v>
                </c:pt>
              </c:numCache>
            </c:numRef>
          </c:xVal>
          <c:yVal>
            <c:numRef>
              <c:f>定容変化!$C$3:$C$101</c:f>
              <c:numCache>
                <c:formatCode>0.00_ </c:formatCode>
                <c:ptCount val="99"/>
                <c:pt idx="0">
                  <c:v>20</c:v>
                </c:pt>
                <c:pt idx="1">
                  <c:v>10</c:v>
                </c:pt>
                <c:pt idx="2">
                  <c:v>6.666666666666667</c:v>
                </c:pt>
                <c:pt idx="3">
                  <c:v>5</c:v>
                </c:pt>
                <c:pt idx="4">
                  <c:v>4</c:v>
                </c:pt>
                <c:pt idx="5">
                  <c:v>3.3333333333333335</c:v>
                </c:pt>
                <c:pt idx="6">
                  <c:v>2.8571428571428572</c:v>
                </c:pt>
                <c:pt idx="7">
                  <c:v>2.5</c:v>
                </c:pt>
                <c:pt idx="8">
                  <c:v>2.2222222222222223</c:v>
                </c:pt>
                <c:pt idx="9">
                  <c:v>2</c:v>
                </c:pt>
                <c:pt idx="10">
                  <c:v>1.8181818181818181</c:v>
                </c:pt>
                <c:pt idx="11">
                  <c:v>1.6666666666666667</c:v>
                </c:pt>
                <c:pt idx="12">
                  <c:v>1.5384615384615383</c:v>
                </c:pt>
                <c:pt idx="13">
                  <c:v>1.4285714285714286</c:v>
                </c:pt>
                <c:pt idx="14">
                  <c:v>1.3333333333333333</c:v>
                </c:pt>
                <c:pt idx="15">
                  <c:v>1.25</c:v>
                </c:pt>
                <c:pt idx="16">
                  <c:v>1.1764705882352942</c:v>
                </c:pt>
                <c:pt idx="17">
                  <c:v>1.1111111111111112</c:v>
                </c:pt>
                <c:pt idx="18">
                  <c:v>1.0526315789473684</c:v>
                </c:pt>
                <c:pt idx="19">
                  <c:v>1</c:v>
                </c:pt>
                <c:pt idx="20">
                  <c:v>1</c:v>
                </c:pt>
                <c:pt idx="21">
                  <c:v>1</c:v>
                </c:pt>
                <c:pt idx="22">
                  <c:v>1</c:v>
                </c:pt>
                <c:pt idx="23">
                  <c:v>1</c:v>
                </c:pt>
                <c:pt idx="24">
                  <c:v>1</c:v>
                </c:pt>
                <c:pt idx="25">
                  <c:v>1</c:v>
                </c:pt>
                <c:pt idx="26">
                  <c:v>1</c:v>
                </c:pt>
                <c:pt idx="27">
                  <c:v>1</c:v>
                </c:pt>
                <c:pt idx="28">
                  <c:v>1</c:v>
                </c:pt>
                <c:pt idx="29">
                  <c:v>1</c:v>
                </c:pt>
                <c:pt idx="30">
                  <c:v>1</c:v>
                </c:pt>
                <c:pt idx="31">
                  <c:v>1</c:v>
                </c:pt>
                <c:pt idx="32">
                  <c:v>1</c:v>
                </c:pt>
                <c:pt idx="33">
                  <c:v>1</c:v>
                </c:pt>
                <c:pt idx="34">
                  <c:v>1</c:v>
                </c:pt>
                <c:pt idx="35">
                  <c:v>1</c:v>
                </c:pt>
                <c:pt idx="36">
                  <c:v>1</c:v>
                </c:pt>
                <c:pt idx="37">
                  <c:v>1</c:v>
                </c:pt>
                <c:pt idx="38">
                  <c:v>1</c:v>
                </c:pt>
                <c:pt idx="39">
                  <c:v>1</c:v>
                </c:pt>
                <c:pt idx="40">
                  <c:v>1</c:v>
                </c:pt>
                <c:pt idx="41">
                  <c:v>1</c:v>
                </c:pt>
                <c:pt idx="42">
                  <c:v>1</c:v>
                </c:pt>
                <c:pt idx="43">
                  <c:v>1</c:v>
                </c:pt>
                <c:pt idx="44">
                  <c:v>1</c:v>
                </c:pt>
                <c:pt idx="45">
                  <c:v>1</c:v>
                </c:pt>
                <c:pt idx="46">
                  <c:v>1</c:v>
                </c:pt>
                <c:pt idx="47">
                  <c:v>1</c:v>
                </c:pt>
                <c:pt idx="48">
                  <c:v>1</c:v>
                </c:pt>
                <c:pt idx="49">
                  <c:v>1</c:v>
                </c:pt>
                <c:pt idx="50">
                  <c:v>1</c:v>
                </c:pt>
                <c:pt idx="51">
                  <c:v>1</c:v>
                </c:pt>
                <c:pt idx="52">
                  <c:v>1</c:v>
                </c:pt>
                <c:pt idx="53">
                  <c:v>1</c:v>
                </c:pt>
                <c:pt idx="54">
                  <c:v>1</c:v>
                </c:pt>
                <c:pt idx="55">
                  <c:v>1</c:v>
                </c:pt>
                <c:pt idx="56">
                  <c:v>1</c:v>
                </c:pt>
                <c:pt idx="57">
                  <c:v>1</c:v>
                </c:pt>
                <c:pt idx="58">
                  <c:v>1</c:v>
                </c:pt>
                <c:pt idx="59">
                  <c:v>1</c:v>
                </c:pt>
                <c:pt idx="60">
                  <c:v>1</c:v>
                </c:pt>
                <c:pt idx="61">
                  <c:v>1</c:v>
                </c:pt>
                <c:pt idx="62">
                  <c:v>1</c:v>
                </c:pt>
                <c:pt idx="63">
                  <c:v>1</c:v>
                </c:pt>
                <c:pt idx="64">
                  <c:v>1</c:v>
                </c:pt>
                <c:pt idx="65">
                  <c:v>1</c:v>
                </c:pt>
                <c:pt idx="66">
                  <c:v>1</c:v>
                </c:pt>
                <c:pt idx="67">
                  <c:v>1</c:v>
                </c:pt>
                <c:pt idx="68">
                  <c:v>1</c:v>
                </c:pt>
                <c:pt idx="69">
                  <c:v>0.95238095238095233</c:v>
                </c:pt>
                <c:pt idx="70">
                  <c:v>0.90909090909090906</c:v>
                </c:pt>
                <c:pt idx="71">
                  <c:v>0.86956521739130443</c:v>
                </c:pt>
                <c:pt idx="72">
                  <c:v>0.83333333333333337</c:v>
                </c:pt>
                <c:pt idx="73">
                  <c:v>0.8</c:v>
                </c:pt>
                <c:pt idx="74">
                  <c:v>0.76923076923076916</c:v>
                </c:pt>
                <c:pt idx="75">
                  <c:v>0.7407407407407407</c:v>
                </c:pt>
                <c:pt idx="76">
                  <c:v>0.7142857142857143</c:v>
                </c:pt>
                <c:pt idx="77">
                  <c:v>0.68965517241379315</c:v>
                </c:pt>
                <c:pt idx="78">
                  <c:v>0.66666666666666663</c:v>
                </c:pt>
                <c:pt idx="79">
                  <c:v>0.64516129032258063</c:v>
                </c:pt>
                <c:pt idx="80">
                  <c:v>0.625</c:v>
                </c:pt>
                <c:pt idx="81">
                  <c:v>0.60606060606060608</c:v>
                </c:pt>
                <c:pt idx="82">
                  <c:v>0.58823529411764708</c:v>
                </c:pt>
                <c:pt idx="83">
                  <c:v>0.5714285714285714</c:v>
                </c:pt>
                <c:pt idx="84">
                  <c:v>0.55555555555555558</c:v>
                </c:pt>
                <c:pt idx="85">
                  <c:v>0.54054054054054046</c:v>
                </c:pt>
                <c:pt idx="86">
                  <c:v>0.52631578947368418</c:v>
                </c:pt>
                <c:pt idx="87">
                  <c:v>0.51282051282051289</c:v>
                </c:pt>
                <c:pt idx="88">
                  <c:v>0.5</c:v>
                </c:pt>
                <c:pt idx="89">
                  <c:v>0.48780487804878053</c:v>
                </c:pt>
                <c:pt idx="90">
                  <c:v>0.47619047619047616</c:v>
                </c:pt>
                <c:pt idx="91">
                  <c:v>0.46511627906976744</c:v>
                </c:pt>
                <c:pt idx="92">
                  <c:v>0.45454545454545453</c:v>
                </c:pt>
                <c:pt idx="93">
                  <c:v>0.44444444444444442</c:v>
                </c:pt>
                <c:pt idx="94">
                  <c:v>0.43478260869565222</c:v>
                </c:pt>
                <c:pt idx="95">
                  <c:v>0.42553191489361702</c:v>
                </c:pt>
                <c:pt idx="96">
                  <c:v>0.41666666666666669</c:v>
                </c:pt>
                <c:pt idx="97">
                  <c:v>0.4081632653061224</c:v>
                </c:pt>
                <c:pt idx="98">
                  <c:v>0.4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F83C-416B-957B-68AC002D160C}"/>
            </c:ext>
          </c:extLst>
        </c:ser>
        <c:ser>
          <c:idx val="1"/>
          <c:order val="1"/>
          <c:spPr>
            <a:ln w="19050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xVal>
            <c:numRef>
              <c:f>定容変化!$B$3:$B$101</c:f>
              <c:numCache>
                <c:formatCode>0.00_ </c:formatCode>
                <c:ptCount val="99"/>
                <c:pt idx="0">
                  <c:v>0.1</c:v>
                </c:pt>
                <c:pt idx="1">
                  <c:v>0.2</c:v>
                </c:pt>
                <c:pt idx="2">
                  <c:v>0.3</c:v>
                </c:pt>
                <c:pt idx="3">
                  <c:v>0.4</c:v>
                </c:pt>
                <c:pt idx="4">
                  <c:v>0.5</c:v>
                </c:pt>
                <c:pt idx="5">
                  <c:v>0.6</c:v>
                </c:pt>
                <c:pt idx="6">
                  <c:v>0.7</c:v>
                </c:pt>
                <c:pt idx="7">
                  <c:v>0.8</c:v>
                </c:pt>
                <c:pt idx="8">
                  <c:v>0.9</c:v>
                </c:pt>
                <c:pt idx="9">
                  <c:v>1</c:v>
                </c:pt>
                <c:pt idx="10">
                  <c:v>1.1000000000000001</c:v>
                </c:pt>
                <c:pt idx="11">
                  <c:v>1.2</c:v>
                </c:pt>
                <c:pt idx="12">
                  <c:v>1.3</c:v>
                </c:pt>
                <c:pt idx="13">
                  <c:v>1.4</c:v>
                </c:pt>
                <c:pt idx="14">
                  <c:v>1.5</c:v>
                </c:pt>
                <c:pt idx="15">
                  <c:v>1.6</c:v>
                </c:pt>
                <c:pt idx="16">
                  <c:v>1.7</c:v>
                </c:pt>
                <c:pt idx="17">
                  <c:v>1.8</c:v>
                </c:pt>
                <c:pt idx="18">
                  <c:v>1.9</c:v>
                </c:pt>
                <c:pt idx="19">
                  <c:v>2</c:v>
                </c:pt>
                <c:pt idx="20">
                  <c:v>2</c:v>
                </c:pt>
                <c:pt idx="21">
                  <c:v>2</c:v>
                </c:pt>
                <c:pt idx="22">
                  <c:v>2</c:v>
                </c:pt>
                <c:pt idx="23">
                  <c:v>2</c:v>
                </c:pt>
                <c:pt idx="24">
                  <c:v>2</c:v>
                </c:pt>
                <c:pt idx="25">
                  <c:v>2</c:v>
                </c:pt>
                <c:pt idx="26">
                  <c:v>2</c:v>
                </c:pt>
                <c:pt idx="27">
                  <c:v>2</c:v>
                </c:pt>
                <c:pt idx="28">
                  <c:v>2</c:v>
                </c:pt>
                <c:pt idx="29">
                  <c:v>2</c:v>
                </c:pt>
                <c:pt idx="30">
                  <c:v>2</c:v>
                </c:pt>
                <c:pt idx="31">
                  <c:v>2</c:v>
                </c:pt>
                <c:pt idx="32">
                  <c:v>2</c:v>
                </c:pt>
                <c:pt idx="33">
                  <c:v>2</c:v>
                </c:pt>
                <c:pt idx="34">
                  <c:v>2</c:v>
                </c:pt>
                <c:pt idx="35">
                  <c:v>2</c:v>
                </c:pt>
                <c:pt idx="36">
                  <c:v>2</c:v>
                </c:pt>
                <c:pt idx="37">
                  <c:v>2</c:v>
                </c:pt>
                <c:pt idx="38">
                  <c:v>2</c:v>
                </c:pt>
                <c:pt idx="39">
                  <c:v>2</c:v>
                </c:pt>
                <c:pt idx="40">
                  <c:v>2</c:v>
                </c:pt>
                <c:pt idx="41">
                  <c:v>2</c:v>
                </c:pt>
                <c:pt idx="42">
                  <c:v>2</c:v>
                </c:pt>
                <c:pt idx="43">
                  <c:v>2</c:v>
                </c:pt>
                <c:pt idx="44">
                  <c:v>2</c:v>
                </c:pt>
                <c:pt idx="45">
                  <c:v>2</c:v>
                </c:pt>
                <c:pt idx="46">
                  <c:v>2</c:v>
                </c:pt>
                <c:pt idx="47">
                  <c:v>2</c:v>
                </c:pt>
                <c:pt idx="48">
                  <c:v>2</c:v>
                </c:pt>
                <c:pt idx="49">
                  <c:v>2</c:v>
                </c:pt>
                <c:pt idx="50">
                  <c:v>2</c:v>
                </c:pt>
                <c:pt idx="51">
                  <c:v>2</c:v>
                </c:pt>
                <c:pt idx="52">
                  <c:v>2</c:v>
                </c:pt>
                <c:pt idx="53">
                  <c:v>2</c:v>
                </c:pt>
                <c:pt idx="54">
                  <c:v>2</c:v>
                </c:pt>
                <c:pt idx="55">
                  <c:v>2</c:v>
                </c:pt>
                <c:pt idx="56">
                  <c:v>2</c:v>
                </c:pt>
                <c:pt idx="57">
                  <c:v>2</c:v>
                </c:pt>
                <c:pt idx="58">
                  <c:v>2</c:v>
                </c:pt>
                <c:pt idx="59">
                  <c:v>2</c:v>
                </c:pt>
                <c:pt idx="60">
                  <c:v>2</c:v>
                </c:pt>
                <c:pt idx="61">
                  <c:v>2</c:v>
                </c:pt>
                <c:pt idx="62">
                  <c:v>2</c:v>
                </c:pt>
                <c:pt idx="63">
                  <c:v>2</c:v>
                </c:pt>
                <c:pt idx="64">
                  <c:v>2</c:v>
                </c:pt>
                <c:pt idx="65">
                  <c:v>2</c:v>
                </c:pt>
                <c:pt idx="66">
                  <c:v>2</c:v>
                </c:pt>
                <c:pt idx="67">
                  <c:v>2</c:v>
                </c:pt>
                <c:pt idx="68">
                  <c:v>2</c:v>
                </c:pt>
                <c:pt idx="69">
                  <c:v>2.1</c:v>
                </c:pt>
                <c:pt idx="70">
                  <c:v>2.2000000000000002</c:v>
                </c:pt>
                <c:pt idx="71">
                  <c:v>2.2999999999999998</c:v>
                </c:pt>
                <c:pt idx="72">
                  <c:v>2.4</c:v>
                </c:pt>
                <c:pt idx="73">
                  <c:v>2.5</c:v>
                </c:pt>
                <c:pt idx="74">
                  <c:v>2.6</c:v>
                </c:pt>
                <c:pt idx="75">
                  <c:v>2.7</c:v>
                </c:pt>
                <c:pt idx="76">
                  <c:v>2.8</c:v>
                </c:pt>
                <c:pt idx="77">
                  <c:v>2.9</c:v>
                </c:pt>
                <c:pt idx="78">
                  <c:v>3</c:v>
                </c:pt>
                <c:pt idx="79">
                  <c:v>3.1</c:v>
                </c:pt>
                <c:pt idx="80">
                  <c:v>3.2</c:v>
                </c:pt>
                <c:pt idx="81">
                  <c:v>3.3</c:v>
                </c:pt>
                <c:pt idx="82">
                  <c:v>3.4</c:v>
                </c:pt>
                <c:pt idx="83">
                  <c:v>3.5</c:v>
                </c:pt>
                <c:pt idx="84">
                  <c:v>3.6</c:v>
                </c:pt>
                <c:pt idx="85">
                  <c:v>3.7</c:v>
                </c:pt>
                <c:pt idx="86">
                  <c:v>3.8</c:v>
                </c:pt>
                <c:pt idx="87">
                  <c:v>3.9</c:v>
                </c:pt>
                <c:pt idx="88">
                  <c:v>4</c:v>
                </c:pt>
                <c:pt idx="89">
                  <c:v>4.0999999999999996</c:v>
                </c:pt>
                <c:pt idx="90">
                  <c:v>4.2</c:v>
                </c:pt>
                <c:pt idx="91">
                  <c:v>4.3</c:v>
                </c:pt>
                <c:pt idx="92">
                  <c:v>4.4000000000000004</c:v>
                </c:pt>
                <c:pt idx="93">
                  <c:v>4.5</c:v>
                </c:pt>
                <c:pt idx="94">
                  <c:v>4.5999999999999996</c:v>
                </c:pt>
                <c:pt idx="95">
                  <c:v>4.7</c:v>
                </c:pt>
                <c:pt idx="96">
                  <c:v>4.8</c:v>
                </c:pt>
                <c:pt idx="97">
                  <c:v>4.9000000000000004</c:v>
                </c:pt>
                <c:pt idx="98">
                  <c:v>5</c:v>
                </c:pt>
              </c:numCache>
            </c:numRef>
          </c:xVal>
          <c:yVal>
            <c:numRef>
              <c:f>定容変化!$D$3:$D$101</c:f>
              <c:numCache>
                <c:formatCode>0.00_ </c:formatCode>
                <c:ptCount val="99"/>
                <c:pt idx="0">
                  <c:v>70</c:v>
                </c:pt>
                <c:pt idx="1">
                  <c:v>35</c:v>
                </c:pt>
                <c:pt idx="2">
                  <c:v>23.333333333333336</c:v>
                </c:pt>
                <c:pt idx="3">
                  <c:v>17.5</c:v>
                </c:pt>
                <c:pt idx="4">
                  <c:v>14</c:v>
                </c:pt>
                <c:pt idx="5">
                  <c:v>11.666666666666668</c:v>
                </c:pt>
                <c:pt idx="6">
                  <c:v>10</c:v>
                </c:pt>
                <c:pt idx="7">
                  <c:v>8.75</c:v>
                </c:pt>
                <c:pt idx="8">
                  <c:v>7.7777777777777777</c:v>
                </c:pt>
                <c:pt idx="9">
                  <c:v>7</c:v>
                </c:pt>
                <c:pt idx="10">
                  <c:v>6.3636363636363633</c:v>
                </c:pt>
                <c:pt idx="11">
                  <c:v>5.8333333333333339</c:v>
                </c:pt>
                <c:pt idx="12">
                  <c:v>5.3846153846153841</c:v>
                </c:pt>
                <c:pt idx="13">
                  <c:v>5</c:v>
                </c:pt>
                <c:pt idx="14">
                  <c:v>4.666666666666667</c:v>
                </c:pt>
                <c:pt idx="15">
                  <c:v>4.375</c:v>
                </c:pt>
                <c:pt idx="16">
                  <c:v>4.1176470588235299</c:v>
                </c:pt>
                <c:pt idx="17">
                  <c:v>3.8888888888888888</c:v>
                </c:pt>
                <c:pt idx="18">
                  <c:v>3.6842105263157898</c:v>
                </c:pt>
                <c:pt idx="19">
                  <c:v>3.5</c:v>
                </c:pt>
                <c:pt idx="20">
                  <c:v>3.5</c:v>
                </c:pt>
                <c:pt idx="21">
                  <c:v>3.5</c:v>
                </c:pt>
                <c:pt idx="22">
                  <c:v>3.5</c:v>
                </c:pt>
                <c:pt idx="23">
                  <c:v>3.5</c:v>
                </c:pt>
                <c:pt idx="24">
                  <c:v>3.5</c:v>
                </c:pt>
                <c:pt idx="25">
                  <c:v>3.5</c:v>
                </c:pt>
                <c:pt idx="26">
                  <c:v>3.5</c:v>
                </c:pt>
                <c:pt idx="27">
                  <c:v>3.5</c:v>
                </c:pt>
                <c:pt idx="28">
                  <c:v>3.5</c:v>
                </c:pt>
                <c:pt idx="29">
                  <c:v>3.5</c:v>
                </c:pt>
                <c:pt idx="30">
                  <c:v>3.5</c:v>
                </c:pt>
                <c:pt idx="31">
                  <c:v>3.5</c:v>
                </c:pt>
                <c:pt idx="32">
                  <c:v>3.5</c:v>
                </c:pt>
                <c:pt idx="33">
                  <c:v>3.5</c:v>
                </c:pt>
                <c:pt idx="34">
                  <c:v>3.5</c:v>
                </c:pt>
                <c:pt idx="35">
                  <c:v>3.5</c:v>
                </c:pt>
                <c:pt idx="36">
                  <c:v>3.5</c:v>
                </c:pt>
                <c:pt idx="37">
                  <c:v>3.5</c:v>
                </c:pt>
                <c:pt idx="38">
                  <c:v>3.5</c:v>
                </c:pt>
                <c:pt idx="39">
                  <c:v>3.5</c:v>
                </c:pt>
                <c:pt idx="40">
                  <c:v>3.5</c:v>
                </c:pt>
                <c:pt idx="41">
                  <c:v>3.5</c:v>
                </c:pt>
                <c:pt idx="42">
                  <c:v>3.5</c:v>
                </c:pt>
                <c:pt idx="43">
                  <c:v>3.5</c:v>
                </c:pt>
                <c:pt idx="44">
                  <c:v>3.5</c:v>
                </c:pt>
                <c:pt idx="45">
                  <c:v>3.5</c:v>
                </c:pt>
                <c:pt idx="46">
                  <c:v>3.5</c:v>
                </c:pt>
                <c:pt idx="47">
                  <c:v>3.5</c:v>
                </c:pt>
                <c:pt idx="48">
                  <c:v>3.5</c:v>
                </c:pt>
                <c:pt idx="49">
                  <c:v>3.5</c:v>
                </c:pt>
                <c:pt idx="50">
                  <c:v>3.5</c:v>
                </c:pt>
                <c:pt idx="51">
                  <c:v>3.5</c:v>
                </c:pt>
                <c:pt idx="52">
                  <c:v>3.5</c:v>
                </c:pt>
                <c:pt idx="53">
                  <c:v>3.5</c:v>
                </c:pt>
                <c:pt idx="54">
                  <c:v>3.5</c:v>
                </c:pt>
                <c:pt idx="55">
                  <c:v>3.5</c:v>
                </c:pt>
                <c:pt idx="56">
                  <c:v>3.5</c:v>
                </c:pt>
                <c:pt idx="57">
                  <c:v>3.5</c:v>
                </c:pt>
                <c:pt idx="58">
                  <c:v>3.5</c:v>
                </c:pt>
                <c:pt idx="59">
                  <c:v>3.5</c:v>
                </c:pt>
                <c:pt idx="60">
                  <c:v>3.5</c:v>
                </c:pt>
                <c:pt idx="61">
                  <c:v>3.5</c:v>
                </c:pt>
                <c:pt idx="62">
                  <c:v>3.5</c:v>
                </c:pt>
                <c:pt idx="63">
                  <c:v>3.5</c:v>
                </c:pt>
                <c:pt idx="64">
                  <c:v>3.5</c:v>
                </c:pt>
                <c:pt idx="65">
                  <c:v>3.5</c:v>
                </c:pt>
                <c:pt idx="66">
                  <c:v>3.5</c:v>
                </c:pt>
                <c:pt idx="67">
                  <c:v>3.5</c:v>
                </c:pt>
                <c:pt idx="68">
                  <c:v>3.5</c:v>
                </c:pt>
                <c:pt idx="69">
                  <c:v>3.333333333333333</c:v>
                </c:pt>
                <c:pt idx="70">
                  <c:v>3.1818181818181817</c:v>
                </c:pt>
                <c:pt idx="71">
                  <c:v>3.0434782608695654</c:v>
                </c:pt>
                <c:pt idx="72">
                  <c:v>2.916666666666667</c:v>
                </c:pt>
                <c:pt idx="73">
                  <c:v>2.8</c:v>
                </c:pt>
                <c:pt idx="74">
                  <c:v>2.6923076923076921</c:v>
                </c:pt>
                <c:pt idx="75">
                  <c:v>2.5925925925925926</c:v>
                </c:pt>
                <c:pt idx="76">
                  <c:v>2.5</c:v>
                </c:pt>
                <c:pt idx="77">
                  <c:v>2.4137931034482758</c:v>
                </c:pt>
                <c:pt idx="78">
                  <c:v>2.3333333333333335</c:v>
                </c:pt>
                <c:pt idx="79">
                  <c:v>2.258064516129032</c:v>
                </c:pt>
                <c:pt idx="80">
                  <c:v>2.1875</c:v>
                </c:pt>
                <c:pt idx="81">
                  <c:v>2.1212121212121211</c:v>
                </c:pt>
                <c:pt idx="82">
                  <c:v>2.0588235294117649</c:v>
                </c:pt>
                <c:pt idx="83">
                  <c:v>2</c:v>
                </c:pt>
                <c:pt idx="84">
                  <c:v>1.9444444444444444</c:v>
                </c:pt>
                <c:pt idx="85">
                  <c:v>1.8918918918918919</c:v>
                </c:pt>
                <c:pt idx="86">
                  <c:v>1.8421052631578949</c:v>
                </c:pt>
                <c:pt idx="87">
                  <c:v>1.7948717948717949</c:v>
                </c:pt>
                <c:pt idx="88">
                  <c:v>1.75</c:v>
                </c:pt>
                <c:pt idx="89">
                  <c:v>1.7073170731707319</c:v>
                </c:pt>
                <c:pt idx="90">
                  <c:v>1.6666666666666665</c:v>
                </c:pt>
                <c:pt idx="91">
                  <c:v>1.6279069767441861</c:v>
                </c:pt>
                <c:pt idx="92">
                  <c:v>1.5909090909090908</c:v>
                </c:pt>
                <c:pt idx="93">
                  <c:v>1.5555555555555556</c:v>
                </c:pt>
                <c:pt idx="94">
                  <c:v>1.5217391304347827</c:v>
                </c:pt>
                <c:pt idx="95">
                  <c:v>1.4893617021276595</c:v>
                </c:pt>
                <c:pt idx="96">
                  <c:v>1.4583333333333335</c:v>
                </c:pt>
                <c:pt idx="97">
                  <c:v>1.4285714285714284</c:v>
                </c:pt>
                <c:pt idx="98">
                  <c:v>1.4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F83C-416B-957B-68AC002D160C}"/>
            </c:ext>
          </c:extLst>
        </c:ser>
        <c:ser>
          <c:idx val="2"/>
          <c:order val="2"/>
          <c:spPr>
            <a:ln w="12700" cap="rnd">
              <a:solidFill>
                <a:schemeClr val="tx1"/>
              </a:solidFill>
              <a:prstDash val="dash"/>
              <a:round/>
            </a:ln>
            <a:effectLst/>
          </c:spPr>
          <c:marker>
            <c:symbol val="none"/>
          </c:marker>
          <c:xVal>
            <c:numRef>
              <c:f>定容変化!$B$3:$B$101</c:f>
              <c:numCache>
                <c:formatCode>0.00_ </c:formatCode>
                <c:ptCount val="99"/>
                <c:pt idx="0">
                  <c:v>0.1</c:v>
                </c:pt>
                <c:pt idx="1">
                  <c:v>0.2</c:v>
                </c:pt>
                <c:pt idx="2">
                  <c:v>0.3</c:v>
                </c:pt>
                <c:pt idx="3">
                  <c:v>0.4</c:v>
                </c:pt>
                <c:pt idx="4">
                  <c:v>0.5</c:v>
                </c:pt>
                <c:pt idx="5">
                  <c:v>0.6</c:v>
                </c:pt>
                <c:pt idx="6">
                  <c:v>0.7</c:v>
                </c:pt>
                <c:pt idx="7">
                  <c:v>0.8</c:v>
                </c:pt>
                <c:pt idx="8">
                  <c:v>0.9</c:v>
                </c:pt>
                <c:pt idx="9">
                  <c:v>1</c:v>
                </c:pt>
                <c:pt idx="10">
                  <c:v>1.1000000000000001</c:v>
                </c:pt>
                <c:pt idx="11">
                  <c:v>1.2</c:v>
                </c:pt>
                <c:pt idx="12">
                  <c:v>1.3</c:v>
                </c:pt>
                <c:pt idx="13">
                  <c:v>1.4</c:v>
                </c:pt>
                <c:pt idx="14">
                  <c:v>1.5</c:v>
                </c:pt>
                <c:pt idx="15">
                  <c:v>1.6</c:v>
                </c:pt>
                <c:pt idx="16">
                  <c:v>1.7</c:v>
                </c:pt>
                <c:pt idx="17">
                  <c:v>1.8</c:v>
                </c:pt>
                <c:pt idx="18">
                  <c:v>1.9</c:v>
                </c:pt>
                <c:pt idx="19">
                  <c:v>2</c:v>
                </c:pt>
                <c:pt idx="20">
                  <c:v>2</c:v>
                </c:pt>
                <c:pt idx="21">
                  <c:v>2</c:v>
                </c:pt>
                <c:pt idx="22">
                  <c:v>2</c:v>
                </c:pt>
                <c:pt idx="23">
                  <c:v>2</c:v>
                </c:pt>
                <c:pt idx="24">
                  <c:v>2</c:v>
                </c:pt>
                <c:pt idx="25">
                  <c:v>2</c:v>
                </c:pt>
                <c:pt idx="26">
                  <c:v>2</c:v>
                </c:pt>
                <c:pt idx="27">
                  <c:v>2</c:v>
                </c:pt>
                <c:pt idx="28">
                  <c:v>2</c:v>
                </c:pt>
                <c:pt idx="29">
                  <c:v>2</c:v>
                </c:pt>
                <c:pt idx="30">
                  <c:v>2</c:v>
                </c:pt>
                <c:pt idx="31">
                  <c:v>2</c:v>
                </c:pt>
                <c:pt idx="32">
                  <c:v>2</c:v>
                </c:pt>
                <c:pt idx="33">
                  <c:v>2</c:v>
                </c:pt>
                <c:pt idx="34">
                  <c:v>2</c:v>
                </c:pt>
                <c:pt idx="35">
                  <c:v>2</c:v>
                </c:pt>
                <c:pt idx="36">
                  <c:v>2</c:v>
                </c:pt>
                <c:pt idx="37">
                  <c:v>2</c:v>
                </c:pt>
                <c:pt idx="38">
                  <c:v>2</c:v>
                </c:pt>
                <c:pt idx="39">
                  <c:v>2</c:v>
                </c:pt>
                <c:pt idx="40">
                  <c:v>2</c:v>
                </c:pt>
                <c:pt idx="41">
                  <c:v>2</c:v>
                </c:pt>
                <c:pt idx="42">
                  <c:v>2</c:v>
                </c:pt>
                <c:pt idx="43">
                  <c:v>2</c:v>
                </c:pt>
                <c:pt idx="44">
                  <c:v>2</c:v>
                </c:pt>
                <c:pt idx="45">
                  <c:v>2</c:v>
                </c:pt>
                <c:pt idx="46">
                  <c:v>2</c:v>
                </c:pt>
                <c:pt idx="47">
                  <c:v>2</c:v>
                </c:pt>
                <c:pt idx="48">
                  <c:v>2</c:v>
                </c:pt>
                <c:pt idx="49">
                  <c:v>2</c:v>
                </c:pt>
                <c:pt idx="50">
                  <c:v>2</c:v>
                </c:pt>
                <c:pt idx="51">
                  <c:v>2</c:v>
                </c:pt>
                <c:pt idx="52">
                  <c:v>2</c:v>
                </c:pt>
                <c:pt idx="53">
                  <c:v>2</c:v>
                </c:pt>
                <c:pt idx="54">
                  <c:v>2</c:v>
                </c:pt>
                <c:pt idx="55">
                  <c:v>2</c:v>
                </c:pt>
                <c:pt idx="56">
                  <c:v>2</c:v>
                </c:pt>
                <c:pt idx="57">
                  <c:v>2</c:v>
                </c:pt>
                <c:pt idx="58">
                  <c:v>2</c:v>
                </c:pt>
                <c:pt idx="59">
                  <c:v>2</c:v>
                </c:pt>
                <c:pt idx="60">
                  <c:v>2</c:v>
                </c:pt>
                <c:pt idx="61">
                  <c:v>2</c:v>
                </c:pt>
                <c:pt idx="62">
                  <c:v>2</c:v>
                </c:pt>
                <c:pt idx="63">
                  <c:v>2</c:v>
                </c:pt>
                <c:pt idx="64">
                  <c:v>2</c:v>
                </c:pt>
                <c:pt idx="65">
                  <c:v>2</c:v>
                </c:pt>
                <c:pt idx="66">
                  <c:v>2</c:v>
                </c:pt>
                <c:pt idx="67">
                  <c:v>2</c:v>
                </c:pt>
                <c:pt idx="68">
                  <c:v>2</c:v>
                </c:pt>
                <c:pt idx="69">
                  <c:v>2.1</c:v>
                </c:pt>
                <c:pt idx="70">
                  <c:v>2.2000000000000002</c:v>
                </c:pt>
                <c:pt idx="71">
                  <c:v>2.2999999999999998</c:v>
                </c:pt>
                <c:pt idx="72">
                  <c:v>2.4</c:v>
                </c:pt>
                <c:pt idx="73">
                  <c:v>2.5</c:v>
                </c:pt>
                <c:pt idx="74">
                  <c:v>2.6</c:v>
                </c:pt>
                <c:pt idx="75">
                  <c:v>2.7</c:v>
                </c:pt>
                <c:pt idx="76">
                  <c:v>2.8</c:v>
                </c:pt>
                <c:pt idx="77">
                  <c:v>2.9</c:v>
                </c:pt>
                <c:pt idx="78">
                  <c:v>3</c:v>
                </c:pt>
                <c:pt idx="79">
                  <c:v>3.1</c:v>
                </c:pt>
                <c:pt idx="80">
                  <c:v>3.2</c:v>
                </c:pt>
                <c:pt idx="81">
                  <c:v>3.3</c:v>
                </c:pt>
                <c:pt idx="82">
                  <c:v>3.4</c:v>
                </c:pt>
                <c:pt idx="83">
                  <c:v>3.5</c:v>
                </c:pt>
                <c:pt idx="84">
                  <c:v>3.6</c:v>
                </c:pt>
                <c:pt idx="85">
                  <c:v>3.7</c:v>
                </c:pt>
                <c:pt idx="86">
                  <c:v>3.8</c:v>
                </c:pt>
                <c:pt idx="87">
                  <c:v>3.9</c:v>
                </c:pt>
                <c:pt idx="88">
                  <c:v>4</c:v>
                </c:pt>
                <c:pt idx="89">
                  <c:v>4.0999999999999996</c:v>
                </c:pt>
                <c:pt idx="90">
                  <c:v>4.2</c:v>
                </c:pt>
                <c:pt idx="91">
                  <c:v>4.3</c:v>
                </c:pt>
                <c:pt idx="92">
                  <c:v>4.4000000000000004</c:v>
                </c:pt>
                <c:pt idx="93">
                  <c:v>4.5</c:v>
                </c:pt>
                <c:pt idx="94">
                  <c:v>4.5999999999999996</c:v>
                </c:pt>
                <c:pt idx="95">
                  <c:v>4.7</c:v>
                </c:pt>
                <c:pt idx="96">
                  <c:v>4.8</c:v>
                </c:pt>
                <c:pt idx="97">
                  <c:v>4.9000000000000004</c:v>
                </c:pt>
                <c:pt idx="98">
                  <c:v>5</c:v>
                </c:pt>
              </c:numCache>
            </c:numRef>
          </c:xVal>
          <c:yVal>
            <c:numRef>
              <c:f>定容変化!$E$3:$E$101</c:f>
              <c:numCache>
                <c:formatCode>General</c:formatCode>
                <c:ptCount val="99"/>
                <c:pt idx="19" formatCode="0.00_ ">
                  <c:v>0.1</c:v>
                </c:pt>
                <c:pt idx="20" formatCode="0.00_ ">
                  <c:v>0.2</c:v>
                </c:pt>
                <c:pt idx="21" formatCode="0.00_ ">
                  <c:v>0.3</c:v>
                </c:pt>
                <c:pt idx="22" formatCode="0.00_ ">
                  <c:v>0.4</c:v>
                </c:pt>
                <c:pt idx="23" formatCode="0.00_ ">
                  <c:v>0.5</c:v>
                </c:pt>
                <c:pt idx="24" formatCode="0.00_ ">
                  <c:v>0.6</c:v>
                </c:pt>
                <c:pt idx="25" formatCode="0.00_ ">
                  <c:v>0.7</c:v>
                </c:pt>
                <c:pt idx="26" formatCode="0.00_ ">
                  <c:v>0.8</c:v>
                </c:pt>
                <c:pt idx="27" formatCode="0.00_ ">
                  <c:v>0.9</c:v>
                </c:pt>
                <c:pt idx="28" formatCode="0.00_ ">
                  <c:v>1</c:v>
                </c:pt>
                <c:pt idx="29" formatCode="0.00_ ">
                  <c:v>1.1000000000000001</c:v>
                </c:pt>
                <c:pt idx="30" formatCode="0.00_ ">
                  <c:v>1.2</c:v>
                </c:pt>
                <c:pt idx="31" formatCode="0.00_ ">
                  <c:v>1.3</c:v>
                </c:pt>
                <c:pt idx="32" formatCode="0.00_ ">
                  <c:v>1.4</c:v>
                </c:pt>
                <c:pt idx="33" formatCode="0.00_ ">
                  <c:v>1.5</c:v>
                </c:pt>
                <c:pt idx="34" formatCode="0.00_ ">
                  <c:v>1.6</c:v>
                </c:pt>
                <c:pt idx="35" formatCode="0.00_ ">
                  <c:v>1.7</c:v>
                </c:pt>
                <c:pt idx="36" formatCode="0.00_ ">
                  <c:v>1.8</c:v>
                </c:pt>
                <c:pt idx="37" formatCode="0.00_ ">
                  <c:v>1.9</c:v>
                </c:pt>
                <c:pt idx="38" formatCode="0.00_ ">
                  <c:v>2</c:v>
                </c:pt>
                <c:pt idx="39" formatCode="0.00_ ">
                  <c:v>2.1</c:v>
                </c:pt>
                <c:pt idx="40" formatCode="0.00_ ">
                  <c:v>2.2000000000000002</c:v>
                </c:pt>
                <c:pt idx="41" formatCode="0.00_ ">
                  <c:v>2.2999999999999998</c:v>
                </c:pt>
                <c:pt idx="42" formatCode="0.00_ ">
                  <c:v>2.4</c:v>
                </c:pt>
                <c:pt idx="43" formatCode="0.00_ ">
                  <c:v>2.5</c:v>
                </c:pt>
                <c:pt idx="44" formatCode="0.00_ ">
                  <c:v>2.6</c:v>
                </c:pt>
                <c:pt idx="45" formatCode="0.00_ ">
                  <c:v>2.7</c:v>
                </c:pt>
                <c:pt idx="46" formatCode="0.00_ ">
                  <c:v>2.8</c:v>
                </c:pt>
                <c:pt idx="47" formatCode="0.00_ ">
                  <c:v>2.9</c:v>
                </c:pt>
                <c:pt idx="48" formatCode="0.00_ ">
                  <c:v>3</c:v>
                </c:pt>
                <c:pt idx="49" formatCode="0.00_ ">
                  <c:v>3.1</c:v>
                </c:pt>
                <c:pt idx="50" formatCode="0.00_ ">
                  <c:v>3.2</c:v>
                </c:pt>
                <c:pt idx="51" formatCode="0.00_ ">
                  <c:v>3.3</c:v>
                </c:pt>
                <c:pt idx="52" formatCode="0.00_ ">
                  <c:v>3.4</c:v>
                </c:pt>
                <c:pt idx="53" formatCode="0.00_ ">
                  <c:v>3.5</c:v>
                </c:pt>
                <c:pt idx="54" formatCode="0.00_ ">
                  <c:v>3.6</c:v>
                </c:pt>
                <c:pt idx="55" formatCode="0.00_ ">
                  <c:v>3.7</c:v>
                </c:pt>
                <c:pt idx="56" formatCode="0.00_ ">
                  <c:v>3.8</c:v>
                </c:pt>
                <c:pt idx="57" formatCode="0.00_ ">
                  <c:v>3.9</c:v>
                </c:pt>
                <c:pt idx="58" formatCode="0.00_ ">
                  <c:v>4</c:v>
                </c:pt>
                <c:pt idx="59" formatCode="0.00_ ">
                  <c:v>4.0999999999999996</c:v>
                </c:pt>
                <c:pt idx="60" formatCode="0.00_ ">
                  <c:v>4.2</c:v>
                </c:pt>
                <c:pt idx="61" formatCode="0.00_ ">
                  <c:v>4.3</c:v>
                </c:pt>
                <c:pt idx="62" formatCode="0.00_ ">
                  <c:v>4.4000000000000004</c:v>
                </c:pt>
                <c:pt idx="63" formatCode="0.00_ ">
                  <c:v>4.5</c:v>
                </c:pt>
                <c:pt idx="64" formatCode="0.00_ ">
                  <c:v>4.5999999999999996</c:v>
                </c:pt>
                <c:pt idx="65" formatCode="0.00_ ">
                  <c:v>4.7</c:v>
                </c:pt>
                <c:pt idx="66" formatCode="0.00_ ">
                  <c:v>4.8</c:v>
                </c:pt>
                <c:pt idx="67" formatCode="0.00_ ">
                  <c:v>4.9000000000000004</c:v>
                </c:pt>
                <c:pt idx="68" formatCode="0.00_ ">
                  <c:v>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F83C-416B-957B-68AC002D160C}"/>
            </c:ext>
          </c:extLst>
        </c:ser>
        <c:ser>
          <c:idx val="3"/>
          <c:order val="3"/>
          <c:spPr>
            <a:ln w="25400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xVal>
            <c:numRef>
              <c:f>定容変化!$B$3:$B$101</c:f>
              <c:numCache>
                <c:formatCode>0.00_ </c:formatCode>
                <c:ptCount val="99"/>
                <c:pt idx="0">
                  <c:v>0.1</c:v>
                </c:pt>
                <c:pt idx="1">
                  <c:v>0.2</c:v>
                </c:pt>
                <c:pt idx="2">
                  <c:v>0.3</c:v>
                </c:pt>
                <c:pt idx="3">
                  <c:v>0.4</c:v>
                </c:pt>
                <c:pt idx="4">
                  <c:v>0.5</c:v>
                </c:pt>
                <c:pt idx="5">
                  <c:v>0.6</c:v>
                </c:pt>
                <c:pt idx="6">
                  <c:v>0.7</c:v>
                </c:pt>
                <c:pt idx="7">
                  <c:v>0.8</c:v>
                </c:pt>
                <c:pt idx="8">
                  <c:v>0.9</c:v>
                </c:pt>
                <c:pt idx="9">
                  <c:v>1</c:v>
                </c:pt>
                <c:pt idx="10">
                  <c:v>1.1000000000000001</c:v>
                </c:pt>
                <c:pt idx="11">
                  <c:v>1.2</c:v>
                </c:pt>
                <c:pt idx="12">
                  <c:v>1.3</c:v>
                </c:pt>
                <c:pt idx="13">
                  <c:v>1.4</c:v>
                </c:pt>
                <c:pt idx="14">
                  <c:v>1.5</c:v>
                </c:pt>
                <c:pt idx="15">
                  <c:v>1.6</c:v>
                </c:pt>
                <c:pt idx="16">
                  <c:v>1.7</c:v>
                </c:pt>
                <c:pt idx="17">
                  <c:v>1.8</c:v>
                </c:pt>
                <c:pt idx="18">
                  <c:v>1.9</c:v>
                </c:pt>
                <c:pt idx="19">
                  <c:v>2</c:v>
                </c:pt>
                <c:pt idx="20">
                  <c:v>2</c:v>
                </c:pt>
                <c:pt idx="21">
                  <c:v>2</c:v>
                </c:pt>
                <c:pt idx="22">
                  <c:v>2</c:v>
                </c:pt>
                <c:pt idx="23">
                  <c:v>2</c:v>
                </c:pt>
                <c:pt idx="24">
                  <c:v>2</c:v>
                </c:pt>
                <c:pt idx="25">
                  <c:v>2</c:v>
                </c:pt>
                <c:pt idx="26">
                  <c:v>2</c:v>
                </c:pt>
                <c:pt idx="27">
                  <c:v>2</c:v>
                </c:pt>
                <c:pt idx="28">
                  <c:v>2</c:v>
                </c:pt>
                <c:pt idx="29">
                  <c:v>2</c:v>
                </c:pt>
                <c:pt idx="30">
                  <c:v>2</c:v>
                </c:pt>
                <c:pt idx="31">
                  <c:v>2</c:v>
                </c:pt>
                <c:pt idx="32">
                  <c:v>2</c:v>
                </c:pt>
                <c:pt idx="33">
                  <c:v>2</c:v>
                </c:pt>
                <c:pt idx="34">
                  <c:v>2</c:v>
                </c:pt>
                <c:pt idx="35">
                  <c:v>2</c:v>
                </c:pt>
                <c:pt idx="36">
                  <c:v>2</c:v>
                </c:pt>
                <c:pt idx="37">
                  <c:v>2</c:v>
                </c:pt>
                <c:pt idx="38">
                  <c:v>2</c:v>
                </c:pt>
                <c:pt idx="39">
                  <c:v>2</c:v>
                </c:pt>
                <c:pt idx="40">
                  <c:v>2</c:v>
                </c:pt>
                <c:pt idx="41">
                  <c:v>2</c:v>
                </c:pt>
                <c:pt idx="42">
                  <c:v>2</c:v>
                </c:pt>
                <c:pt idx="43">
                  <c:v>2</c:v>
                </c:pt>
                <c:pt idx="44">
                  <c:v>2</c:v>
                </c:pt>
                <c:pt idx="45">
                  <c:v>2</c:v>
                </c:pt>
                <c:pt idx="46">
                  <c:v>2</c:v>
                </c:pt>
                <c:pt idx="47">
                  <c:v>2</c:v>
                </c:pt>
                <c:pt idx="48">
                  <c:v>2</c:v>
                </c:pt>
                <c:pt idx="49">
                  <c:v>2</c:v>
                </c:pt>
                <c:pt idx="50">
                  <c:v>2</c:v>
                </c:pt>
                <c:pt idx="51">
                  <c:v>2</c:v>
                </c:pt>
                <c:pt idx="52">
                  <c:v>2</c:v>
                </c:pt>
                <c:pt idx="53">
                  <c:v>2</c:v>
                </c:pt>
                <c:pt idx="54">
                  <c:v>2</c:v>
                </c:pt>
                <c:pt idx="55">
                  <c:v>2</c:v>
                </c:pt>
                <c:pt idx="56">
                  <c:v>2</c:v>
                </c:pt>
                <c:pt idx="57">
                  <c:v>2</c:v>
                </c:pt>
                <c:pt idx="58">
                  <c:v>2</c:v>
                </c:pt>
                <c:pt idx="59">
                  <c:v>2</c:v>
                </c:pt>
                <c:pt idx="60">
                  <c:v>2</c:v>
                </c:pt>
                <c:pt idx="61">
                  <c:v>2</c:v>
                </c:pt>
                <c:pt idx="62">
                  <c:v>2</c:v>
                </c:pt>
                <c:pt idx="63">
                  <c:v>2</c:v>
                </c:pt>
                <c:pt idx="64">
                  <c:v>2</c:v>
                </c:pt>
                <c:pt idx="65">
                  <c:v>2</c:v>
                </c:pt>
                <c:pt idx="66">
                  <c:v>2</c:v>
                </c:pt>
                <c:pt idx="67">
                  <c:v>2</c:v>
                </c:pt>
                <c:pt idx="68">
                  <c:v>2</c:v>
                </c:pt>
                <c:pt idx="69">
                  <c:v>2.1</c:v>
                </c:pt>
                <c:pt idx="70">
                  <c:v>2.2000000000000002</c:v>
                </c:pt>
                <c:pt idx="71">
                  <c:v>2.2999999999999998</c:v>
                </c:pt>
                <c:pt idx="72">
                  <c:v>2.4</c:v>
                </c:pt>
                <c:pt idx="73">
                  <c:v>2.5</c:v>
                </c:pt>
                <c:pt idx="74">
                  <c:v>2.6</c:v>
                </c:pt>
                <c:pt idx="75">
                  <c:v>2.7</c:v>
                </c:pt>
                <c:pt idx="76">
                  <c:v>2.8</c:v>
                </c:pt>
                <c:pt idx="77">
                  <c:v>2.9</c:v>
                </c:pt>
                <c:pt idx="78">
                  <c:v>3</c:v>
                </c:pt>
                <c:pt idx="79">
                  <c:v>3.1</c:v>
                </c:pt>
                <c:pt idx="80">
                  <c:v>3.2</c:v>
                </c:pt>
                <c:pt idx="81">
                  <c:v>3.3</c:v>
                </c:pt>
                <c:pt idx="82">
                  <c:v>3.4</c:v>
                </c:pt>
                <c:pt idx="83">
                  <c:v>3.5</c:v>
                </c:pt>
                <c:pt idx="84">
                  <c:v>3.6</c:v>
                </c:pt>
                <c:pt idx="85">
                  <c:v>3.7</c:v>
                </c:pt>
                <c:pt idx="86">
                  <c:v>3.8</c:v>
                </c:pt>
                <c:pt idx="87">
                  <c:v>3.9</c:v>
                </c:pt>
                <c:pt idx="88">
                  <c:v>4</c:v>
                </c:pt>
                <c:pt idx="89">
                  <c:v>4.0999999999999996</c:v>
                </c:pt>
                <c:pt idx="90">
                  <c:v>4.2</c:v>
                </c:pt>
                <c:pt idx="91">
                  <c:v>4.3</c:v>
                </c:pt>
                <c:pt idx="92">
                  <c:v>4.4000000000000004</c:v>
                </c:pt>
                <c:pt idx="93">
                  <c:v>4.5</c:v>
                </c:pt>
                <c:pt idx="94">
                  <c:v>4.5999999999999996</c:v>
                </c:pt>
                <c:pt idx="95">
                  <c:v>4.7</c:v>
                </c:pt>
                <c:pt idx="96">
                  <c:v>4.8</c:v>
                </c:pt>
                <c:pt idx="97">
                  <c:v>4.9000000000000004</c:v>
                </c:pt>
                <c:pt idx="98">
                  <c:v>5</c:v>
                </c:pt>
              </c:numCache>
            </c:numRef>
          </c:xVal>
          <c:yVal>
            <c:numRef>
              <c:f>定容変化!$F$3:$F$101</c:f>
              <c:numCache>
                <c:formatCode>General</c:formatCode>
                <c:ptCount val="99"/>
                <c:pt idx="28" formatCode="0.00_ ">
                  <c:v>1</c:v>
                </c:pt>
                <c:pt idx="29" formatCode="0.00_ ">
                  <c:v>1.1000000000000001</c:v>
                </c:pt>
                <c:pt idx="30" formatCode="0.00_ ">
                  <c:v>1.2</c:v>
                </c:pt>
                <c:pt idx="31" formatCode="0.00_ ">
                  <c:v>1.3</c:v>
                </c:pt>
                <c:pt idx="32" formatCode="0.00_ ">
                  <c:v>1.4</c:v>
                </c:pt>
                <c:pt idx="33" formatCode="0.00_ ">
                  <c:v>1.5</c:v>
                </c:pt>
                <c:pt idx="34" formatCode="0.00_ ">
                  <c:v>1.6</c:v>
                </c:pt>
                <c:pt idx="35" formatCode="0.00_ ">
                  <c:v>1.7</c:v>
                </c:pt>
                <c:pt idx="36" formatCode="0.00_ ">
                  <c:v>1.8</c:v>
                </c:pt>
                <c:pt idx="37" formatCode="0.00_ ">
                  <c:v>1.9</c:v>
                </c:pt>
                <c:pt idx="38" formatCode="0.00_ ">
                  <c:v>2</c:v>
                </c:pt>
                <c:pt idx="39" formatCode="0.00_ ">
                  <c:v>2.1</c:v>
                </c:pt>
                <c:pt idx="40" formatCode="0.00_ ">
                  <c:v>2.2000000000000002</c:v>
                </c:pt>
                <c:pt idx="41" formatCode="0.00_ ">
                  <c:v>2.2999999999999998</c:v>
                </c:pt>
                <c:pt idx="42" formatCode="0.00_ ">
                  <c:v>2.4</c:v>
                </c:pt>
                <c:pt idx="43" formatCode="0.00_ ">
                  <c:v>2.5</c:v>
                </c:pt>
                <c:pt idx="44" formatCode="0.00_ ">
                  <c:v>2.6</c:v>
                </c:pt>
                <c:pt idx="45" formatCode="0.00_ ">
                  <c:v>2.7</c:v>
                </c:pt>
                <c:pt idx="46" formatCode="0.00_ ">
                  <c:v>2.8</c:v>
                </c:pt>
                <c:pt idx="47" formatCode="0.00_ ">
                  <c:v>2.9</c:v>
                </c:pt>
                <c:pt idx="48" formatCode="0.00_ ">
                  <c:v>3</c:v>
                </c:pt>
                <c:pt idx="49" formatCode="0.00_ ">
                  <c:v>3.1</c:v>
                </c:pt>
                <c:pt idx="50" formatCode="0.00_ ">
                  <c:v>3.2</c:v>
                </c:pt>
                <c:pt idx="51" formatCode="0.00_ ">
                  <c:v>3.3</c:v>
                </c:pt>
                <c:pt idx="52" formatCode="0.00_ ">
                  <c:v>3.4</c:v>
                </c:pt>
                <c:pt idx="53" formatCode="0.00_ ">
                  <c:v>3.5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3-F83C-416B-957B-68AC002D160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090422975"/>
        <c:axId val="1090416255"/>
      </c:scatterChart>
      <c:valAx>
        <c:axId val="1090422975"/>
        <c:scaling>
          <c:orientation val="minMax"/>
          <c:max val="5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ja-JP"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ja-JP" altLang="en-US" sz="16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ＭＳ ゴシック" panose="020B0609070205080204" pitchFamily="49" charset="-128"/>
                    <a:ea typeface="ＭＳ ゴシック" panose="020B0609070205080204" pitchFamily="49" charset="-128"/>
                  </a:rPr>
                  <a:t>体積</a:t>
                </a:r>
                <a:r>
                  <a:rPr lang="en-US" altLang="ja-JP" sz="1600" b="0" i="1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V</a:t>
                </a:r>
                <a:r>
                  <a:rPr lang="en-US" altLang="ja-JP" sz="16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ＭＳ ゴシック" panose="020B0609070205080204" pitchFamily="49" charset="-128"/>
                    <a:ea typeface="ＭＳ ゴシック" panose="020B0609070205080204" pitchFamily="49" charset="-128"/>
                  </a:rPr>
                  <a:t> [m</a:t>
                </a:r>
                <a:r>
                  <a:rPr lang="en-US" altLang="ja-JP" sz="1600" b="0" i="0" u="none" strike="noStrike" kern="1200" baseline="3000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ＭＳ ゴシック" panose="020B0609070205080204" pitchFamily="49" charset="-128"/>
                    <a:ea typeface="ＭＳ ゴシック" panose="020B0609070205080204" pitchFamily="49" charset="-128"/>
                  </a:rPr>
                  <a:t>3</a:t>
                </a:r>
                <a:r>
                  <a:rPr lang="en-US" altLang="ja-JP" sz="16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ＭＳ ゴシック" panose="020B0609070205080204" pitchFamily="49" charset="-128"/>
                    <a:ea typeface="ＭＳ ゴシック" panose="020B0609070205080204" pitchFamily="49" charset="-128"/>
                  </a:rPr>
                  <a:t>]</a:t>
                </a:r>
                <a:endParaRPr lang="ja-JP" altLang="en-US" sz="1600" b="0" i="0" u="none" strike="noStrike" kern="1200" baseline="0">
                  <a:solidFill>
                    <a:sysClr val="windowText" lastClr="000000">
                      <a:lumMod val="65000"/>
                      <a:lumOff val="35000"/>
                    </a:sysClr>
                  </a:solidFill>
                  <a:latin typeface="ＭＳ ゴシック" panose="020B0609070205080204" pitchFamily="49" charset="-128"/>
                  <a:ea typeface="ＭＳ ゴシック" panose="020B0609070205080204" pitchFamily="49" charset="-128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ja-JP"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 altLang="en-US"/>
            </a:p>
          </c:txPr>
        </c:title>
        <c:numFmt formatCode="0_ " sourceLinked="0"/>
        <c:majorTickMark val="in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1090416255"/>
        <c:crosses val="autoZero"/>
        <c:crossBetween val="midCat"/>
        <c:majorUnit val="1"/>
      </c:valAx>
      <c:valAx>
        <c:axId val="1090416255"/>
        <c:scaling>
          <c:orientation val="minMax"/>
          <c:max val="5"/>
          <c:min val="0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ja-JP"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ja-JP" altLang="en-US" sz="16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ＭＳ ゴシック" panose="020B0609070205080204" pitchFamily="49" charset="-128"/>
                    <a:ea typeface="ＭＳ ゴシック" panose="020B0609070205080204" pitchFamily="49" charset="-128"/>
                  </a:rPr>
                  <a:t>圧力</a:t>
                </a:r>
                <a:r>
                  <a:rPr lang="en-US" altLang="ja-JP" sz="1600" b="0" i="1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P</a:t>
                </a:r>
                <a:r>
                  <a:rPr lang="en-US" altLang="ja-JP" sz="16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ＭＳ ゴシック" panose="020B0609070205080204" pitchFamily="49" charset="-128"/>
                    <a:ea typeface="ＭＳ ゴシック" panose="020B0609070205080204" pitchFamily="49" charset="-128"/>
                  </a:rPr>
                  <a:t> [Pa]</a:t>
                </a:r>
                <a:endParaRPr lang="ja-JP" altLang="en-US" sz="1600" b="0" i="0" u="none" strike="noStrike" kern="1200" baseline="0">
                  <a:solidFill>
                    <a:sysClr val="windowText" lastClr="000000">
                      <a:lumMod val="65000"/>
                      <a:lumOff val="35000"/>
                    </a:sysClr>
                  </a:solidFill>
                  <a:latin typeface="ＭＳ ゴシック" panose="020B0609070205080204" pitchFamily="49" charset="-128"/>
                  <a:ea typeface="ＭＳ ゴシック" panose="020B0609070205080204" pitchFamily="49" charset="-128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lang="ja-JP"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 altLang="en-US"/>
            </a:p>
          </c:txPr>
        </c:title>
        <c:numFmt formatCode="0_ " sourceLinked="0"/>
        <c:majorTickMark val="in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1090422975"/>
        <c:crosses val="autoZero"/>
        <c:crossBetween val="midCat"/>
        <c:majorUnit val="1"/>
      </c:valAx>
      <c:spPr>
        <a:noFill/>
        <a:ln>
          <a:solidFill>
            <a:schemeClr val="tx1"/>
          </a:solidFill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ja-JP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3706046654909618"/>
          <c:y val="4.4473042595194634E-2"/>
          <c:w val="0.81625500309587795"/>
          <c:h val="0.76996286735460184"/>
        </c:manualLayout>
      </c:layout>
      <c:scatterChart>
        <c:scatterStyle val="smoothMarker"/>
        <c:varyColors val="0"/>
        <c:ser>
          <c:idx val="0"/>
          <c:order val="0"/>
          <c:spPr>
            <a:ln w="19050" cap="rnd">
              <a:solidFill>
                <a:schemeClr val="accent2">
                  <a:lumMod val="75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定圧変化!$B$3:$B$52</c:f>
              <c:numCache>
                <c:formatCode>0.00_ </c:formatCode>
                <c:ptCount val="50"/>
                <c:pt idx="0">
                  <c:v>0.1</c:v>
                </c:pt>
                <c:pt idx="1">
                  <c:v>0.2</c:v>
                </c:pt>
                <c:pt idx="2">
                  <c:v>0.3</c:v>
                </c:pt>
                <c:pt idx="3">
                  <c:v>0.4</c:v>
                </c:pt>
                <c:pt idx="4">
                  <c:v>0.5</c:v>
                </c:pt>
                <c:pt idx="5">
                  <c:v>0.6</c:v>
                </c:pt>
                <c:pt idx="6">
                  <c:v>0.7</c:v>
                </c:pt>
                <c:pt idx="7">
                  <c:v>0.8</c:v>
                </c:pt>
                <c:pt idx="8">
                  <c:v>0.9</c:v>
                </c:pt>
                <c:pt idx="9">
                  <c:v>1</c:v>
                </c:pt>
                <c:pt idx="10">
                  <c:v>1.1000000000000001</c:v>
                </c:pt>
                <c:pt idx="11">
                  <c:v>1.2</c:v>
                </c:pt>
                <c:pt idx="12">
                  <c:v>1.3</c:v>
                </c:pt>
                <c:pt idx="13">
                  <c:v>1.4</c:v>
                </c:pt>
                <c:pt idx="14">
                  <c:v>1.5</c:v>
                </c:pt>
                <c:pt idx="15">
                  <c:v>1.6</c:v>
                </c:pt>
                <c:pt idx="16">
                  <c:v>1.7</c:v>
                </c:pt>
                <c:pt idx="17">
                  <c:v>1.8</c:v>
                </c:pt>
                <c:pt idx="18">
                  <c:v>1.9</c:v>
                </c:pt>
                <c:pt idx="19">
                  <c:v>2</c:v>
                </c:pt>
                <c:pt idx="20">
                  <c:v>2.1</c:v>
                </c:pt>
                <c:pt idx="21">
                  <c:v>2.2000000000000002</c:v>
                </c:pt>
                <c:pt idx="22">
                  <c:v>2.2999999999999998</c:v>
                </c:pt>
                <c:pt idx="23">
                  <c:v>2.4</c:v>
                </c:pt>
                <c:pt idx="24">
                  <c:v>2.5</c:v>
                </c:pt>
                <c:pt idx="25">
                  <c:v>2.6</c:v>
                </c:pt>
                <c:pt idx="26">
                  <c:v>2.7</c:v>
                </c:pt>
                <c:pt idx="27">
                  <c:v>2.8</c:v>
                </c:pt>
                <c:pt idx="28">
                  <c:v>2.9</c:v>
                </c:pt>
                <c:pt idx="29">
                  <c:v>3</c:v>
                </c:pt>
                <c:pt idx="30">
                  <c:v>3.1</c:v>
                </c:pt>
                <c:pt idx="31">
                  <c:v>3.2</c:v>
                </c:pt>
                <c:pt idx="32">
                  <c:v>3.3</c:v>
                </c:pt>
                <c:pt idx="33">
                  <c:v>3.4</c:v>
                </c:pt>
                <c:pt idx="34">
                  <c:v>3.5</c:v>
                </c:pt>
                <c:pt idx="35">
                  <c:v>3.6</c:v>
                </c:pt>
                <c:pt idx="36">
                  <c:v>3.7</c:v>
                </c:pt>
                <c:pt idx="37">
                  <c:v>3.8</c:v>
                </c:pt>
                <c:pt idx="38">
                  <c:v>3.9</c:v>
                </c:pt>
                <c:pt idx="39">
                  <c:v>4</c:v>
                </c:pt>
                <c:pt idx="40">
                  <c:v>4.0999999999999996</c:v>
                </c:pt>
                <c:pt idx="41">
                  <c:v>4.2</c:v>
                </c:pt>
                <c:pt idx="42">
                  <c:v>4.3</c:v>
                </c:pt>
                <c:pt idx="43">
                  <c:v>4.4000000000000004</c:v>
                </c:pt>
                <c:pt idx="44">
                  <c:v>4.5</c:v>
                </c:pt>
                <c:pt idx="45">
                  <c:v>4.5999999999999996</c:v>
                </c:pt>
                <c:pt idx="46">
                  <c:v>4.7</c:v>
                </c:pt>
                <c:pt idx="47">
                  <c:v>4.8</c:v>
                </c:pt>
                <c:pt idx="48">
                  <c:v>4.9000000000000004</c:v>
                </c:pt>
                <c:pt idx="49">
                  <c:v>5</c:v>
                </c:pt>
              </c:numCache>
            </c:numRef>
          </c:xVal>
          <c:yVal>
            <c:numRef>
              <c:f>定圧変化!$C$3:$C$52</c:f>
              <c:numCache>
                <c:formatCode>0.00_ </c:formatCode>
                <c:ptCount val="50"/>
                <c:pt idx="0">
                  <c:v>20</c:v>
                </c:pt>
                <c:pt idx="1">
                  <c:v>10</c:v>
                </c:pt>
                <c:pt idx="2">
                  <c:v>6.666666666666667</c:v>
                </c:pt>
                <c:pt idx="3">
                  <c:v>5</c:v>
                </c:pt>
                <c:pt idx="4">
                  <c:v>4</c:v>
                </c:pt>
                <c:pt idx="5">
                  <c:v>3.3333333333333335</c:v>
                </c:pt>
                <c:pt idx="6">
                  <c:v>2.8571428571428572</c:v>
                </c:pt>
                <c:pt idx="7">
                  <c:v>2.5</c:v>
                </c:pt>
                <c:pt idx="8">
                  <c:v>2.2222222222222223</c:v>
                </c:pt>
                <c:pt idx="9">
                  <c:v>2</c:v>
                </c:pt>
                <c:pt idx="10">
                  <c:v>1.8181818181818181</c:v>
                </c:pt>
                <c:pt idx="11">
                  <c:v>1.6666666666666667</c:v>
                </c:pt>
                <c:pt idx="12">
                  <c:v>1.5384615384615383</c:v>
                </c:pt>
                <c:pt idx="13">
                  <c:v>1.4285714285714286</c:v>
                </c:pt>
                <c:pt idx="14">
                  <c:v>1.3333333333333333</c:v>
                </c:pt>
                <c:pt idx="15">
                  <c:v>1.25</c:v>
                </c:pt>
                <c:pt idx="16">
                  <c:v>1.1764705882352942</c:v>
                </c:pt>
                <c:pt idx="17">
                  <c:v>1.1111111111111112</c:v>
                </c:pt>
                <c:pt idx="18">
                  <c:v>1.0526315789473684</c:v>
                </c:pt>
                <c:pt idx="19">
                  <c:v>1</c:v>
                </c:pt>
                <c:pt idx="20">
                  <c:v>0.95238095238095233</c:v>
                </c:pt>
                <c:pt idx="21">
                  <c:v>0.90909090909090906</c:v>
                </c:pt>
                <c:pt idx="22">
                  <c:v>0.86956521739130443</c:v>
                </c:pt>
                <c:pt idx="23">
                  <c:v>0.83333333333333337</c:v>
                </c:pt>
                <c:pt idx="24">
                  <c:v>0.8</c:v>
                </c:pt>
                <c:pt idx="25">
                  <c:v>0.76923076923076916</c:v>
                </c:pt>
                <c:pt idx="26">
                  <c:v>0.7407407407407407</c:v>
                </c:pt>
                <c:pt idx="27">
                  <c:v>0.7142857142857143</c:v>
                </c:pt>
                <c:pt idx="28">
                  <c:v>0.68965517241379315</c:v>
                </c:pt>
                <c:pt idx="29">
                  <c:v>0.66666666666666663</c:v>
                </c:pt>
                <c:pt idx="30">
                  <c:v>0.64516129032258063</c:v>
                </c:pt>
                <c:pt idx="31">
                  <c:v>0.625</c:v>
                </c:pt>
                <c:pt idx="32">
                  <c:v>0.60606060606060608</c:v>
                </c:pt>
                <c:pt idx="33">
                  <c:v>0.58823529411764708</c:v>
                </c:pt>
                <c:pt idx="34">
                  <c:v>0.5714285714285714</c:v>
                </c:pt>
                <c:pt idx="35">
                  <c:v>0.55555555555555558</c:v>
                </c:pt>
                <c:pt idx="36">
                  <c:v>0.54054054054054046</c:v>
                </c:pt>
                <c:pt idx="37">
                  <c:v>0.52631578947368418</c:v>
                </c:pt>
                <c:pt idx="38">
                  <c:v>0.51282051282051289</c:v>
                </c:pt>
                <c:pt idx="39">
                  <c:v>0.5</c:v>
                </c:pt>
                <c:pt idx="40">
                  <c:v>0.48780487804878053</c:v>
                </c:pt>
                <c:pt idx="41">
                  <c:v>0.47619047619047616</c:v>
                </c:pt>
                <c:pt idx="42">
                  <c:v>0.46511627906976744</c:v>
                </c:pt>
                <c:pt idx="43">
                  <c:v>0.45454545454545453</c:v>
                </c:pt>
                <c:pt idx="44">
                  <c:v>0.44444444444444442</c:v>
                </c:pt>
                <c:pt idx="45">
                  <c:v>0.43478260869565222</c:v>
                </c:pt>
                <c:pt idx="46">
                  <c:v>0.42553191489361702</c:v>
                </c:pt>
                <c:pt idx="47">
                  <c:v>0.41666666666666669</c:v>
                </c:pt>
                <c:pt idx="48">
                  <c:v>0.4081632653061224</c:v>
                </c:pt>
                <c:pt idx="49">
                  <c:v>0.4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CA7A-4FAB-BBDC-91D9E02023B3}"/>
            </c:ext>
          </c:extLst>
        </c:ser>
        <c:ser>
          <c:idx val="1"/>
          <c:order val="1"/>
          <c:spPr>
            <a:ln w="19050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xVal>
            <c:numRef>
              <c:f>定圧変化!$B$3:$B$52</c:f>
              <c:numCache>
                <c:formatCode>0.00_ </c:formatCode>
                <c:ptCount val="50"/>
                <c:pt idx="0">
                  <c:v>0.1</c:v>
                </c:pt>
                <c:pt idx="1">
                  <c:v>0.2</c:v>
                </c:pt>
                <c:pt idx="2">
                  <c:v>0.3</c:v>
                </c:pt>
                <c:pt idx="3">
                  <c:v>0.4</c:v>
                </c:pt>
                <c:pt idx="4">
                  <c:v>0.5</c:v>
                </c:pt>
                <c:pt idx="5">
                  <c:v>0.6</c:v>
                </c:pt>
                <c:pt idx="6">
                  <c:v>0.7</c:v>
                </c:pt>
                <c:pt idx="7">
                  <c:v>0.8</c:v>
                </c:pt>
                <c:pt idx="8">
                  <c:v>0.9</c:v>
                </c:pt>
                <c:pt idx="9">
                  <c:v>1</c:v>
                </c:pt>
                <c:pt idx="10">
                  <c:v>1.1000000000000001</c:v>
                </c:pt>
                <c:pt idx="11">
                  <c:v>1.2</c:v>
                </c:pt>
                <c:pt idx="12">
                  <c:v>1.3</c:v>
                </c:pt>
                <c:pt idx="13">
                  <c:v>1.4</c:v>
                </c:pt>
                <c:pt idx="14">
                  <c:v>1.5</c:v>
                </c:pt>
                <c:pt idx="15">
                  <c:v>1.6</c:v>
                </c:pt>
                <c:pt idx="16">
                  <c:v>1.7</c:v>
                </c:pt>
                <c:pt idx="17">
                  <c:v>1.8</c:v>
                </c:pt>
                <c:pt idx="18">
                  <c:v>1.9</c:v>
                </c:pt>
                <c:pt idx="19">
                  <c:v>2</c:v>
                </c:pt>
                <c:pt idx="20">
                  <c:v>2.1</c:v>
                </c:pt>
                <c:pt idx="21">
                  <c:v>2.2000000000000002</c:v>
                </c:pt>
                <c:pt idx="22">
                  <c:v>2.2999999999999998</c:v>
                </c:pt>
                <c:pt idx="23">
                  <c:v>2.4</c:v>
                </c:pt>
                <c:pt idx="24">
                  <c:v>2.5</c:v>
                </c:pt>
                <c:pt idx="25">
                  <c:v>2.6</c:v>
                </c:pt>
                <c:pt idx="26">
                  <c:v>2.7</c:v>
                </c:pt>
                <c:pt idx="27">
                  <c:v>2.8</c:v>
                </c:pt>
                <c:pt idx="28">
                  <c:v>2.9</c:v>
                </c:pt>
                <c:pt idx="29">
                  <c:v>3</c:v>
                </c:pt>
                <c:pt idx="30">
                  <c:v>3.1</c:v>
                </c:pt>
                <c:pt idx="31">
                  <c:v>3.2</c:v>
                </c:pt>
                <c:pt idx="32">
                  <c:v>3.3</c:v>
                </c:pt>
                <c:pt idx="33">
                  <c:v>3.4</c:v>
                </c:pt>
                <c:pt idx="34">
                  <c:v>3.5</c:v>
                </c:pt>
                <c:pt idx="35">
                  <c:v>3.6</c:v>
                </c:pt>
                <c:pt idx="36">
                  <c:v>3.7</c:v>
                </c:pt>
                <c:pt idx="37">
                  <c:v>3.8</c:v>
                </c:pt>
                <c:pt idx="38">
                  <c:v>3.9</c:v>
                </c:pt>
                <c:pt idx="39">
                  <c:v>4</c:v>
                </c:pt>
                <c:pt idx="40">
                  <c:v>4.0999999999999996</c:v>
                </c:pt>
                <c:pt idx="41">
                  <c:v>4.2</c:v>
                </c:pt>
                <c:pt idx="42">
                  <c:v>4.3</c:v>
                </c:pt>
                <c:pt idx="43">
                  <c:v>4.4000000000000004</c:v>
                </c:pt>
                <c:pt idx="44">
                  <c:v>4.5</c:v>
                </c:pt>
                <c:pt idx="45">
                  <c:v>4.5999999999999996</c:v>
                </c:pt>
                <c:pt idx="46">
                  <c:v>4.7</c:v>
                </c:pt>
                <c:pt idx="47">
                  <c:v>4.8</c:v>
                </c:pt>
                <c:pt idx="48">
                  <c:v>4.9000000000000004</c:v>
                </c:pt>
                <c:pt idx="49">
                  <c:v>5</c:v>
                </c:pt>
              </c:numCache>
            </c:numRef>
          </c:xVal>
          <c:yVal>
            <c:numRef>
              <c:f>定圧変化!$D$3:$D$52</c:f>
              <c:numCache>
                <c:formatCode>0.00_ </c:formatCode>
                <c:ptCount val="50"/>
                <c:pt idx="0">
                  <c:v>70</c:v>
                </c:pt>
                <c:pt idx="1">
                  <c:v>35</c:v>
                </c:pt>
                <c:pt idx="2">
                  <c:v>23.333333333333336</c:v>
                </c:pt>
                <c:pt idx="3">
                  <c:v>17.5</c:v>
                </c:pt>
                <c:pt idx="4">
                  <c:v>14</c:v>
                </c:pt>
                <c:pt idx="5">
                  <c:v>11.666666666666668</c:v>
                </c:pt>
                <c:pt idx="6">
                  <c:v>10</c:v>
                </c:pt>
                <c:pt idx="7">
                  <c:v>8.75</c:v>
                </c:pt>
                <c:pt idx="8">
                  <c:v>7.7777777777777777</c:v>
                </c:pt>
                <c:pt idx="9">
                  <c:v>7</c:v>
                </c:pt>
                <c:pt idx="10">
                  <c:v>6.3636363636363633</c:v>
                </c:pt>
                <c:pt idx="11">
                  <c:v>5.8333333333333339</c:v>
                </c:pt>
                <c:pt idx="12">
                  <c:v>5.3846153846153841</c:v>
                </c:pt>
                <c:pt idx="13">
                  <c:v>5</c:v>
                </c:pt>
                <c:pt idx="14">
                  <c:v>4.666666666666667</c:v>
                </c:pt>
                <c:pt idx="15">
                  <c:v>4.375</c:v>
                </c:pt>
                <c:pt idx="16">
                  <c:v>4.1176470588235299</c:v>
                </c:pt>
                <c:pt idx="17">
                  <c:v>3.8888888888888888</c:v>
                </c:pt>
                <c:pt idx="18">
                  <c:v>3.6842105263157898</c:v>
                </c:pt>
                <c:pt idx="19">
                  <c:v>3.5</c:v>
                </c:pt>
                <c:pt idx="20">
                  <c:v>3.333333333333333</c:v>
                </c:pt>
                <c:pt idx="21">
                  <c:v>3.1818181818181817</c:v>
                </c:pt>
                <c:pt idx="22">
                  <c:v>3.0434782608695654</c:v>
                </c:pt>
                <c:pt idx="23">
                  <c:v>2.916666666666667</c:v>
                </c:pt>
                <c:pt idx="24">
                  <c:v>2.8</c:v>
                </c:pt>
                <c:pt idx="25">
                  <c:v>2.6923076923076921</c:v>
                </c:pt>
                <c:pt idx="26">
                  <c:v>2.5925925925925926</c:v>
                </c:pt>
                <c:pt idx="27">
                  <c:v>2.5</c:v>
                </c:pt>
                <c:pt idx="28">
                  <c:v>2.4137931034482758</c:v>
                </c:pt>
                <c:pt idx="29">
                  <c:v>2.3333333333333335</c:v>
                </c:pt>
                <c:pt idx="30">
                  <c:v>2.258064516129032</c:v>
                </c:pt>
                <c:pt idx="31">
                  <c:v>2.1875</c:v>
                </c:pt>
                <c:pt idx="32">
                  <c:v>2.1212121212121211</c:v>
                </c:pt>
                <c:pt idx="33">
                  <c:v>2.0588235294117649</c:v>
                </c:pt>
                <c:pt idx="34">
                  <c:v>2</c:v>
                </c:pt>
                <c:pt idx="35">
                  <c:v>1.9444444444444444</c:v>
                </c:pt>
                <c:pt idx="36">
                  <c:v>1.8918918918918919</c:v>
                </c:pt>
                <c:pt idx="37">
                  <c:v>1.8421052631578949</c:v>
                </c:pt>
                <c:pt idx="38">
                  <c:v>1.7948717948717949</c:v>
                </c:pt>
                <c:pt idx="39">
                  <c:v>1.75</c:v>
                </c:pt>
                <c:pt idx="40">
                  <c:v>1.7073170731707319</c:v>
                </c:pt>
                <c:pt idx="41">
                  <c:v>1.6666666666666665</c:v>
                </c:pt>
                <c:pt idx="42">
                  <c:v>1.6279069767441861</c:v>
                </c:pt>
                <c:pt idx="43">
                  <c:v>1.5909090909090908</c:v>
                </c:pt>
                <c:pt idx="44">
                  <c:v>1.5555555555555556</c:v>
                </c:pt>
                <c:pt idx="45">
                  <c:v>1.5217391304347827</c:v>
                </c:pt>
                <c:pt idx="46">
                  <c:v>1.4893617021276595</c:v>
                </c:pt>
                <c:pt idx="47">
                  <c:v>1.4583333333333335</c:v>
                </c:pt>
                <c:pt idx="48">
                  <c:v>1.4285714285714284</c:v>
                </c:pt>
                <c:pt idx="49">
                  <c:v>1.4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CA7A-4FAB-BBDC-91D9E02023B3}"/>
            </c:ext>
          </c:extLst>
        </c:ser>
        <c:ser>
          <c:idx val="2"/>
          <c:order val="2"/>
          <c:spPr>
            <a:ln w="12700" cap="rnd">
              <a:solidFill>
                <a:schemeClr val="tx1"/>
              </a:solidFill>
              <a:prstDash val="dash"/>
              <a:round/>
            </a:ln>
            <a:effectLst/>
          </c:spPr>
          <c:marker>
            <c:symbol val="none"/>
          </c:marker>
          <c:xVal>
            <c:numRef>
              <c:f>定圧変化!$B$3:$B$52</c:f>
              <c:numCache>
                <c:formatCode>0.00_ </c:formatCode>
                <c:ptCount val="50"/>
                <c:pt idx="0">
                  <c:v>0.1</c:v>
                </c:pt>
                <c:pt idx="1">
                  <c:v>0.2</c:v>
                </c:pt>
                <c:pt idx="2">
                  <c:v>0.3</c:v>
                </c:pt>
                <c:pt idx="3">
                  <c:v>0.4</c:v>
                </c:pt>
                <c:pt idx="4">
                  <c:v>0.5</c:v>
                </c:pt>
                <c:pt idx="5">
                  <c:v>0.6</c:v>
                </c:pt>
                <c:pt idx="6">
                  <c:v>0.7</c:v>
                </c:pt>
                <c:pt idx="7">
                  <c:v>0.8</c:v>
                </c:pt>
                <c:pt idx="8">
                  <c:v>0.9</c:v>
                </c:pt>
                <c:pt idx="9">
                  <c:v>1</c:v>
                </c:pt>
                <c:pt idx="10">
                  <c:v>1.1000000000000001</c:v>
                </c:pt>
                <c:pt idx="11">
                  <c:v>1.2</c:v>
                </c:pt>
                <c:pt idx="12">
                  <c:v>1.3</c:v>
                </c:pt>
                <c:pt idx="13">
                  <c:v>1.4</c:v>
                </c:pt>
                <c:pt idx="14">
                  <c:v>1.5</c:v>
                </c:pt>
                <c:pt idx="15">
                  <c:v>1.6</c:v>
                </c:pt>
                <c:pt idx="16">
                  <c:v>1.7</c:v>
                </c:pt>
                <c:pt idx="17">
                  <c:v>1.8</c:v>
                </c:pt>
                <c:pt idx="18">
                  <c:v>1.9</c:v>
                </c:pt>
                <c:pt idx="19">
                  <c:v>2</c:v>
                </c:pt>
                <c:pt idx="20">
                  <c:v>2.1</c:v>
                </c:pt>
                <c:pt idx="21">
                  <c:v>2.2000000000000002</c:v>
                </c:pt>
                <c:pt idx="22">
                  <c:v>2.2999999999999998</c:v>
                </c:pt>
                <c:pt idx="23">
                  <c:v>2.4</c:v>
                </c:pt>
                <c:pt idx="24">
                  <c:v>2.5</c:v>
                </c:pt>
                <c:pt idx="25">
                  <c:v>2.6</c:v>
                </c:pt>
                <c:pt idx="26">
                  <c:v>2.7</c:v>
                </c:pt>
                <c:pt idx="27">
                  <c:v>2.8</c:v>
                </c:pt>
                <c:pt idx="28">
                  <c:v>2.9</c:v>
                </c:pt>
                <c:pt idx="29">
                  <c:v>3</c:v>
                </c:pt>
                <c:pt idx="30">
                  <c:v>3.1</c:v>
                </c:pt>
                <c:pt idx="31">
                  <c:v>3.2</c:v>
                </c:pt>
                <c:pt idx="32">
                  <c:v>3.3</c:v>
                </c:pt>
                <c:pt idx="33">
                  <c:v>3.4</c:v>
                </c:pt>
                <c:pt idx="34">
                  <c:v>3.5</c:v>
                </c:pt>
                <c:pt idx="35">
                  <c:v>3.6</c:v>
                </c:pt>
                <c:pt idx="36">
                  <c:v>3.7</c:v>
                </c:pt>
                <c:pt idx="37">
                  <c:v>3.8</c:v>
                </c:pt>
                <c:pt idx="38">
                  <c:v>3.9</c:v>
                </c:pt>
                <c:pt idx="39">
                  <c:v>4</c:v>
                </c:pt>
                <c:pt idx="40">
                  <c:v>4.0999999999999996</c:v>
                </c:pt>
                <c:pt idx="41">
                  <c:v>4.2</c:v>
                </c:pt>
                <c:pt idx="42">
                  <c:v>4.3</c:v>
                </c:pt>
                <c:pt idx="43">
                  <c:v>4.4000000000000004</c:v>
                </c:pt>
                <c:pt idx="44">
                  <c:v>4.5</c:v>
                </c:pt>
                <c:pt idx="45">
                  <c:v>4.5999999999999996</c:v>
                </c:pt>
                <c:pt idx="46">
                  <c:v>4.7</c:v>
                </c:pt>
                <c:pt idx="47">
                  <c:v>4.8</c:v>
                </c:pt>
                <c:pt idx="48">
                  <c:v>4.9000000000000004</c:v>
                </c:pt>
                <c:pt idx="49">
                  <c:v>5</c:v>
                </c:pt>
              </c:numCache>
            </c:numRef>
          </c:xVal>
          <c:yVal>
            <c:numRef>
              <c:f>定圧変化!$E$3:$E$52</c:f>
              <c:numCache>
                <c:formatCode>0.00_ </c:formatCode>
                <c:ptCount val="50"/>
                <c:pt idx="0">
                  <c:v>2</c:v>
                </c:pt>
                <c:pt idx="1">
                  <c:v>2</c:v>
                </c:pt>
                <c:pt idx="2">
                  <c:v>2</c:v>
                </c:pt>
                <c:pt idx="3">
                  <c:v>2</c:v>
                </c:pt>
                <c:pt idx="4">
                  <c:v>2</c:v>
                </c:pt>
                <c:pt idx="5">
                  <c:v>2</c:v>
                </c:pt>
                <c:pt idx="6">
                  <c:v>2</c:v>
                </c:pt>
                <c:pt idx="7">
                  <c:v>2</c:v>
                </c:pt>
                <c:pt idx="8">
                  <c:v>2</c:v>
                </c:pt>
                <c:pt idx="9">
                  <c:v>2</c:v>
                </c:pt>
                <c:pt idx="10">
                  <c:v>2</c:v>
                </c:pt>
                <c:pt idx="11">
                  <c:v>2</c:v>
                </c:pt>
                <c:pt idx="12">
                  <c:v>2</c:v>
                </c:pt>
                <c:pt idx="13">
                  <c:v>2</c:v>
                </c:pt>
                <c:pt idx="14">
                  <c:v>2</c:v>
                </c:pt>
                <c:pt idx="15">
                  <c:v>2</c:v>
                </c:pt>
                <c:pt idx="16">
                  <c:v>2</c:v>
                </c:pt>
                <c:pt idx="17">
                  <c:v>2</c:v>
                </c:pt>
                <c:pt idx="18">
                  <c:v>2</c:v>
                </c:pt>
                <c:pt idx="19">
                  <c:v>2</c:v>
                </c:pt>
                <c:pt idx="20">
                  <c:v>2</c:v>
                </c:pt>
                <c:pt idx="21">
                  <c:v>2</c:v>
                </c:pt>
                <c:pt idx="22">
                  <c:v>2</c:v>
                </c:pt>
                <c:pt idx="23">
                  <c:v>2</c:v>
                </c:pt>
                <c:pt idx="24">
                  <c:v>2</c:v>
                </c:pt>
                <c:pt idx="25">
                  <c:v>2</c:v>
                </c:pt>
                <c:pt idx="26">
                  <c:v>2</c:v>
                </c:pt>
                <c:pt idx="27">
                  <c:v>2</c:v>
                </c:pt>
                <c:pt idx="28">
                  <c:v>2</c:v>
                </c:pt>
                <c:pt idx="29">
                  <c:v>2</c:v>
                </c:pt>
                <c:pt idx="30">
                  <c:v>2</c:v>
                </c:pt>
                <c:pt idx="31">
                  <c:v>2</c:v>
                </c:pt>
                <c:pt idx="32">
                  <c:v>2</c:v>
                </c:pt>
                <c:pt idx="33">
                  <c:v>2</c:v>
                </c:pt>
                <c:pt idx="34">
                  <c:v>2</c:v>
                </c:pt>
                <c:pt idx="35">
                  <c:v>2</c:v>
                </c:pt>
                <c:pt idx="36">
                  <c:v>2</c:v>
                </c:pt>
                <c:pt idx="37">
                  <c:v>2</c:v>
                </c:pt>
                <c:pt idx="38">
                  <c:v>2</c:v>
                </c:pt>
                <c:pt idx="39">
                  <c:v>2</c:v>
                </c:pt>
                <c:pt idx="40">
                  <c:v>2</c:v>
                </c:pt>
                <c:pt idx="41">
                  <c:v>2</c:v>
                </c:pt>
                <c:pt idx="42">
                  <c:v>2</c:v>
                </c:pt>
                <c:pt idx="43">
                  <c:v>2</c:v>
                </c:pt>
                <c:pt idx="44">
                  <c:v>2</c:v>
                </c:pt>
                <c:pt idx="45">
                  <c:v>2</c:v>
                </c:pt>
                <c:pt idx="46">
                  <c:v>2</c:v>
                </c:pt>
                <c:pt idx="47">
                  <c:v>2</c:v>
                </c:pt>
                <c:pt idx="48">
                  <c:v>2</c:v>
                </c:pt>
                <c:pt idx="49">
                  <c:v>2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CA7A-4FAB-BBDC-91D9E02023B3}"/>
            </c:ext>
          </c:extLst>
        </c:ser>
        <c:ser>
          <c:idx val="3"/>
          <c:order val="3"/>
          <c:spPr>
            <a:ln w="25400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xVal>
            <c:numRef>
              <c:f>定圧変化!$B$3:$B$52</c:f>
              <c:numCache>
                <c:formatCode>0.00_ </c:formatCode>
                <c:ptCount val="50"/>
                <c:pt idx="0">
                  <c:v>0.1</c:v>
                </c:pt>
                <c:pt idx="1">
                  <c:v>0.2</c:v>
                </c:pt>
                <c:pt idx="2">
                  <c:v>0.3</c:v>
                </c:pt>
                <c:pt idx="3">
                  <c:v>0.4</c:v>
                </c:pt>
                <c:pt idx="4">
                  <c:v>0.5</c:v>
                </c:pt>
                <c:pt idx="5">
                  <c:v>0.6</c:v>
                </c:pt>
                <c:pt idx="6">
                  <c:v>0.7</c:v>
                </c:pt>
                <c:pt idx="7">
                  <c:v>0.8</c:v>
                </c:pt>
                <c:pt idx="8">
                  <c:v>0.9</c:v>
                </c:pt>
                <c:pt idx="9">
                  <c:v>1</c:v>
                </c:pt>
                <c:pt idx="10">
                  <c:v>1.1000000000000001</c:v>
                </c:pt>
                <c:pt idx="11">
                  <c:v>1.2</c:v>
                </c:pt>
                <c:pt idx="12">
                  <c:v>1.3</c:v>
                </c:pt>
                <c:pt idx="13">
                  <c:v>1.4</c:v>
                </c:pt>
                <c:pt idx="14">
                  <c:v>1.5</c:v>
                </c:pt>
                <c:pt idx="15">
                  <c:v>1.6</c:v>
                </c:pt>
                <c:pt idx="16">
                  <c:v>1.7</c:v>
                </c:pt>
                <c:pt idx="17">
                  <c:v>1.8</c:v>
                </c:pt>
                <c:pt idx="18">
                  <c:v>1.9</c:v>
                </c:pt>
                <c:pt idx="19">
                  <c:v>2</c:v>
                </c:pt>
                <c:pt idx="20">
                  <c:v>2.1</c:v>
                </c:pt>
                <c:pt idx="21">
                  <c:v>2.2000000000000002</c:v>
                </c:pt>
                <c:pt idx="22">
                  <c:v>2.2999999999999998</c:v>
                </c:pt>
                <c:pt idx="23">
                  <c:v>2.4</c:v>
                </c:pt>
                <c:pt idx="24">
                  <c:v>2.5</c:v>
                </c:pt>
                <c:pt idx="25">
                  <c:v>2.6</c:v>
                </c:pt>
                <c:pt idx="26">
                  <c:v>2.7</c:v>
                </c:pt>
                <c:pt idx="27">
                  <c:v>2.8</c:v>
                </c:pt>
                <c:pt idx="28">
                  <c:v>2.9</c:v>
                </c:pt>
                <c:pt idx="29">
                  <c:v>3</c:v>
                </c:pt>
                <c:pt idx="30">
                  <c:v>3.1</c:v>
                </c:pt>
                <c:pt idx="31">
                  <c:v>3.2</c:v>
                </c:pt>
                <c:pt idx="32">
                  <c:v>3.3</c:v>
                </c:pt>
                <c:pt idx="33">
                  <c:v>3.4</c:v>
                </c:pt>
                <c:pt idx="34">
                  <c:v>3.5</c:v>
                </c:pt>
                <c:pt idx="35">
                  <c:v>3.6</c:v>
                </c:pt>
                <c:pt idx="36">
                  <c:v>3.7</c:v>
                </c:pt>
                <c:pt idx="37">
                  <c:v>3.8</c:v>
                </c:pt>
                <c:pt idx="38">
                  <c:v>3.9</c:v>
                </c:pt>
                <c:pt idx="39">
                  <c:v>4</c:v>
                </c:pt>
                <c:pt idx="40">
                  <c:v>4.0999999999999996</c:v>
                </c:pt>
                <c:pt idx="41">
                  <c:v>4.2</c:v>
                </c:pt>
                <c:pt idx="42">
                  <c:v>4.3</c:v>
                </c:pt>
                <c:pt idx="43">
                  <c:v>4.4000000000000004</c:v>
                </c:pt>
                <c:pt idx="44">
                  <c:v>4.5</c:v>
                </c:pt>
                <c:pt idx="45">
                  <c:v>4.5999999999999996</c:v>
                </c:pt>
                <c:pt idx="46">
                  <c:v>4.7</c:v>
                </c:pt>
                <c:pt idx="47">
                  <c:v>4.8</c:v>
                </c:pt>
                <c:pt idx="48">
                  <c:v>4.9000000000000004</c:v>
                </c:pt>
                <c:pt idx="49">
                  <c:v>5</c:v>
                </c:pt>
              </c:numCache>
            </c:numRef>
          </c:xVal>
          <c:yVal>
            <c:numRef>
              <c:f>定圧変化!$F$3:$F$52</c:f>
              <c:numCache>
                <c:formatCode>General</c:formatCode>
                <c:ptCount val="50"/>
                <c:pt idx="9" formatCode="0.00_ ">
                  <c:v>2</c:v>
                </c:pt>
                <c:pt idx="10" formatCode="0.00_ ">
                  <c:v>2</c:v>
                </c:pt>
                <c:pt idx="11" formatCode="0.00_ ">
                  <c:v>2</c:v>
                </c:pt>
                <c:pt idx="12" formatCode="0.00_ ">
                  <c:v>2</c:v>
                </c:pt>
                <c:pt idx="13" formatCode="0.00_ ">
                  <c:v>2</c:v>
                </c:pt>
                <c:pt idx="14" formatCode="0.00_ ">
                  <c:v>2</c:v>
                </c:pt>
                <c:pt idx="15" formatCode="0.00_ ">
                  <c:v>2</c:v>
                </c:pt>
                <c:pt idx="16" formatCode="0.00_ ">
                  <c:v>2</c:v>
                </c:pt>
                <c:pt idx="17" formatCode="0.00_ ">
                  <c:v>2</c:v>
                </c:pt>
                <c:pt idx="18" formatCode="0.00_ ">
                  <c:v>2</c:v>
                </c:pt>
                <c:pt idx="19" formatCode="0.00_ ">
                  <c:v>2</c:v>
                </c:pt>
                <c:pt idx="20" formatCode="0.00_ ">
                  <c:v>2</c:v>
                </c:pt>
                <c:pt idx="21" formatCode="0.00_ ">
                  <c:v>2</c:v>
                </c:pt>
                <c:pt idx="22" formatCode="0.00_ ">
                  <c:v>2</c:v>
                </c:pt>
                <c:pt idx="23" formatCode="0.00_ ">
                  <c:v>2</c:v>
                </c:pt>
                <c:pt idx="24" formatCode="0.00_ ">
                  <c:v>2</c:v>
                </c:pt>
                <c:pt idx="25" formatCode="0.00_ ">
                  <c:v>2</c:v>
                </c:pt>
                <c:pt idx="26" formatCode="0.00_ ">
                  <c:v>2</c:v>
                </c:pt>
                <c:pt idx="27" formatCode="0.00_ ">
                  <c:v>2</c:v>
                </c:pt>
                <c:pt idx="28" formatCode="0.00_ ">
                  <c:v>2</c:v>
                </c:pt>
                <c:pt idx="29" formatCode="0.00_ ">
                  <c:v>2</c:v>
                </c:pt>
                <c:pt idx="30" formatCode="0.00_ ">
                  <c:v>2</c:v>
                </c:pt>
                <c:pt idx="31" formatCode="0.00_ ">
                  <c:v>2</c:v>
                </c:pt>
                <c:pt idx="32" formatCode="0.00_ ">
                  <c:v>2</c:v>
                </c:pt>
                <c:pt idx="33" formatCode="0.00_ ">
                  <c:v>2</c:v>
                </c:pt>
                <c:pt idx="34" formatCode="0.00_ ">
                  <c:v>2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3-CA7A-4FAB-BBDC-91D9E02023B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090422975"/>
        <c:axId val="1090416255"/>
      </c:scatterChart>
      <c:valAx>
        <c:axId val="1090422975"/>
        <c:scaling>
          <c:orientation val="minMax"/>
          <c:max val="5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ja-JP"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ja-JP" altLang="en-US" sz="16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ＭＳ ゴシック" panose="020B0609070205080204" pitchFamily="49" charset="-128"/>
                    <a:ea typeface="ＭＳ ゴシック" panose="020B0609070205080204" pitchFamily="49" charset="-128"/>
                  </a:rPr>
                  <a:t>体積</a:t>
                </a:r>
                <a:r>
                  <a:rPr lang="en-US" altLang="ja-JP" sz="1600" b="0" i="1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V</a:t>
                </a:r>
                <a:r>
                  <a:rPr lang="en-US" altLang="ja-JP" sz="16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ＭＳ ゴシック" panose="020B0609070205080204" pitchFamily="49" charset="-128"/>
                    <a:ea typeface="ＭＳ ゴシック" panose="020B0609070205080204" pitchFamily="49" charset="-128"/>
                  </a:rPr>
                  <a:t> [m</a:t>
                </a:r>
                <a:r>
                  <a:rPr lang="en-US" altLang="ja-JP" sz="1600" b="0" i="0" u="none" strike="noStrike" kern="1200" baseline="3000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ＭＳ ゴシック" panose="020B0609070205080204" pitchFamily="49" charset="-128"/>
                    <a:ea typeface="ＭＳ ゴシック" panose="020B0609070205080204" pitchFamily="49" charset="-128"/>
                  </a:rPr>
                  <a:t>3</a:t>
                </a:r>
                <a:r>
                  <a:rPr lang="en-US" altLang="ja-JP" sz="16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ＭＳ ゴシック" panose="020B0609070205080204" pitchFamily="49" charset="-128"/>
                    <a:ea typeface="ＭＳ ゴシック" panose="020B0609070205080204" pitchFamily="49" charset="-128"/>
                  </a:rPr>
                  <a:t>]</a:t>
                </a:r>
                <a:endParaRPr lang="ja-JP" altLang="en-US" sz="1600" b="0" i="0" u="none" strike="noStrike" kern="1200" baseline="0">
                  <a:solidFill>
                    <a:sysClr val="windowText" lastClr="000000">
                      <a:lumMod val="65000"/>
                      <a:lumOff val="35000"/>
                    </a:sysClr>
                  </a:solidFill>
                  <a:latin typeface="ＭＳ ゴシック" panose="020B0609070205080204" pitchFamily="49" charset="-128"/>
                  <a:ea typeface="ＭＳ ゴシック" panose="020B0609070205080204" pitchFamily="49" charset="-128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ja-JP"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 altLang="en-US"/>
            </a:p>
          </c:txPr>
        </c:title>
        <c:numFmt formatCode="0_ " sourceLinked="0"/>
        <c:majorTickMark val="in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1090416255"/>
        <c:crosses val="autoZero"/>
        <c:crossBetween val="midCat"/>
        <c:majorUnit val="1"/>
      </c:valAx>
      <c:valAx>
        <c:axId val="1090416255"/>
        <c:scaling>
          <c:orientation val="minMax"/>
          <c:max val="5"/>
          <c:min val="0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ja-JP"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ja-JP" altLang="en-US" sz="16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ＭＳ ゴシック" panose="020B0609070205080204" pitchFamily="49" charset="-128"/>
                    <a:ea typeface="ＭＳ ゴシック" panose="020B0609070205080204" pitchFamily="49" charset="-128"/>
                  </a:rPr>
                  <a:t>圧力</a:t>
                </a:r>
                <a:r>
                  <a:rPr lang="en-US" altLang="ja-JP" sz="1600" b="0" i="1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P</a:t>
                </a:r>
                <a:r>
                  <a:rPr lang="en-US" altLang="ja-JP" sz="16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ＭＳ ゴシック" panose="020B0609070205080204" pitchFamily="49" charset="-128"/>
                    <a:ea typeface="ＭＳ ゴシック" panose="020B0609070205080204" pitchFamily="49" charset="-128"/>
                  </a:rPr>
                  <a:t> [Pa]</a:t>
                </a:r>
                <a:endParaRPr lang="ja-JP" altLang="en-US" sz="1600" b="0" i="0" u="none" strike="noStrike" kern="1200" baseline="0">
                  <a:solidFill>
                    <a:sysClr val="windowText" lastClr="000000">
                      <a:lumMod val="65000"/>
                      <a:lumOff val="35000"/>
                    </a:sysClr>
                  </a:solidFill>
                  <a:latin typeface="ＭＳ ゴシック" panose="020B0609070205080204" pitchFamily="49" charset="-128"/>
                  <a:ea typeface="ＭＳ ゴシック" panose="020B0609070205080204" pitchFamily="49" charset="-128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lang="ja-JP"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 altLang="en-US"/>
            </a:p>
          </c:txPr>
        </c:title>
        <c:numFmt formatCode="0_ " sourceLinked="0"/>
        <c:majorTickMark val="in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1090422975"/>
        <c:crosses val="autoZero"/>
        <c:crossBetween val="midCat"/>
        <c:majorUnit val="1"/>
      </c:valAx>
      <c:spPr>
        <a:noFill/>
        <a:ln>
          <a:solidFill>
            <a:schemeClr val="tx1"/>
          </a:solidFill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ja-JP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3968779680003893"/>
          <c:y val="4.4473042595194634E-2"/>
          <c:w val="0.81102863666958158"/>
          <c:h val="0.7776689297142082"/>
        </c:manualLayout>
      </c:layout>
      <c:scatterChart>
        <c:scatterStyle val="smoothMarker"/>
        <c:varyColors val="0"/>
        <c:ser>
          <c:idx val="0"/>
          <c:order val="0"/>
          <c:spPr>
            <a:ln w="19050" cap="rnd">
              <a:solidFill>
                <a:schemeClr val="accent2">
                  <a:lumMod val="75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断熱変化!$B$3:$B$53</c:f>
              <c:numCache>
                <c:formatCode>0.00_ </c:formatCode>
                <c:ptCount val="51"/>
                <c:pt idx="0">
                  <c:v>0.1</c:v>
                </c:pt>
                <c:pt idx="1">
                  <c:v>0.2</c:v>
                </c:pt>
                <c:pt idx="2">
                  <c:v>0.3</c:v>
                </c:pt>
                <c:pt idx="3">
                  <c:v>0.4</c:v>
                </c:pt>
                <c:pt idx="4">
                  <c:v>0.5</c:v>
                </c:pt>
                <c:pt idx="5">
                  <c:v>0.6</c:v>
                </c:pt>
                <c:pt idx="6">
                  <c:v>0.7</c:v>
                </c:pt>
                <c:pt idx="7">
                  <c:v>0.8</c:v>
                </c:pt>
                <c:pt idx="8">
                  <c:v>0.9</c:v>
                </c:pt>
                <c:pt idx="9">
                  <c:v>1</c:v>
                </c:pt>
                <c:pt idx="10">
                  <c:v>1.1000000000000001</c:v>
                </c:pt>
                <c:pt idx="11">
                  <c:v>1.2</c:v>
                </c:pt>
                <c:pt idx="12">
                  <c:v>1.3</c:v>
                </c:pt>
                <c:pt idx="13">
                  <c:v>1.4</c:v>
                </c:pt>
                <c:pt idx="14">
                  <c:v>1.5</c:v>
                </c:pt>
                <c:pt idx="15">
                  <c:v>1.6</c:v>
                </c:pt>
                <c:pt idx="16">
                  <c:v>1.7</c:v>
                </c:pt>
                <c:pt idx="17">
                  <c:v>1.77</c:v>
                </c:pt>
                <c:pt idx="18">
                  <c:v>1.8</c:v>
                </c:pt>
                <c:pt idx="19">
                  <c:v>1.9</c:v>
                </c:pt>
                <c:pt idx="20">
                  <c:v>2</c:v>
                </c:pt>
                <c:pt idx="21">
                  <c:v>2.1</c:v>
                </c:pt>
                <c:pt idx="22">
                  <c:v>2.2000000000000002</c:v>
                </c:pt>
                <c:pt idx="23">
                  <c:v>2.2999999999999998</c:v>
                </c:pt>
                <c:pt idx="24">
                  <c:v>2.4</c:v>
                </c:pt>
                <c:pt idx="25">
                  <c:v>2.5</c:v>
                </c:pt>
                <c:pt idx="26">
                  <c:v>2.6</c:v>
                </c:pt>
                <c:pt idx="27">
                  <c:v>2.7</c:v>
                </c:pt>
                <c:pt idx="28">
                  <c:v>2.8</c:v>
                </c:pt>
                <c:pt idx="29">
                  <c:v>2.9</c:v>
                </c:pt>
                <c:pt idx="30">
                  <c:v>3</c:v>
                </c:pt>
                <c:pt idx="31">
                  <c:v>3.1</c:v>
                </c:pt>
                <c:pt idx="32">
                  <c:v>3.2</c:v>
                </c:pt>
                <c:pt idx="33">
                  <c:v>3.3</c:v>
                </c:pt>
                <c:pt idx="34">
                  <c:v>3.4</c:v>
                </c:pt>
                <c:pt idx="35">
                  <c:v>3.5</c:v>
                </c:pt>
                <c:pt idx="36">
                  <c:v>3.6</c:v>
                </c:pt>
                <c:pt idx="37">
                  <c:v>3.7</c:v>
                </c:pt>
                <c:pt idx="38">
                  <c:v>3.8</c:v>
                </c:pt>
                <c:pt idx="39">
                  <c:v>3.9</c:v>
                </c:pt>
                <c:pt idx="40">
                  <c:v>4</c:v>
                </c:pt>
                <c:pt idx="41">
                  <c:v>4.0999999999999996</c:v>
                </c:pt>
                <c:pt idx="42">
                  <c:v>4.2</c:v>
                </c:pt>
                <c:pt idx="43">
                  <c:v>4.3</c:v>
                </c:pt>
                <c:pt idx="44">
                  <c:v>4.4000000000000004</c:v>
                </c:pt>
                <c:pt idx="45">
                  <c:v>4.5</c:v>
                </c:pt>
                <c:pt idx="46">
                  <c:v>4.5999999999999996</c:v>
                </c:pt>
                <c:pt idx="47">
                  <c:v>4.7</c:v>
                </c:pt>
                <c:pt idx="48">
                  <c:v>4.8</c:v>
                </c:pt>
                <c:pt idx="49">
                  <c:v>4.9000000000000004</c:v>
                </c:pt>
                <c:pt idx="50">
                  <c:v>5</c:v>
                </c:pt>
              </c:numCache>
            </c:numRef>
          </c:xVal>
          <c:yVal>
            <c:numRef>
              <c:f>断熱変化!$C$3:$C$53</c:f>
              <c:numCache>
                <c:formatCode>0.00_ </c:formatCode>
                <c:ptCount val="51"/>
                <c:pt idx="0">
                  <c:v>20</c:v>
                </c:pt>
                <c:pt idx="1">
                  <c:v>10</c:v>
                </c:pt>
                <c:pt idx="2">
                  <c:v>6.666666666666667</c:v>
                </c:pt>
                <c:pt idx="3">
                  <c:v>5</c:v>
                </c:pt>
                <c:pt idx="4">
                  <c:v>4</c:v>
                </c:pt>
                <c:pt idx="5">
                  <c:v>3.3333333333333335</c:v>
                </c:pt>
                <c:pt idx="6">
                  <c:v>2.8571428571428572</c:v>
                </c:pt>
                <c:pt idx="7">
                  <c:v>2.5</c:v>
                </c:pt>
                <c:pt idx="8">
                  <c:v>2.2222222222222223</c:v>
                </c:pt>
                <c:pt idx="9">
                  <c:v>2</c:v>
                </c:pt>
                <c:pt idx="10">
                  <c:v>1.8181818181818181</c:v>
                </c:pt>
                <c:pt idx="11">
                  <c:v>1.6666666666666667</c:v>
                </c:pt>
                <c:pt idx="12">
                  <c:v>1.5384615384615383</c:v>
                </c:pt>
                <c:pt idx="13">
                  <c:v>1.4285714285714286</c:v>
                </c:pt>
                <c:pt idx="14">
                  <c:v>1.3333333333333333</c:v>
                </c:pt>
                <c:pt idx="15">
                  <c:v>1.25</c:v>
                </c:pt>
                <c:pt idx="16">
                  <c:v>1.1764705882352942</c:v>
                </c:pt>
                <c:pt idx="17">
                  <c:v>1.1299435028248588</c:v>
                </c:pt>
                <c:pt idx="18">
                  <c:v>1.1111111111111112</c:v>
                </c:pt>
                <c:pt idx="19">
                  <c:v>1.0526315789473684</c:v>
                </c:pt>
                <c:pt idx="20">
                  <c:v>1</c:v>
                </c:pt>
                <c:pt idx="21">
                  <c:v>0.95238095238095233</c:v>
                </c:pt>
                <c:pt idx="22">
                  <c:v>0.90909090909090906</c:v>
                </c:pt>
                <c:pt idx="23">
                  <c:v>0.86956521739130443</c:v>
                </c:pt>
                <c:pt idx="24">
                  <c:v>0.83333333333333337</c:v>
                </c:pt>
                <c:pt idx="25">
                  <c:v>0.8</c:v>
                </c:pt>
                <c:pt idx="26">
                  <c:v>0.76923076923076916</c:v>
                </c:pt>
                <c:pt idx="27">
                  <c:v>0.7407407407407407</c:v>
                </c:pt>
                <c:pt idx="28">
                  <c:v>0.7142857142857143</c:v>
                </c:pt>
                <c:pt idx="29">
                  <c:v>0.68965517241379315</c:v>
                </c:pt>
                <c:pt idx="30">
                  <c:v>0.66666666666666663</c:v>
                </c:pt>
                <c:pt idx="31">
                  <c:v>0.64516129032258063</c:v>
                </c:pt>
                <c:pt idx="32">
                  <c:v>0.625</c:v>
                </c:pt>
                <c:pt idx="33">
                  <c:v>0.60606060606060608</c:v>
                </c:pt>
                <c:pt idx="34">
                  <c:v>0.58823529411764708</c:v>
                </c:pt>
                <c:pt idx="35">
                  <c:v>0.5714285714285714</c:v>
                </c:pt>
                <c:pt idx="36">
                  <c:v>0.55555555555555558</c:v>
                </c:pt>
                <c:pt idx="37">
                  <c:v>0.54054054054054046</c:v>
                </c:pt>
                <c:pt idx="38">
                  <c:v>0.52631578947368418</c:v>
                </c:pt>
                <c:pt idx="39">
                  <c:v>0.51282051282051289</c:v>
                </c:pt>
                <c:pt idx="40">
                  <c:v>0.5</c:v>
                </c:pt>
                <c:pt idx="41">
                  <c:v>0.48780487804878053</c:v>
                </c:pt>
                <c:pt idx="42">
                  <c:v>0.47619047619047616</c:v>
                </c:pt>
                <c:pt idx="43">
                  <c:v>0.46511627906976744</c:v>
                </c:pt>
                <c:pt idx="44">
                  <c:v>0.45454545454545453</c:v>
                </c:pt>
                <c:pt idx="45">
                  <c:v>0.44444444444444442</c:v>
                </c:pt>
                <c:pt idx="46">
                  <c:v>0.43478260869565222</c:v>
                </c:pt>
                <c:pt idx="47">
                  <c:v>0.42553191489361702</c:v>
                </c:pt>
                <c:pt idx="48">
                  <c:v>0.41666666666666669</c:v>
                </c:pt>
                <c:pt idx="49">
                  <c:v>0.4081632653061224</c:v>
                </c:pt>
                <c:pt idx="50">
                  <c:v>0.4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7B9A-47E4-A774-9A43A09C0555}"/>
            </c:ext>
          </c:extLst>
        </c:ser>
        <c:ser>
          <c:idx val="1"/>
          <c:order val="1"/>
          <c:spPr>
            <a:ln w="19050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xVal>
            <c:numRef>
              <c:f>断熱変化!$B$3:$B$53</c:f>
              <c:numCache>
                <c:formatCode>0.00_ </c:formatCode>
                <c:ptCount val="51"/>
                <c:pt idx="0">
                  <c:v>0.1</c:v>
                </c:pt>
                <c:pt idx="1">
                  <c:v>0.2</c:v>
                </c:pt>
                <c:pt idx="2">
                  <c:v>0.3</c:v>
                </c:pt>
                <c:pt idx="3">
                  <c:v>0.4</c:v>
                </c:pt>
                <c:pt idx="4">
                  <c:v>0.5</c:v>
                </c:pt>
                <c:pt idx="5">
                  <c:v>0.6</c:v>
                </c:pt>
                <c:pt idx="6">
                  <c:v>0.7</c:v>
                </c:pt>
                <c:pt idx="7">
                  <c:v>0.8</c:v>
                </c:pt>
                <c:pt idx="8">
                  <c:v>0.9</c:v>
                </c:pt>
                <c:pt idx="9">
                  <c:v>1</c:v>
                </c:pt>
                <c:pt idx="10">
                  <c:v>1.1000000000000001</c:v>
                </c:pt>
                <c:pt idx="11">
                  <c:v>1.2</c:v>
                </c:pt>
                <c:pt idx="12">
                  <c:v>1.3</c:v>
                </c:pt>
                <c:pt idx="13">
                  <c:v>1.4</c:v>
                </c:pt>
                <c:pt idx="14">
                  <c:v>1.5</c:v>
                </c:pt>
                <c:pt idx="15">
                  <c:v>1.6</c:v>
                </c:pt>
                <c:pt idx="16">
                  <c:v>1.7</c:v>
                </c:pt>
                <c:pt idx="17">
                  <c:v>1.77</c:v>
                </c:pt>
                <c:pt idx="18">
                  <c:v>1.8</c:v>
                </c:pt>
                <c:pt idx="19">
                  <c:v>1.9</c:v>
                </c:pt>
                <c:pt idx="20">
                  <c:v>2</c:v>
                </c:pt>
                <c:pt idx="21">
                  <c:v>2.1</c:v>
                </c:pt>
                <c:pt idx="22">
                  <c:v>2.2000000000000002</c:v>
                </c:pt>
                <c:pt idx="23">
                  <c:v>2.2999999999999998</c:v>
                </c:pt>
                <c:pt idx="24">
                  <c:v>2.4</c:v>
                </c:pt>
                <c:pt idx="25">
                  <c:v>2.5</c:v>
                </c:pt>
                <c:pt idx="26">
                  <c:v>2.6</c:v>
                </c:pt>
                <c:pt idx="27">
                  <c:v>2.7</c:v>
                </c:pt>
                <c:pt idx="28">
                  <c:v>2.8</c:v>
                </c:pt>
                <c:pt idx="29">
                  <c:v>2.9</c:v>
                </c:pt>
                <c:pt idx="30">
                  <c:v>3</c:v>
                </c:pt>
                <c:pt idx="31">
                  <c:v>3.1</c:v>
                </c:pt>
                <c:pt idx="32">
                  <c:v>3.2</c:v>
                </c:pt>
                <c:pt idx="33">
                  <c:v>3.3</c:v>
                </c:pt>
                <c:pt idx="34">
                  <c:v>3.4</c:v>
                </c:pt>
                <c:pt idx="35">
                  <c:v>3.5</c:v>
                </c:pt>
                <c:pt idx="36">
                  <c:v>3.6</c:v>
                </c:pt>
                <c:pt idx="37">
                  <c:v>3.7</c:v>
                </c:pt>
                <c:pt idx="38">
                  <c:v>3.8</c:v>
                </c:pt>
                <c:pt idx="39">
                  <c:v>3.9</c:v>
                </c:pt>
                <c:pt idx="40">
                  <c:v>4</c:v>
                </c:pt>
                <c:pt idx="41">
                  <c:v>4.0999999999999996</c:v>
                </c:pt>
                <c:pt idx="42">
                  <c:v>4.2</c:v>
                </c:pt>
                <c:pt idx="43">
                  <c:v>4.3</c:v>
                </c:pt>
                <c:pt idx="44">
                  <c:v>4.4000000000000004</c:v>
                </c:pt>
                <c:pt idx="45">
                  <c:v>4.5</c:v>
                </c:pt>
                <c:pt idx="46">
                  <c:v>4.5999999999999996</c:v>
                </c:pt>
                <c:pt idx="47">
                  <c:v>4.7</c:v>
                </c:pt>
                <c:pt idx="48">
                  <c:v>4.8</c:v>
                </c:pt>
                <c:pt idx="49">
                  <c:v>4.9000000000000004</c:v>
                </c:pt>
                <c:pt idx="50">
                  <c:v>5</c:v>
                </c:pt>
              </c:numCache>
            </c:numRef>
          </c:xVal>
          <c:yVal>
            <c:numRef>
              <c:f>断熱変化!$D$3:$D$53</c:f>
              <c:numCache>
                <c:formatCode>0.00_ </c:formatCode>
                <c:ptCount val="51"/>
                <c:pt idx="0">
                  <c:v>70</c:v>
                </c:pt>
                <c:pt idx="1">
                  <c:v>35</c:v>
                </c:pt>
                <c:pt idx="2">
                  <c:v>23.333333333333336</c:v>
                </c:pt>
                <c:pt idx="3">
                  <c:v>17.5</c:v>
                </c:pt>
                <c:pt idx="4">
                  <c:v>14</c:v>
                </c:pt>
                <c:pt idx="5">
                  <c:v>11.666666666666668</c:v>
                </c:pt>
                <c:pt idx="6">
                  <c:v>10</c:v>
                </c:pt>
                <c:pt idx="7">
                  <c:v>8.75</c:v>
                </c:pt>
                <c:pt idx="8">
                  <c:v>7.7777777777777777</c:v>
                </c:pt>
                <c:pt idx="9">
                  <c:v>7</c:v>
                </c:pt>
                <c:pt idx="10">
                  <c:v>6.3636363636363633</c:v>
                </c:pt>
                <c:pt idx="11">
                  <c:v>5.8333333333333339</c:v>
                </c:pt>
                <c:pt idx="12">
                  <c:v>5.3846153846153841</c:v>
                </c:pt>
                <c:pt idx="13">
                  <c:v>5</c:v>
                </c:pt>
                <c:pt idx="14">
                  <c:v>4.666666666666667</c:v>
                </c:pt>
                <c:pt idx="15">
                  <c:v>4.375</c:v>
                </c:pt>
                <c:pt idx="16">
                  <c:v>4.1176470588235299</c:v>
                </c:pt>
                <c:pt idx="17">
                  <c:v>3.9548022598870056</c:v>
                </c:pt>
                <c:pt idx="18">
                  <c:v>3.8888888888888888</c:v>
                </c:pt>
                <c:pt idx="19">
                  <c:v>3.6842105263157898</c:v>
                </c:pt>
                <c:pt idx="20">
                  <c:v>3.5</c:v>
                </c:pt>
                <c:pt idx="21">
                  <c:v>3.333333333333333</c:v>
                </c:pt>
                <c:pt idx="22">
                  <c:v>3.1818181818181817</c:v>
                </c:pt>
                <c:pt idx="23">
                  <c:v>3.0434782608695654</c:v>
                </c:pt>
                <c:pt idx="24">
                  <c:v>2.916666666666667</c:v>
                </c:pt>
                <c:pt idx="25">
                  <c:v>2.8</c:v>
                </c:pt>
                <c:pt idx="26">
                  <c:v>2.6923076923076921</c:v>
                </c:pt>
                <c:pt idx="27">
                  <c:v>2.5925925925925926</c:v>
                </c:pt>
                <c:pt idx="28">
                  <c:v>2.5</c:v>
                </c:pt>
                <c:pt idx="29">
                  <c:v>2.4137931034482758</c:v>
                </c:pt>
                <c:pt idx="30">
                  <c:v>2.3333333333333335</c:v>
                </c:pt>
                <c:pt idx="31">
                  <c:v>2.258064516129032</c:v>
                </c:pt>
                <c:pt idx="32">
                  <c:v>2.1875</c:v>
                </c:pt>
                <c:pt idx="33">
                  <c:v>2.1212121212121211</c:v>
                </c:pt>
                <c:pt idx="34">
                  <c:v>2.0588235294117649</c:v>
                </c:pt>
                <c:pt idx="35">
                  <c:v>2</c:v>
                </c:pt>
                <c:pt idx="36">
                  <c:v>1.9444444444444444</c:v>
                </c:pt>
                <c:pt idx="37">
                  <c:v>1.8918918918918919</c:v>
                </c:pt>
                <c:pt idx="38">
                  <c:v>1.8421052631578949</c:v>
                </c:pt>
                <c:pt idx="39">
                  <c:v>1.7948717948717949</c:v>
                </c:pt>
                <c:pt idx="40">
                  <c:v>1.75</c:v>
                </c:pt>
                <c:pt idx="41">
                  <c:v>1.7073170731707319</c:v>
                </c:pt>
                <c:pt idx="42">
                  <c:v>1.6666666666666665</c:v>
                </c:pt>
                <c:pt idx="43">
                  <c:v>1.6279069767441861</c:v>
                </c:pt>
                <c:pt idx="44">
                  <c:v>1.5909090909090908</c:v>
                </c:pt>
                <c:pt idx="45">
                  <c:v>1.5555555555555556</c:v>
                </c:pt>
                <c:pt idx="46">
                  <c:v>1.5217391304347827</c:v>
                </c:pt>
                <c:pt idx="47">
                  <c:v>1.4893617021276595</c:v>
                </c:pt>
                <c:pt idx="48">
                  <c:v>1.4583333333333335</c:v>
                </c:pt>
                <c:pt idx="49">
                  <c:v>1.4285714285714284</c:v>
                </c:pt>
                <c:pt idx="50">
                  <c:v>1.4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7B9A-47E4-A774-9A43A09C0555}"/>
            </c:ext>
          </c:extLst>
        </c:ser>
        <c:ser>
          <c:idx val="2"/>
          <c:order val="2"/>
          <c:spPr>
            <a:ln w="12700" cap="rnd">
              <a:solidFill>
                <a:schemeClr val="tx1"/>
              </a:solidFill>
              <a:prstDash val="dash"/>
              <a:round/>
            </a:ln>
            <a:effectLst/>
          </c:spPr>
          <c:marker>
            <c:symbol val="none"/>
          </c:marker>
          <c:xVal>
            <c:numRef>
              <c:f>断熱変化!$B$3:$B$53</c:f>
              <c:numCache>
                <c:formatCode>0.00_ </c:formatCode>
                <c:ptCount val="51"/>
                <c:pt idx="0">
                  <c:v>0.1</c:v>
                </c:pt>
                <c:pt idx="1">
                  <c:v>0.2</c:v>
                </c:pt>
                <c:pt idx="2">
                  <c:v>0.3</c:v>
                </c:pt>
                <c:pt idx="3">
                  <c:v>0.4</c:v>
                </c:pt>
                <c:pt idx="4">
                  <c:v>0.5</c:v>
                </c:pt>
                <c:pt idx="5">
                  <c:v>0.6</c:v>
                </c:pt>
                <c:pt idx="6">
                  <c:v>0.7</c:v>
                </c:pt>
                <c:pt idx="7">
                  <c:v>0.8</c:v>
                </c:pt>
                <c:pt idx="8">
                  <c:v>0.9</c:v>
                </c:pt>
                <c:pt idx="9">
                  <c:v>1</c:v>
                </c:pt>
                <c:pt idx="10">
                  <c:v>1.1000000000000001</c:v>
                </c:pt>
                <c:pt idx="11">
                  <c:v>1.2</c:v>
                </c:pt>
                <c:pt idx="12">
                  <c:v>1.3</c:v>
                </c:pt>
                <c:pt idx="13">
                  <c:v>1.4</c:v>
                </c:pt>
                <c:pt idx="14">
                  <c:v>1.5</c:v>
                </c:pt>
                <c:pt idx="15">
                  <c:v>1.6</c:v>
                </c:pt>
                <c:pt idx="16">
                  <c:v>1.7</c:v>
                </c:pt>
                <c:pt idx="17">
                  <c:v>1.77</c:v>
                </c:pt>
                <c:pt idx="18">
                  <c:v>1.8</c:v>
                </c:pt>
                <c:pt idx="19">
                  <c:v>1.9</c:v>
                </c:pt>
                <c:pt idx="20">
                  <c:v>2</c:v>
                </c:pt>
                <c:pt idx="21">
                  <c:v>2.1</c:v>
                </c:pt>
                <c:pt idx="22">
                  <c:v>2.2000000000000002</c:v>
                </c:pt>
                <c:pt idx="23">
                  <c:v>2.2999999999999998</c:v>
                </c:pt>
                <c:pt idx="24">
                  <c:v>2.4</c:v>
                </c:pt>
                <c:pt idx="25">
                  <c:v>2.5</c:v>
                </c:pt>
                <c:pt idx="26">
                  <c:v>2.6</c:v>
                </c:pt>
                <c:pt idx="27">
                  <c:v>2.7</c:v>
                </c:pt>
                <c:pt idx="28">
                  <c:v>2.8</c:v>
                </c:pt>
                <c:pt idx="29">
                  <c:v>2.9</c:v>
                </c:pt>
                <c:pt idx="30">
                  <c:v>3</c:v>
                </c:pt>
                <c:pt idx="31">
                  <c:v>3.1</c:v>
                </c:pt>
                <c:pt idx="32">
                  <c:v>3.2</c:v>
                </c:pt>
                <c:pt idx="33">
                  <c:v>3.3</c:v>
                </c:pt>
                <c:pt idx="34">
                  <c:v>3.4</c:v>
                </c:pt>
                <c:pt idx="35">
                  <c:v>3.5</c:v>
                </c:pt>
                <c:pt idx="36">
                  <c:v>3.6</c:v>
                </c:pt>
                <c:pt idx="37">
                  <c:v>3.7</c:v>
                </c:pt>
                <c:pt idx="38">
                  <c:v>3.8</c:v>
                </c:pt>
                <c:pt idx="39">
                  <c:v>3.9</c:v>
                </c:pt>
                <c:pt idx="40">
                  <c:v>4</c:v>
                </c:pt>
                <c:pt idx="41">
                  <c:v>4.0999999999999996</c:v>
                </c:pt>
                <c:pt idx="42">
                  <c:v>4.2</c:v>
                </c:pt>
                <c:pt idx="43">
                  <c:v>4.3</c:v>
                </c:pt>
                <c:pt idx="44">
                  <c:v>4.4000000000000004</c:v>
                </c:pt>
                <c:pt idx="45">
                  <c:v>4.5</c:v>
                </c:pt>
                <c:pt idx="46">
                  <c:v>4.5999999999999996</c:v>
                </c:pt>
                <c:pt idx="47">
                  <c:v>4.7</c:v>
                </c:pt>
                <c:pt idx="48">
                  <c:v>4.8</c:v>
                </c:pt>
                <c:pt idx="49">
                  <c:v>4.9000000000000004</c:v>
                </c:pt>
                <c:pt idx="50">
                  <c:v>5</c:v>
                </c:pt>
              </c:numCache>
            </c:numRef>
          </c:xVal>
          <c:yVal>
            <c:numRef>
              <c:f>断熱変化!$E$3:$E$53</c:f>
              <c:numCache>
                <c:formatCode>0.00_ </c:formatCode>
                <c:ptCount val="51"/>
                <c:pt idx="0">
                  <c:v>21999.999999999996</c:v>
                </c:pt>
                <c:pt idx="1">
                  <c:v>2749.9999999999995</c:v>
                </c:pt>
                <c:pt idx="2">
                  <c:v>814.81481481481478</c:v>
                </c:pt>
                <c:pt idx="3">
                  <c:v>343.74999999999994</c:v>
                </c:pt>
                <c:pt idx="4">
                  <c:v>176</c:v>
                </c:pt>
                <c:pt idx="5">
                  <c:v>101.85185185185185</c:v>
                </c:pt>
                <c:pt idx="6">
                  <c:v>64.139941690962118</c:v>
                </c:pt>
                <c:pt idx="7">
                  <c:v>42.968749999999993</c:v>
                </c:pt>
                <c:pt idx="8">
                  <c:v>30.178326474622768</c:v>
                </c:pt>
                <c:pt idx="9">
                  <c:v>22</c:v>
                </c:pt>
                <c:pt idx="10">
                  <c:v>16.528925619834705</c:v>
                </c:pt>
                <c:pt idx="11">
                  <c:v>12.731481481481481</c:v>
                </c:pt>
                <c:pt idx="12">
                  <c:v>10.013654984069182</c:v>
                </c:pt>
                <c:pt idx="13">
                  <c:v>8.0174927113702648</c:v>
                </c:pt>
                <c:pt idx="14">
                  <c:v>6.5185185185185182</c:v>
                </c:pt>
                <c:pt idx="15">
                  <c:v>5.3710937499999991</c:v>
                </c:pt>
                <c:pt idx="16">
                  <c:v>4.4779157337675564</c:v>
                </c:pt>
                <c:pt idx="17">
                  <c:v>3.9673716145020412</c:v>
                </c:pt>
                <c:pt idx="18">
                  <c:v>3.772290809327846</c:v>
                </c:pt>
                <c:pt idx="19">
                  <c:v>3.2074646449919819</c:v>
                </c:pt>
                <c:pt idx="20">
                  <c:v>2.75</c:v>
                </c:pt>
                <c:pt idx="21">
                  <c:v>2.3755533959615591</c:v>
                </c:pt>
                <c:pt idx="22">
                  <c:v>2.0661157024793382</c:v>
                </c:pt>
                <c:pt idx="23">
                  <c:v>1.808169639187968</c:v>
                </c:pt>
                <c:pt idx="24">
                  <c:v>1.5914351851851851</c:v>
                </c:pt>
                <c:pt idx="25">
                  <c:v>1.4079999999999999</c:v>
                </c:pt>
                <c:pt idx="26">
                  <c:v>1.2517068730086478</c:v>
                </c:pt>
                <c:pt idx="27">
                  <c:v>1.1177157953563988</c:v>
                </c:pt>
                <c:pt idx="28">
                  <c:v>1.0021865889212831</c:v>
                </c:pt>
                <c:pt idx="29">
                  <c:v>0.90204600434622173</c:v>
                </c:pt>
                <c:pt idx="30">
                  <c:v>0.81481481481481477</c:v>
                </c:pt>
                <c:pt idx="31">
                  <c:v>0.7384780638447852</c:v>
                </c:pt>
                <c:pt idx="32">
                  <c:v>0.67138671874999989</c:v>
                </c:pt>
                <c:pt idx="33">
                  <c:v>0.61218243036424858</c:v>
                </c:pt>
                <c:pt idx="34">
                  <c:v>0.55973946672094455</c:v>
                </c:pt>
                <c:pt idx="35">
                  <c:v>0.51311953352769679</c:v>
                </c:pt>
                <c:pt idx="36">
                  <c:v>0.47153635116598075</c:v>
                </c:pt>
                <c:pt idx="37">
                  <c:v>0.43432768049276443</c:v>
                </c:pt>
                <c:pt idx="38">
                  <c:v>0.40093308062399774</c:v>
                </c:pt>
                <c:pt idx="39">
                  <c:v>0.37087611052108094</c:v>
                </c:pt>
                <c:pt idx="40">
                  <c:v>0.34375</c:v>
                </c:pt>
                <c:pt idx="41">
                  <c:v>0.31920604750366366</c:v>
                </c:pt>
                <c:pt idx="42">
                  <c:v>0.29694417449519489</c:v>
                </c:pt>
                <c:pt idx="43">
                  <c:v>0.27670519576892605</c:v>
                </c:pt>
                <c:pt idx="44">
                  <c:v>0.25826446280991727</c:v>
                </c:pt>
                <c:pt idx="45">
                  <c:v>0.24142661179698216</c:v>
                </c:pt>
                <c:pt idx="46">
                  <c:v>0.226021204898496</c:v>
                </c:pt>
                <c:pt idx="47">
                  <c:v>0.21189909750248015</c:v>
                </c:pt>
                <c:pt idx="48">
                  <c:v>0.19892939814814814</c:v>
                </c:pt>
                <c:pt idx="49">
                  <c:v>0.18699691455090986</c:v>
                </c:pt>
                <c:pt idx="50">
                  <c:v>0.17599999999999999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7B9A-47E4-A774-9A43A09C0555}"/>
            </c:ext>
          </c:extLst>
        </c:ser>
        <c:ser>
          <c:idx val="3"/>
          <c:order val="3"/>
          <c:spPr>
            <a:ln w="25400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xVal>
            <c:numRef>
              <c:f>断熱変化!$B$3:$B$53</c:f>
              <c:numCache>
                <c:formatCode>0.00_ </c:formatCode>
                <c:ptCount val="51"/>
                <c:pt idx="0">
                  <c:v>0.1</c:v>
                </c:pt>
                <c:pt idx="1">
                  <c:v>0.2</c:v>
                </c:pt>
                <c:pt idx="2">
                  <c:v>0.3</c:v>
                </c:pt>
                <c:pt idx="3">
                  <c:v>0.4</c:v>
                </c:pt>
                <c:pt idx="4">
                  <c:v>0.5</c:v>
                </c:pt>
                <c:pt idx="5">
                  <c:v>0.6</c:v>
                </c:pt>
                <c:pt idx="6">
                  <c:v>0.7</c:v>
                </c:pt>
                <c:pt idx="7">
                  <c:v>0.8</c:v>
                </c:pt>
                <c:pt idx="8">
                  <c:v>0.9</c:v>
                </c:pt>
                <c:pt idx="9">
                  <c:v>1</c:v>
                </c:pt>
                <c:pt idx="10">
                  <c:v>1.1000000000000001</c:v>
                </c:pt>
                <c:pt idx="11">
                  <c:v>1.2</c:v>
                </c:pt>
                <c:pt idx="12">
                  <c:v>1.3</c:v>
                </c:pt>
                <c:pt idx="13">
                  <c:v>1.4</c:v>
                </c:pt>
                <c:pt idx="14">
                  <c:v>1.5</c:v>
                </c:pt>
                <c:pt idx="15">
                  <c:v>1.6</c:v>
                </c:pt>
                <c:pt idx="16">
                  <c:v>1.7</c:v>
                </c:pt>
                <c:pt idx="17">
                  <c:v>1.77</c:v>
                </c:pt>
                <c:pt idx="18">
                  <c:v>1.8</c:v>
                </c:pt>
                <c:pt idx="19">
                  <c:v>1.9</c:v>
                </c:pt>
                <c:pt idx="20">
                  <c:v>2</c:v>
                </c:pt>
                <c:pt idx="21">
                  <c:v>2.1</c:v>
                </c:pt>
                <c:pt idx="22">
                  <c:v>2.2000000000000002</c:v>
                </c:pt>
                <c:pt idx="23">
                  <c:v>2.2999999999999998</c:v>
                </c:pt>
                <c:pt idx="24">
                  <c:v>2.4</c:v>
                </c:pt>
                <c:pt idx="25">
                  <c:v>2.5</c:v>
                </c:pt>
                <c:pt idx="26">
                  <c:v>2.6</c:v>
                </c:pt>
                <c:pt idx="27">
                  <c:v>2.7</c:v>
                </c:pt>
                <c:pt idx="28">
                  <c:v>2.8</c:v>
                </c:pt>
                <c:pt idx="29">
                  <c:v>2.9</c:v>
                </c:pt>
                <c:pt idx="30">
                  <c:v>3</c:v>
                </c:pt>
                <c:pt idx="31">
                  <c:v>3.1</c:v>
                </c:pt>
                <c:pt idx="32">
                  <c:v>3.2</c:v>
                </c:pt>
                <c:pt idx="33">
                  <c:v>3.3</c:v>
                </c:pt>
                <c:pt idx="34">
                  <c:v>3.4</c:v>
                </c:pt>
                <c:pt idx="35">
                  <c:v>3.5</c:v>
                </c:pt>
                <c:pt idx="36">
                  <c:v>3.6</c:v>
                </c:pt>
                <c:pt idx="37">
                  <c:v>3.7</c:v>
                </c:pt>
                <c:pt idx="38">
                  <c:v>3.8</c:v>
                </c:pt>
                <c:pt idx="39">
                  <c:v>3.9</c:v>
                </c:pt>
                <c:pt idx="40">
                  <c:v>4</c:v>
                </c:pt>
                <c:pt idx="41">
                  <c:v>4.0999999999999996</c:v>
                </c:pt>
                <c:pt idx="42">
                  <c:v>4.2</c:v>
                </c:pt>
                <c:pt idx="43">
                  <c:v>4.3</c:v>
                </c:pt>
                <c:pt idx="44">
                  <c:v>4.4000000000000004</c:v>
                </c:pt>
                <c:pt idx="45">
                  <c:v>4.5</c:v>
                </c:pt>
                <c:pt idx="46">
                  <c:v>4.5999999999999996</c:v>
                </c:pt>
                <c:pt idx="47">
                  <c:v>4.7</c:v>
                </c:pt>
                <c:pt idx="48">
                  <c:v>4.8</c:v>
                </c:pt>
                <c:pt idx="49">
                  <c:v>4.9000000000000004</c:v>
                </c:pt>
                <c:pt idx="50">
                  <c:v>5</c:v>
                </c:pt>
              </c:numCache>
            </c:numRef>
          </c:xVal>
          <c:yVal>
            <c:numRef>
              <c:f>断熱変化!$F$3:$F$53</c:f>
              <c:numCache>
                <c:formatCode>General</c:formatCode>
                <c:ptCount val="51"/>
                <c:pt idx="17" formatCode="0.00_ ">
                  <c:v>3.9673716145020412</c:v>
                </c:pt>
                <c:pt idx="18" formatCode="0.00_ ">
                  <c:v>3.772290809327846</c:v>
                </c:pt>
                <c:pt idx="19" formatCode="0.00_ ">
                  <c:v>3.2074646449919819</c:v>
                </c:pt>
                <c:pt idx="20" formatCode="0.00_ ">
                  <c:v>2.75</c:v>
                </c:pt>
                <c:pt idx="21" formatCode="0.00_ ">
                  <c:v>2.3755533959615591</c:v>
                </c:pt>
                <c:pt idx="22" formatCode="0.00_ ">
                  <c:v>2.0661157024793382</c:v>
                </c:pt>
                <c:pt idx="23" formatCode="0.00_ ">
                  <c:v>1.808169639187968</c:v>
                </c:pt>
                <c:pt idx="24" formatCode="0.00_ ">
                  <c:v>1.5914351851851851</c:v>
                </c:pt>
                <c:pt idx="25" formatCode="0.00_ ">
                  <c:v>1.4079999999999999</c:v>
                </c:pt>
                <c:pt idx="26" formatCode="0.00_ ">
                  <c:v>1.2517068730086478</c:v>
                </c:pt>
                <c:pt idx="27" formatCode="0.00_ ">
                  <c:v>1.1177157953563988</c:v>
                </c:pt>
                <c:pt idx="28" formatCode="0.00_ ">
                  <c:v>1.0021865889212831</c:v>
                </c:pt>
                <c:pt idx="29" formatCode="0.00_ ">
                  <c:v>0.90204600434622173</c:v>
                </c:pt>
                <c:pt idx="30" formatCode="0.00_ ">
                  <c:v>0.81481481481481477</c:v>
                </c:pt>
                <c:pt idx="31" formatCode="0.00_ ">
                  <c:v>0.7384780638447852</c:v>
                </c:pt>
                <c:pt idx="32" formatCode="0.00_ ">
                  <c:v>0.67138671874999989</c:v>
                </c:pt>
                <c:pt idx="33" formatCode="0.00_ ">
                  <c:v>0.61218243036424858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3-7B9A-47E4-A774-9A43A09C055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090422975"/>
        <c:axId val="1090416255"/>
      </c:scatterChart>
      <c:valAx>
        <c:axId val="1090422975"/>
        <c:scaling>
          <c:orientation val="minMax"/>
          <c:max val="5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ja-JP"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ja-JP" altLang="en-US" sz="16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ＭＳ ゴシック" panose="020B0609070205080204" pitchFamily="49" charset="-128"/>
                    <a:ea typeface="ＭＳ ゴシック" panose="020B0609070205080204" pitchFamily="49" charset="-128"/>
                  </a:rPr>
                  <a:t>体積</a:t>
                </a:r>
                <a:r>
                  <a:rPr lang="en-US" altLang="ja-JP" sz="1600" b="0" i="1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V</a:t>
                </a:r>
                <a:r>
                  <a:rPr lang="en-US" altLang="ja-JP" sz="16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ＭＳ ゴシック" panose="020B0609070205080204" pitchFamily="49" charset="-128"/>
                    <a:ea typeface="ＭＳ ゴシック" panose="020B0609070205080204" pitchFamily="49" charset="-128"/>
                  </a:rPr>
                  <a:t> [m</a:t>
                </a:r>
                <a:r>
                  <a:rPr lang="en-US" altLang="ja-JP" sz="1600" b="0" i="0" u="none" strike="noStrike" kern="1200" baseline="3000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ＭＳ ゴシック" panose="020B0609070205080204" pitchFamily="49" charset="-128"/>
                    <a:ea typeface="ＭＳ ゴシック" panose="020B0609070205080204" pitchFamily="49" charset="-128"/>
                  </a:rPr>
                  <a:t>3</a:t>
                </a:r>
                <a:r>
                  <a:rPr lang="en-US" altLang="ja-JP" sz="16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ＭＳ ゴシック" panose="020B0609070205080204" pitchFamily="49" charset="-128"/>
                    <a:ea typeface="ＭＳ ゴシック" panose="020B0609070205080204" pitchFamily="49" charset="-128"/>
                  </a:rPr>
                  <a:t>]</a:t>
                </a:r>
                <a:endParaRPr lang="ja-JP" altLang="en-US" sz="1600" b="0" i="0" u="none" strike="noStrike" kern="1200" baseline="0">
                  <a:solidFill>
                    <a:sysClr val="windowText" lastClr="000000">
                      <a:lumMod val="65000"/>
                      <a:lumOff val="35000"/>
                    </a:sysClr>
                  </a:solidFill>
                  <a:latin typeface="ＭＳ ゴシック" panose="020B0609070205080204" pitchFamily="49" charset="-128"/>
                  <a:ea typeface="ＭＳ ゴシック" panose="020B0609070205080204" pitchFamily="49" charset="-128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ja-JP"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 altLang="en-US"/>
            </a:p>
          </c:txPr>
        </c:title>
        <c:numFmt formatCode="0_ " sourceLinked="0"/>
        <c:majorTickMark val="in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1090416255"/>
        <c:crosses val="autoZero"/>
        <c:crossBetween val="midCat"/>
        <c:majorUnit val="1"/>
      </c:valAx>
      <c:valAx>
        <c:axId val="1090416255"/>
        <c:scaling>
          <c:orientation val="minMax"/>
          <c:max val="5"/>
          <c:min val="0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ja-JP"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ja-JP" altLang="en-US" sz="16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ＭＳ ゴシック" panose="020B0609070205080204" pitchFamily="49" charset="-128"/>
                    <a:ea typeface="ＭＳ ゴシック" panose="020B0609070205080204" pitchFamily="49" charset="-128"/>
                  </a:rPr>
                  <a:t>圧力</a:t>
                </a:r>
                <a:r>
                  <a:rPr lang="en-US" altLang="ja-JP" sz="1600" b="0" i="1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P</a:t>
                </a:r>
                <a:r>
                  <a:rPr lang="en-US" altLang="ja-JP" sz="16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ＭＳ ゴシック" panose="020B0609070205080204" pitchFamily="49" charset="-128"/>
                    <a:ea typeface="ＭＳ ゴシック" panose="020B0609070205080204" pitchFamily="49" charset="-128"/>
                  </a:rPr>
                  <a:t> [Pa]</a:t>
                </a:r>
                <a:endParaRPr lang="ja-JP" altLang="en-US" sz="1600" b="0" i="0" u="none" strike="noStrike" kern="1200" baseline="0">
                  <a:solidFill>
                    <a:sysClr val="windowText" lastClr="000000">
                      <a:lumMod val="65000"/>
                      <a:lumOff val="35000"/>
                    </a:sysClr>
                  </a:solidFill>
                  <a:latin typeface="ＭＳ ゴシック" panose="020B0609070205080204" pitchFamily="49" charset="-128"/>
                  <a:ea typeface="ＭＳ ゴシック" panose="020B0609070205080204" pitchFamily="49" charset="-128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lang="ja-JP"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 altLang="en-US"/>
            </a:p>
          </c:txPr>
        </c:title>
        <c:numFmt formatCode="0_ " sourceLinked="0"/>
        <c:majorTickMark val="in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1090422975"/>
        <c:crosses val="autoZero"/>
        <c:crossBetween val="midCat"/>
        <c:majorUnit val="1"/>
      </c:valAx>
      <c:spPr>
        <a:noFill/>
        <a:ln>
          <a:solidFill>
            <a:schemeClr val="tx1"/>
          </a:solidFill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ja-JP"/>
    </a:p>
  </c:txPr>
  <c:externalData r:id="rId3">
    <c:autoUpdate val="0"/>
  </c:externalData>
</c:chartSpace>
</file>

<file path=ppt/charts/chart8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3968779680003893"/>
          <c:y val="4.4473042595194634E-2"/>
          <c:w val="0.81102863666958158"/>
          <c:h val="0.7776689297142082"/>
        </c:manualLayout>
      </c:layout>
      <c:scatterChart>
        <c:scatterStyle val="smoothMarker"/>
        <c:varyColors val="0"/>
        <c:ser>
          <c:idx val="0"/>
          <c:order val="0"/>
          <c:spPr>
            <a:ln w="19050" cap="rnd">
              <a:solidFill>
                <a:schemeClr val="accent2">
                  <a:lumMod val="75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断熱変化!$B$3:$B$53</c:f>
              <c:numCache>
                <c:formatCode>0.00_ </c:formatCode>
                <c:ptCount val="51"/>
                <c:pt idx="0">
                  <c:v>0.1</c:v>
                </c:pt>
                <c:pt idx="1">
                  <c:v>0.2</c:v>
                </c:pt>
                <c:pt idx="2">
                  <c:v>0.3</c:v>
                </c:pt>
                <c:pt idx="3">
                  <c:v>0.4</c:v>
                </c:pt>
                <c:pt idx="4">
                  <c:v>0.5</c:v>
                </c:pt>
                <c:pt idx="5">
                  <c:v>0.6</c:v>
                </c:pt>
                <c:pt idx="6">
                  <c:v>0.7</c:v>
                </c:pt>
                <c:pt idx="7">
                  <c:v>0.8</c:v>
                </c:pt>
                <c:pt idx="8">
                  <c:v>0.9</c:v>
                </c:pt>
                <c:pt idx="9">
                  <c:v>1</c:v>
                </c:pt>
                <c:pt idx="10">
                  <c:v>1.1000000000000001</c:v>
                </c:pt>
                <c:pt idx="11">
                  <c:v>1.2</c:v>
                </c:pt>
                <c:pt idx="12">
                  <c:v>1.3</c:v>
                </c:pt>
                <c:pt idx="13">
                  <c:v>1.4</c:v>
                </c:pt>
                <c:pt idx="14">
                  <c:v>1.5</c:v>
                </c:pt>
                <c:pt idx="15">
                  <c:v>1.6</c:v>
                </c:pt>
                <c:pt idx="16">
                  <c:v>1.7</c:v>
                </c:pt>
                <c:pt idx="17">
                  <c:v>1.77</c:v>
                </c:pt>
                <c:pt idx="18">
                  <c:v>1.8</c:v>
                </c:pt>
                <c:pt idx="19">
                  <c:v>1.9</c:v>
                </c:pt>
                <c:pt idx="20">
                  <c:v>2</c:v>
                </c:pt>
                <c:pt idx="21">
                  <c:v>2.1</c:v>
                </c:pt>
                <c:pt idx="22">
                  <c:v>2.2000000000000002</c:v>
                </c:pt>
                <c:pt idx="23">
                  <c:v>2.2999999999999998</c:v>
                </c:pt>
                <c:pt idx="24">
                  <c:v>2.4</c:v>
                </c:pt>
                <c:pt idx="25">
                  <c:v>2.5</c:v>
                </c:pt>
                <c:pt idx="26">
                  <c:v>2.6</c:v>
                </c:pt>
                <c:pt idx="27">
                  <c:v>2.7</c:v>
                </c:pt>
                <c:pt idx="28">
                  <c:v>2.8</c:v>
                </c:pt>
                <c:pt idx="29">
                  <c:v>2.9</c:v>
                </c:pt>
                <c:pt idx="30">
                  <c:v>3</c:v>
                </c:pt>
                <c:pt idx="31">
                  <c:v>3.1</c:v>
                </c:pt>
                <c:pt idx="32">
                  <c:v>3.2</c:v>
                </c:pt>
                <c:pt idx="33">
                  <c:v>3.3</c:v>
                </c:pt>
                <c:pt idx="34">
                  <c:v>3.4</c:v>
                </c:pt>
                <c:pt idx="35">
                  <c:v>3.5</c:v>
                </c:pt>
                <c:pt idx="36">
                  <c:v>3.6</c:v>
                </c:pt>
                <c:pt idx="37">
                  <c:v>3.7</c:v>
                </c:pt>
                <c:pt idx="38">
                  <c:v>3.8</c:v>
                </c:pt>
                <c:pt idx="39">
                  <c:v>3.9</c:v>
                </c:pt>
                <c:pt idx="40">
                  <c:v>4</c:v>
                </c:pt>
                <c:pt idx="41">
                  <c:v>4.0999999999999996</c:v>
                </c:pt>
                <c:pt idx="42">
                  <c:v>4.2</c:v>
                </c:pt>
                <c:pt idx="43">
                  <c:v>4.3</c:v>
                </c:pt>
                <c:pt idx="44">
                  <c:v>4.4000000000000004</c:v>
                </c:pt>
                <c:pt idx="45">
                  <c:v>4.5</c:v>
                </c:pt>
                <c:pt idx="46">
                  <c:v>4.5999999999999996</c:v>
                </c:pt>
                <c:pt idx="47">
                  <c:v>4.7</c:v>
                </c:pt>
                <c:pt idx="48">
                  <c:v>4.8</c:v>
                </c:pt>
                <c:pt idx="49">
                  <c:v>4.9000000000000004</c:v>
                </c:pt>
                <c:pt idx="50">
                  <c:v>5</c:v>
                </c:pt>
              </c:numCache>
            </c:numRef>
          </c:xVal>
          <c:yVal>
            <c:numRef>
              <c:f>断熱変化!$C$3:$C$53</c:f>
              <c:numCache>
                <c:formatCode>0.00_ </c:formatCode>
                <c:ptCount val="51"/>
                <c:pt idx="0">
                  <c:v>20</c:v>
                </c:pt>
                <c:pt idx="1">
                  <c:v>10</c:v>
                </c:pt>
                <c:pt idx="2">
                  <c:v>6.666666666666667</c:v>
                </c:pt>
                <c:pt idx="3">
                  <c:v>5</c:v>
                </c:pt>
                <c:pt idx="4">
                  <c:v>4</c:v>
                </c:pt>
                <c:pt idx="5">
                  <c:v>3.3333333333333335</c:v>
                </c:pt>
                <c:pt idx="6">
                  <c:v>2.8571428571428572</c:v>
                </c:pt>
                <c:pt idx="7">
                  <c:v>2.5</c:v>
                </c:pt>
                <c:pt idx="8">
                  <c:v>2.2222222222222223</c:v>
                </c:pt>
                <c:pt idx="9">
                  <c:v>2</c:v>
                </c:pt>
                <c:pt idx="10">
                  <c:v>1.8181818181818181</c:v>
                </c:pt>
                <c:pt idx="11">
                  <c:v>1.6666666666666667</c:v>
                </c:pt>
                <c:pt idx="12">
                  <c:v>1.5384615384615383</c:v>
                </c:pt>
                <c:pt idx="13">
                  <c:v>1.4285714285714286</c:v>
                </c:pt>
                <c:pt idx="14">
                  <c:v>1.3333333333333333</c:v>
                </c:pt>
                <c:pt idx="15">
                  <c:v>1.25</c:v>
                </c:pt>
                <c:pt idx="16">
                  <c:v>1.1764705882352942</c:v>
                </c:pt>
                <c:pt idx="17">
                  <c:v>1.1299435028248588</c:v>
                </c:pt>
                <c:pt idx="18">
                  <c:v>1.1111111111111112</c:v>
                </c:pt>
                <c:pt idx="19">
                  <c:v>1.0526315789473684</c:v>
                </c:pt>
                <c:pt idx="20">
                  <c:v>1</c:v>
                </c:pt>
                <c:pt idx="21">
                  <c:v>0.95238095238095233</c:v>
                </c:pt>
                <c:pt idx="22">
                  <c:v>0.90909090909090906</c:v>
                </c:pt>
                <c:pt idx="23">
                  <c:v>0.86956521739130443</c:v>
                </c:pt>
                <c:pt idx="24">
                  <c:v>0.83333333333333337</c:v>
                </c:pt>
                <c:pt idx="25">
                  <c:v>0.8</c:v>
                </c:pt>
                <c:pt idx="26">
                  <c:v>0.76923076923076916</c:v>
                </c:pt>
                <c:pt idx="27">
                  <c:v>0.7407407407407407</c:v>
                </c:pt>
                <c:pt idx="28">
                  <c:v>0.7142857142857143</c:v>
                </c:pt>
                <c:pt idx="29">
                  <c:v>0.68965517241379315</c:v>
                </c:pt>
                <c:pt idx="30">
                  <c:v>0.66666666666666663</c:v>
                </c:pt>
                <c:pt idx="31">
                  <c:v>0.64516129032258063</c:v>
                </c:pt>
                <c:pt idx="32">
                  <c:v>0.625</c:v>
                </c:pt>
                <c:pt idx="33">
                  <c:v>0.60606060606060608</c:v>
                </c:pt>
                <c:pt idx="34">
                  <c:v>0.58823529411764708</c:v>
                </c:pt>
                <c:pt idx="35">
                  <c:v>0.5714285714285714</c:v>
                </c:pt>
                <c:pt idx="36">
                  <c:v>0.55555555555555558</c:v>
                </c:pt>
                <c:pt idx="37">
                  <c:v>0.54054054054054046</c:v>
                </c:pt>
                <c:pt idx="38">
                  <c:v>0.52631578947368418</c:v>
                </c:pt>
                <c:pt idx="39">
                  <c:v>0.51282051282051289</c:v>
                </c:pt>
                <c:pt idx="40">
                  <c:v>0.5</c:v>
                </c:pt>
                <c:pt idx="41">
                  <c:v>0.48780487804878053</c:v>
                </c:pt>
                <c:pt idx="42">
                  <c:v>0.47619047619047616</c:v>
                </c:pt>
                <c:pt idx="43">
                  <c:v>0.46511627906976744</c:v>
                </c:pt>
                <c:pt idx="44">
                  <c:v>0.45454545454545453</c:v>
                </c:pt>
                <c:pt idx="45">
                  <c:v>0.44444444444444442</c:v>
                </c:pt>
                <c:pt idx="46">
                  <c:v>0.43478260869565222</c:v>
                </c:pt>
                <c:pt idx="47">
                  <c:v>0.42553191489361702</c:v>
                </c:pt>
                <c:pt idx="48">
                  <c:v>0.41666666666666669</c:v>
                </c:pt>
                <c:pt idx="49">
                  <c:v>0.4081632653061224</c:v>
                </c:pt>
                <c:pt idx="50">
                  <c:v>0.4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7B9A-47E4-A774-9A43A09C0555}"/>
            </c:ext>
          </c:extLst>
        </c:ser>
        <c:ser>
          <c:idx val="1"/>
          <c:order val="1"/>
          <c:spPr>
            <a:ln w="19050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xVal>
            <c:numRef>
              <c:f>断熱変化!$B$3:$B$53</c:f>
              <c:numCache>
                <c:formatCode>0.00_ </c:formatCode>
                <c:ptCount val="51"/>
                <c:pt idx="0">
                  <c:v>0.1</c:v>
                </c:pt>
                <c:pt idx="1">
                  <c:v>0.2</c:v>
                </c:pt>
                <c:pt idx="2">
                  <c:v>0.3</c:v>
                </c:pt>
                <c:pt idx="3">
                  <c:v>0.4</c:v>
                </c:pt>
                <c:pt idx="4">
                  <c:v>0.5</c:v>
                </c:pt>
                <c:pt idx="5">
                  <c:v>0.6</c:v>
                </c:pt>
                <c:pt idx="6">
                  <c:v>0.7</c:v>
                </c:pt>
                <c:pt idx="7">
                  <c:v>0.8</c:v>
                </c:pt>
                <c:pt idx="8">
                  <c:v>0.9</c:v>
                </c:pt>
                <c:pt idx="9">
                  <c:v>1</c:v>
                </c:pt>
                <c:pt idx="10">
                  <c:v>1.1000000000000001</c:v>
                </c:pt>
                <c:pt idx="11">
                  <c:v>1.2</c:v>
                </c:pt>
                <c:pt idx="12">
                  <c:v>1.3</c:v>
                </c:pt>
                <c:pt idx="13">
                  <c:v>1.4</c:v>
                </c:pt>
                <c:pt idx="14">
                  <c:v>1.5</c:v>
                </c:pt>
                <c:pt idx="15">
                  <c:v>1.6</c:v>
                </c:pt>
                <c:pt idx="16">
                  <c:v>1.7</c:v>
                </c:pt>
                <c:pt idx="17">
                  <c:v>1.77</c:v>
                </c:pt>
                <c:pt idx="18">
                  <c:v>1.8</c:v>
                </c:pt>
                <c:pt idx="19">
                  <c:v>1.9</c:v>
                </c:pt>
                <c:pt idx="20">
                  <c:v>2</c:v>
                </c:pt>
                <c:pt idx="21">
                  <c:v>2.1</c:v>
                </c:pt>
                <c:pt idx="22">
                  <c:v>2.2000000000000002</c:v>
                </c:pt>
                <c:pt idx="23">
                  <c:v>2.2999999999999998</c:v>
                </c:pt>
                <c:pt idx="24">
                  <c:v>2.4</c:v>
                </c:pt>
                <c:pt idx="25">
                  <c:v>2.5</c:v>
                </c:pt>
                <c:pt idx="26">
                  <c:v>2.6</c:v>
                </c:pt>
                <c:pt idx="27">
                  <c:v>2.7</c:v>
                </c:pt>
                <c:pt idx="28">
                  <c:v>2.8</c:v>
                </c:pt>
                <c:pt idx="29">
                  <c:v>2.9</c:v>
                </c:pt>
                <c:pt idx="30">
                  <c:v>3</c:v>
                </c:pt>
                <c:pt idx="31">
                  <c:v>3.1</c:v>
                </c:pt>
                <c:pt idx="32">
                  <c:v>3.2</c:v>
                </c:pt>
                <c:pt idx="33">
                  <c:v>3.3</c:v>
                </c:pt>
                <c:pt idx="34">
                  <c:v>3.4</c:v>
                </c:pt>
                <c:pt idx="35">
                  <c:v>3.5</c:v>
                </c:pt>
                <c:pt idx="36">
                  <c:v>3.6</c:v>
                </c:pt>
                <c:pt idx="37">
                  <c:v>3.7</c:v>
                </c:pt>
                <c:pt idx="38">
                  <c:v>3.8</c:v>
                </c:pt>
                <c:pt idx="39">
                  <c:v>3.9</c:v>
                </c:pt>
                <c:pt idx="40">
                  <c:v>4</c:v>
                </c:pt>
                <c:pt idx="41">
                  <c:v>4.0999999999999996</c:v>
                </c:pt>
                <c:pt idx="42">
                  <c:v>4.2</c:v>
                </c:pt>
                <c:pt idx="43">
                  <c:v>4.3</c:v>
                </c:pt>
                <c:pt idx="44">
                  <c:v>4.4000000000000004</c:v>
                </c:pt>
                <c:pt idx="45">
                  <c:v>4.5</c:v>
                </c:pt>
                <c:pt idx="46">
                  <c:v>4.5999999999999996</c:v>
                </c:pt>
                <c:pt idx="47">
                  <c:v>4.7</c:v>
                </c:pt>
                <c:pt idx="48">
                  <c:v>4.8</c:v>
                </c:pt>
                <c:pt idx="49">
                  <c:v>4.9000000000000004</c:v>
                </c:pt>
                <c:pt idx="50">
                  <c:v>5</c:v>
                </c:pt>
              </c:numCache>
            </c:numRef>
          </c:xVal>
          <c:yVal>
            <c:numRef>
              <c:f>断熱変化!$D$3:$D$53</c:f>
              <c:numCache>
                <c:formatCode>0.00_ </c:formatCode>
                <c:ptCount val="51"/>
                <c:pt idx="0">
                  <c:v>70</c:v>
                </c:pt>
                <c:pt idx="1">
                  <c:v>35</c:v>
                </c:pt>
                <c:pt idx="2">
                  <c:v>23.333333333333336</c:v>
                </c:pt>
                <c:pt idx="3">
                  <c:v>17.5</c:v>
                </c:pt>
                <c:pt idx="4">
                  <c:v>14</c:v>
                </c:pt>
                <c:pt idx="5">
                  <c:v>11.666666666666668</c:v>
                </c:pt>
                <c:pt idx="6">
                  <c:v>10</c:v>
                </c:pt>
                <c:pt idx="7">
                  <c:v>8.75</c:v>
                </c:pt>
                <c:pt idx="8">
                  <c:v>7.7777777777777777</c:v>
                </c:pt>
                <c:pt idx="9">
                  <c:v>7</c:v>
                </c:pt>
                <c:pt idx="10">
                  <c:v>6.3636363636363633</c:v>
                </c:pt>
                <c:pt idx="11">
                  <c:v>5.8333333333333339</c:v>
                </c:pt>
                <c:pt idx="12">
                  <c:v>5.3846153846153841</c:v>
                </c:pt>
                <c:pt idx="13">
                  <c:v>5</c:v>
                </c:pt>
                <c:pt idx="14">
                  <c:v>4.666666666666667</c:v>
                </c:pt>
                <c:pt idx="15">
                  <c:v>4.375</c:v>
                </c:pt>
                <c:pt idx="16">
                  <c:v>4.1176470588235299</c:v>
                </c:pt>
                <c:pt idx="17">
                  <c:v>3.9548022598870056</c:v>
                </c:pt>
                <c:pt idx="18">
                  <c:v>3.8888888888888888</c:v>
                </c:pt>
                <c:pt idx="19">
                  <c:v>3.6842105263157898</c:v>
                </c:pt>
                <c:pt idx="20">
                  <c:v>3.5</c:v>
                </c:pt>
                <c:pt idx="21">
                  <c:v>3.333333333333333</c:v>
                </c:pt>
                <c:pt idx="22">
                  <c:v>3.1818181818181817</c:v>
                </c:pt>
                <c:pt idx="23">
                  <c:v>3.0434782608695654</c:v>
                </c:pt>
                <c:pt idx="24">
                  <c:v>2.916666666666667</c:v>
                </c:pt>
                <c:pt idx="25">
                  <c:v>2.8</c:v>
                </c:pt>
                <c:pt idx="26">
                  <c:v>2.6923076923076921</c:v>
                </c:pt>
                <c:pt idx="27">
                  <c:v>2.5925925925925926</c:v>
                </c:pt>
                <c:pt idx="28">
                  <c:v>2.5</c:v>
                </c:pt>
                <c:pt idx="29">
                  <c:v>2.4137931034482758</c:v>
                </c:pt>
                <c:pt idx="30">
                  <c:v>2.3333333333333335</c:v>
                </c:pt>
                <c:pt idx="31">
                  <c:v>2.258064516129032</c:v>
                </c:pt>
                <c:pt idx="32">
                  <c:v>2.1875</c:v>
                </c:pt>
                <c:pt idx="33">
                  <c:v>2.1212121212121211</c:v>
                </c:pt>
                <c:pt idx="34">
                  <c:v>2.0588235294117649</c:v>
                </c:pt>
                <c:pt idx="35">
                  <c:v>2</c:v>
                </c:pt>
                <c:pt idx="36">
                  <c:v>1.9444444444444444</c:v>
                </c:pt>
                <c:pt idx="37">
                  <c:v>1.8918918918918919</c:v>
                </c:pt>
                <c:pt idx="38">
                  <c:v>1.8421052631578949</c:v>
                </c:pt>
                <c:pt idx="39">
                  <c:v>1.7948717948717949</c:v>
                </c:pt>
                <c:pt idx="40">
                  <c:v>1.75</c:v>
                </c:pt>
                <c:pt idx="41">
                  <c:v>1.7073170731707319</c:v>
                </c:pt>
                <c:pt idx="42">
                  <c:v>1.6666666666666665</c:v>
                </c:pt>
                <c:pt idx="43">
                  <c:v>1.6279069767441861</c:v>
                </c:pt>
                <c:pt idx="44">
                  <c:v>1.5909090909090908</c:v>
                </c:pt>
                <c:pt idx="45">
                  <c:v>1.5555555555555556</c:v>
                </c:pt>
                <c:pt idx="46">
                  <c:v>1.5217391304347827</c:v>
                </c:pt>
                <c:pt idx="47">
                  <c:v>1.4893617021276595</c:v>
                </c:pt>
                <c:pt idx="48">
                  <c:v>1.4583333333333335</c:v>
                </c:pt>
                <c:pt idx="49">
                  <c:v>1.4285714285714284</c:v>
                </c:pt>
                <c:pt idx="50">
                  <c:v>1.4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7B9A-47E4-A774-9A43A09C0555}"/>
            </c:ext>
          </c:extLst>
        </c:ser>
        <c:ser>
          <c:idx val="2"/>
          <c:order val="2"/>
          <c:spPr>
            <a:ln w="12700" cap="rnd">
              <a:solidFill>
                <a:schemeClr val="tx1"/>
              </a:solidFill>
              <a:prstDash val="dash"/>
              <a:round/>
            </a:ln>
            <a:effectLst/>
          </c:spPr>
          <c:marker>
            <c:symbol val="none"/>
          </c:marker>
          <c:xVal>
            <c:numRef>
              <c:f>断熱変化!$B$3:$B$53</c:f>
              <c:numCache>
                <c:formatCode>0.00_ </c:formatCode>
                <c:ptCount val="51"/>
                <c:pt idx="0">
                  <c:v>0.1</c:v>
                </c:pt>
                <c:pt idx="1">
                  <c:v>0.2</c:v>
                </c:pt>
                <c:pt idx="2">
                  <c:v>0.3</c:v>
                </c:pt>
                <c:pt idx="3">
                  <c:v>0.4</c:v>
                </c:pt>
                <c:pt idx="4">
                  <c:v>0.5</c:v>
                </c:pt>
                <c:pt idx="5">
                  <c:v>0.6</c:v>
                </c:pt>
                <c:pt idx="6">
                  <c:v>0.7</c:v>
                </c:pt>
                <c:pt idx="7">
                  <c:v>0.8</c:v>
                </c:pt>
                <c:pt idx="8">
                  <c:v>0.9</c:v>
                </c:pt>
                <c:pt idx="9">
                  <c:v>1</c:v>
                </c:pt>
                <c:pt idx="10">
                  <c:v>1.1000000000000001</c:v>
                </c:pt>
                <c:pt idx="11">
                  <c:v>1.2</c:v>
                </c:pt>
                <c:pt idx="12">
                  <c:v>1.3</c:v>
                </c:pt>
                <c:pt idx="13">
                  <c:v>1.4</c:v>
                </c:pt>
                <c:pt idx="14">
                  <c:v>1.5</c:v>
                </c:pt>
                <c:pt idx="15">
                  <c:v>1.6</c:v>
                </c:pt>
                <c:pt idx="16">
                  <c:v>1.7</c:v>
                </c:pt>
                <c:pt idx="17">
                  <c:v>1.77</c:v>
                </c:pt>
                <c:pt idx="18">
                  <c:v>1.8</c:v>
                </c:pt>
                <c:pt idx="19">
                  <c:v>1.9</c:v>
                </c:pt>
                <c:pt idx="20">
                  <c:v>2</c:v>
                </c:pt>
                <c:pt idx="21">
                  <c:v>2.1</c:v>
                </c:pt>
                <c:pt idx="22">
                  <c:v>2.2000000000000002</c:v>
                </c:pt>
                <c:pt idx="23">
                  <c:v>2.2999999999999998</c:v>
                </c:pt>
                <c:pt idx="24">
                  <c:v>2.4</c:v>
                </c:pt>
                <c:pt idx="25">
                  <c:v>2.5</c:v>
                </c:pt>
                <c:pt idx="26">
                  <c:v>2.6</c:v>
                </c:pt>
                <c:pt idx="27">
                  <c:v>2.7</c:v>
                </c:pt>
                <c:pt idx="28">
                  <c:v>2.8</c:v>
                </c:pt>
                <c:pt idx="29">
                  <c:v>2.9</c:v>
                </c:pt>
                <c:pt idx="30">
                  <c:v>3</c:v>
                </c:pt>
                <c:pt idx="31">
                  <c:v>3.1</c:v>
                </c:pt>
                <c:pt idx="32">
                  <c:v>3.2</c:v>
                </c:pt>
                <c:pt idx="33">
                  <c:v>3.3</c:v>
                </c:pt>
                <c:pt idx="34">
                  <c:v>3.4</c:v>
                </c:pt>
                <c:pt idx="35">
                  <c:v>3.5</c:v>
                </c:pt>
                <c:pt idx="36">
                  <c:v>3.6</c:v>
                </c:pt>
                <c:pt idx="37">
                  <c:v>3.7</c:v>
                </c:pt>
                <c:pt idx="38">
                  <c:v>3.8</c:v>
                </c:pt>
                <c:pt idx="39">
                  <c:v>3.9</c:v>
                </c:pt>
                <c:pt idx="40">
                  <c:v>4</c:v>
                </c:pt>
                <c:pt idx="41">
                  <c:v>4.0999999999999996</c:v>
                </c:pt>
                <c:pt idx="42">
                  <c:v>4.2</c:v>
                </c:pt>
                <c:pt idx="43">
                  <c:v>4.3</c:v>
                </c:pt>
                <c:pt idx="44">
                  <c:v>4.4000000000000004</c:v>
                </c:pt>
                <c:pt idx="45">
                  <c:v>4.5</c:v>
                </c:pt>
                <c:pt idx="46">
                  <c:v>4.5999999999999996</c:v>
                </c:pt>
                <c:pt idx="47">
                  <c:v>4.7</c:v>
                </c:pt>
                <c:pt idx="48">
                  <c:v>4.8</c:v>
                </c:pt>
                <c:pt idx="49">
                  <c:v>4.9000000000000004</c:v>
                </c:pt>
                <c:pt idx="50">
                  <c:v>5</c:v>
                </c:pt>
              </c:numCache>
            </c:numRef>
          </c:xVal>
          <c:yVal>
            <c:numRef>
              <c:f>断熱変化!$E$3:$E$53</c:f>
              <c:numCache>
                <c:formatCode>0.00_ </c:formatCode>
                <c:ptCount val="51"/>
                <c:pt idx="0">
                  <c:v>21999.999999999996</c:v>
                </c:pt>
                <c:pt idx="1">
                  <c:v>2749.9999999999995</c:v>
                </c:pt>
                <c:pt idx="2">
                  <c:v>814.81481481481478</c:v>
                </c:pt>
                <c:pt idx="3">
                  <c:v>343.74999999999994</c:v>
                </c:pt>
                <c:pt idx="4">
                  <c:v>176</c:v>
                </c:pt>
                <c:pt idx="5">
                  <c:v>101.85185185185185</c:v>
                </c:pt>
                <c:pt idx="6">
                  <c:v>64.139941690962118</c:v>
                </c:pt>
                <c:pt idx="7">
                  <c:v>42.968749999999993</c:v>
                </c:pt>
                <c:pt idx="8">
                  <c:v>30.178326474622768</c:v>
                </c:pt>
                <c:pt idx="9">
                  <c:v>22</c:v>
                </c:pt>
                <c:pt idx="10">
                  <c:v>16.528925619834705</c:v>
                </c:pt>
                <c:pt idx="11">
                  <c:v>12.731481481481481</c:v>
                </c:pt>
                <c:pt idx="12">
                  <c:v>10.013654984069182</c:v>
                </c:pt>
                <c:pt idx="13">
                  <c:v>8.0174927113702648</c:v>
                </c:pt>
                <c:pt idx="14">
                  <c:v>6.5185185185185182</c:v>
                </c:pt>
                <c:pt idx="15">
                  <c:v>5.3710937499999991</c:v>
                </c:pt>
                <c:pt idx="16">
                  <c:v>4.4779157337675564</c:v>
                </c:pt>
                <c:pt idx="17">
                  <c:v>3.9673716145020412</c:v>
                </c:pt>
                <c:pt idx="18">
                  <c:v>3.772290809327846</c:v>
                </c:pt>
                <c:pt idx="19">
                  <c:v>3.2074646449919819</c:v>
                </c:pt>
                <c:pt idx="20">
                  <c:v>2.75</c:v>
                </c:pt>
                <c:pt idx="21">
                  <c:v>2.3755533959615591</c:v>
                </c:pt>
                <c:pt idx="22">
                  <c:v>2.0661157024793382</c:v>
                </c:pt>
                <c:pt idx="23">
                  <c:v>1.808169639187968</c:v>
                </c:pt>
                <c:pt idx="24">
                  <c:v>1.5914351851851851</c:v>
                </c:pt>
                <c:pt idx="25">
                  <c:v>1.4079999999999999</c:v>
                </c:pt>
                <c:pt idx="26">
                  <c:v>1.2517068730086478</c:v>
                </c:pt>
                <c:pt idx="27">
                  <c:v>1.1177157953563988</c:v>
                </c:pt>
                <c:pt idx="28">
                  <c:v>1.0021865889212831</c:v>
                </c:pt>
                <c:pt idx="29">
                  <c:v>0.90204600434622173</c:v>
                </c:pt>
                <c:pt idx="30">
                  <c:v>0.81481481481481477</c:v>
                </c:pt>
                <c:pt idx="31">
                  <c:v>0.7384780638447852</c:v>
                </c:pt>
                <c:pt idx="32">
                  <c:v>0.67138671874999989</c:v>
                </c:pt>
                <c:pt idx="33">
                  <c:v>0.61218243036424858</c:v>
                </c:pt>
                <c:pt idx="34">
                  <c:v>0.55973946672094455</c:v>
                </c:pt>
                <c:pt idx="35">
                  <c:v>0.51311953352769679</c:v>
                </c:pt>
                <c:pt idx="36">
                  <c:v>0.47153635116598075</c:v>
                </c:pt>
                <c:pt idx="37">
                  <c:v>0.43432768049276443</c:v>
                </c:pt>
                <c:pt idx="38">
                  <c:v>0.40093308062399774</c:v>
                </c:pt>
                <c:pt idx="39">
                  <c:v>0.37087611052108094</c:v>
                </c:pt>
                <c:pt idx="40">
                  <c:v>0.34375</c:v>
                </c:pt>
                <c:pt idx="41">
                  <c:v>0.31920604750366366</c:v>
                </c:pt>
                <c:pt idx="42">
                  <c:v>0.29694417449519489</c:v>
                </c:pt>
                <c:pt idx="43">
                  <c:v>0.27670519576892605</c:v>
                </c:pt>
                <c:pt idx="44">
                  <c:v>0.25826446280991727</c:v>
                </c:pt>
                <c:pt idx="45">
                  <c:v>0.24142661179698216</c:v>
                </c:pt>
                <c:pt idx="46">
                  <c:v>0.226021204898496</c:v>
                </c:pt>
                <c:pt idx="47">
                  <c:v>0.21189909750248015</c:v>
                </c:pt>
                <c:pt idx="48">
                  <c:v>0.19892939814814814</c:v>
                </c:pt>
                <c:pt idx="49">
                  <c:v>0.18699691455090986</c:v>
                </c:pt>
                <c:pt idx="50">
                  <c:v>0.17599999999999999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7B9A-47E4-A774-9A43A09C0555}"/>
            </c:ext>
          </c:extLst>
        </c:ser>
        <c:ser>
          <c:idx val="3"/>
          <c:order val="3"/>
          <c:spPr>
            <a:ln w="25400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xVal>
            <c:numRef>
              <c:f>断熱変化!$B$3:$B$53</c:f>
              <c:numCache>
                <c:formatCode>0.00_ </c:formatCode>
                <c:ptCount val="51"/>
                <c:pt idx="0">
                  <c:v>0.1</c:v>
                </c:pt>
                <c:pt idx="1">
                  <c:v>0.2</c:v>
                </c:pt>
                <c:pt idx="2">
                  <c:v>0.3</c:v>
                </c:pt>
                <c:pt idx="3">
                  <c:v>0.4</c:v>
                </c:pt>
                <c:pt idx="4">
                  <c:v>0.5</c:v>
                </c:pt>
                <c:pt idx="5">
                  <c:v>0.6</c:v>
                </c:pt>
                <c:pt idx="6">
                  <c:v>0.7</c:v>
                </c:pt>
                <c:pt idx="7">
                  <c:v>0.8</c:v>
                </c:pt>
                <c:pt idx="8">
                  <c:v>0.9</c:v>
                </c:pt>
                <c:pt idx="9">
                  <c:v>1</c:v>
                </c:pt>
                <c:pt idx="10">
                  <c:v>1.1000000000000001</c:v>
                </c:pt>
                <c:pt idx="11">
                  <c:v>1.2</c:v>
                </c:pt>
                <c:pt idx="12">
                  <c:v>1.3</c:v>
                </c:pt>
                <c:pt idx="13">
                  <c:v>1.4</c:v>
                </c:pt>
                <c:pt idx="14">
                  <c:v>1.5</c:v>
                </c:pt>
                <c:pt idx="15">
                  <c:v>1.6</c:v>
                </c:pt>
                <c:pt idx="16">
                  <c:v>1.7</c:v>
                </c:pt>
                <c:pt idx="17">
                  <c:v>1.77</c:v>
                </c:pt>
                <c:pt idx="18">
                  <c:v>1.8</c:v>
                </c:pt>
                <c:pt idx="19">
                  <c:v>1.9</c:v>
                </c:pt>
                <c:pt idx="20">
                  <c:v>2</c:v>
                </c:pt>
                <c:pt idx="21">
                  <c:v>2.1</c:v>
                </c:pt>
                <c:pt idx="22">
                  <c:v>2.2000000000000002</c:v>
                </c:pt>
                <c:pt idx="23">
                  <c:v>2.2999999999999998</c:v>
                </c:pt>
                <c:pt idx="24">
                  <c:v>2.4</c:v>
                </c:pt>
                <c:pt idx="25">
                  <c:v>2.5</c:v>
                </c:pt>
                <c:pt idx="26">
                  <c:v>2.6</c:v>
                </c:pt>
                <c:pt idx="27">
                  <c:v>2.7</c:v>
                </c:pt>
                <c:pt idx="28">
                  <c:v>2.8</c:v>
                </c:pt>
                <c:pt idx="29">
                  <c:v>2.9</c:v>
                </c:pt>
                <c:pt idx="30">
                  <c:v>3</c:v>
                </c:pt>
                <c:pt idx="31">
                  <c:v>3.1</c:v>
                </c:pt>
                <c:pt idx="32">
                  <c:v>3.2</c:v>
                </c:pt>
                <c:pt idx="33">
                  <c:v>3.3</c:v>
                </c:pt>
                <c:pt idx="34">
                  <c:v>3.4</c:v>
                </c:pt>
                <c:pt idx="35">
                  <c:v>3.5</c:v>
                </c:pt>
                <c:pt idx="36">
                  <c:v>3.6</c:v>
                </c:pt>
                <c:pt idx="37">
                  <c:v>3.7</c:v>
                </c:pt>
                <c:pt idx="38">
                  <c:v>3.8</c:v>
                </c:pt>
                <c:pt idx="39">
                  <c:v>3.9</c:v>
                </c:pt>
                <c:pt idx="40">
                  <c:v>4</c:v>
                </c:pt>
                <c:pt idx="41">
                  <c:v>4.0999999999999996</c:v>
                </c:pt>
                <c:pt idx="42">
                  <c:v>4.2</c:v>
                </c:pt>
                <c:pt idx="43">
                  <c:v>4.3</c:v>
                </c:pt>
                <c:pt idx="44">
                  <c:v>4.4000000000000004</c:v>
                </c:pt>
                <c:pt idx="45">
                  <c:v>4.5</c:v>
                </c:pt>
                <c:pt idx="46">
                  <c:v>4.5999999999999996</c:v>
                </c:pt>
                <c:pt idx="47">
                  <c:v>4.7</c:v>
                </c:pt>
                <c:pt idx="48">
                  <c:v>4.8</c:v>
                </c:pt>
                <c:pt idx="49">
                  <c:v>4.9000000000000004</c:v>
                </c:pt>
                <c:pt idx="50">
                  <c:v>5</c:v>
                </c:pt>
              </c:numCache>
            </c:numRef>
          </c:xVal>
          <c:yVal>
            <c:numRef>
              <c:f>断熱変化!$F$3:$F$53</c:f>
              <c:numCache>
                <c:formatCode>General</c:formatCode>
                <c:ptCount val="51"/>
                <c:pt idx="17" formatCode="0.00_ ">
                  <c:v>3.9673716145020412</c:v>
                </c:pt>
                <c:pt idx="18" formatCode="0.00_ ">
                  <c:v>3.772290809327846</c:v>
                </c:pt>
                <c:pt idx="19" formatCode="0.00_ ">
                  <c:v>3.2074646449919819</c:v>
                </c:pt>
                <c:pt idx="20" formatCode="0.00_ ">
                  <c:v>2.75</c:v>
                </c:pt>
                <c:pt idx="21" formatCode="0.00_ ">
                  <c:v>2.3755533959615591</c:v>
                </c:pt>
                <c:pt idx="22" formatCode="0.00_ ">
                  <c:v>2.0661157024793382</c:v>
                </c:pt>
                <c:pt idx="23" formatCode="0.00_ ">
                  <c:v>1.808169639187968</c:v>
                </c:pt>
                <c:pt idx="24" formatCode="0.00_ ">
                  <c:v>1.5914351851851851</c:v>
                </c:pt>
                <c:pt idx="25" formatCode="0.00_ ">
                  <c:v>1.4079999999999999</c:v>
                </c:pt>
                <c:pt idx="26" formatCode="0.00_ ">
                  <c:v>1.2517068730086478</c:v>
                </c:pt>
                <c:pt idx="27" formatCode="0.00_ ">
                  <c:v>1.1177157953563988</c:v>
                </c:pt>
                <c:pt idx="28" formatCode="0.00_ ">
                  <c:v>1.0021865889212831</c:v>
                </c:pt>
                <c:pt idx="29" formatCode="0.00_ ">
                  <c:v>0.90204600434622173</c:v>
                </c:pt>
                <c:pt idx="30" formatCode="0.00_ ">
                  <c:v>0.81481481481481477</c:v>
                </c:pt>
                <c:pt idx="31" formatCode="0.00_ ">
                  <c:v>0.7384780638447852</c:v>
                </c:pt>
                <c:pt idx="32" formatCode="0.00_ ">
                  <c:v>0.67138671874999989</c:v>
                </c:pt>
                <c:pt idx="33" formatCode="0.00_ ">
                  <c:v>0.61218243036424858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3-7B9A-47E4-A774-9A43A09C055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090422975"/>
        <c:axId val="1090416255"/>
      </c:scatterChart>
      <c:valAx>
        <c:axId val="1090422975"/>
        <c:scaling>
          <c:orientation val="minMax"/>
          <c:max val="5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ja-JP"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ja-JP" altLang="en-US" sz="16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ＭＳ ゴシック" panose="020B0609070205080204" pitchFamily="49" charset="-128"/>
                    <a:ea typeface="ＭＳ ゴシック" panose="020B0609070205080204" pitchFamily="49" charset="-128"/>
                  </a:rPr>
                  <a:t>体積</a:t>
                </a:r>
                <a:r>
                  <a:rPr lang="en-US" altLang="ja-JP" sz="1600" b="0" i="1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V</a:t>
                </a:r>
                <a:r>
                  <a:rPr lang="en-US" altLang="ja-JP" sz="16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ＭＳ ゴシック" panose="020B0609070205080204" pitchFamily="49" charset="-128"/>
                    <a:ea typeface="ＭＳ ゴシック" panose="020B0609070205080204" pitchFamily="49" charset="-128"/>
                  </a:rPr>
                  <a:t> [m</a:t>
                </a:r>
                <a:r>
                  <a:rPr lang="en-US" altLang="ja-JP" sz="1600" b="0" i="0" u="none" strike="noStrike" kern="1200" baseline="3000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ＭＳ ゴシック" panose="020B0609070205080204" pitchFamily="49" charset="-128"/>
                    <a:ea typeface="ＭＳ ゴシック" panose="020B0609070205080204" pitchFamily="49" charset="-128"/>
                  </a:rPr>
                  <a:t>3</a:t>
                </a:r>
                <a:r>
                  <a:rPr lang="en-US" altLang="ja-JP" sz="16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ＭＳ ゴシック" panose="020B0609070205080204" pitchFamily="49" charset="-128"/>
                    <a:ea typeface="ＭＳ ゴシック" panose="020B0609070205080204" pitchFamily="49" charset="-128"/>
                  </a:rPr>
                  <a:t>]</a:t>
                </a:r>
                <a:endParaRPr lang="ja-JP" altLang="en-US" sz="1600" b="0" i="0" u="none" strike="noStrike" kern="1200" baseline="0">
                  <a:solidFill>
                    <a:sysClr val="windowText" lastClr="000000">
                      <a:lumMod val="65000"/>
                      <a:lumOff val="35000"/>
                    </a:sysClr>
                  </a:solidFill>
                  <a:latin typeface="ＭＳ ゴシック" panose="020B0609070205080204" pitchFamily="49" charset="-128"/>
                  <a:ea typeface="ＭＳ ゴシック" panose="020B0609070205080204" pitchFamily="49" charset="-128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ja-JP"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 altLang="en-US"/>
            </a:p>
          </c:txPr>
        </c:title>
        <c:numFmt formatCode="0_ " sourceLinked="0"/>
        <c:majorTickMark val="in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1090416255"/>
        <c:crosses val="autoZero"/>
        <c:crossBetween val="midCat"/>
        <c:majorUnit val="1"/>
      </c:valAx>
      <c:valAx>
        <c:axId val="1090416255"/>
        <c:scaling>
          <c:orientation val="minMax"/>
          <c:max val="5"/>
          <c:min val="0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ja-JP"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ja-JP" altLang="en-US" sz="16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ＭＳ ゴシック" panose="020B0609070205080204" pitchFamily="49" charset="-128"/>
                    <a:ea typeface="ＭＳ ゴシック" panose="020B0609070205080204" pitchFamily="49" charset="-128"/>
                  </a:rPr>
                  <a:t>圧力</a:t>
                </a:r>
                <a:r>
                  <a:rPr lang="en-US" altLang="ja-JP" sz="1600" b="0" i="1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P</a:t>
                </a:r>
                <a:r>
                  <a:rPr lang="en-US" altLang="ja-JP" sz="16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ＭＳ ゴシック" panose="020B0609070205080204" pitchFamily="49" charset="-128"/>
                    <a:ea typeface="ＭＳ ゴシック" panose="020B0609070205080204" pitchFamily="49" charset="-128"/>
                  </a:rPr>
                  <a:t> [Pa]</a:t>
                </a:r>
                <a:endParaRPr lang="ja-JP" altLang="en-US" sz="1600" b="0" i="0" u="none" strike="noStrike" kern="1200" baseline="0">
                  <a:solidFill>
                    <a:sysClr val="windowText" lastClr="000000">
                      <a:lumMod val="65000"/>
                      <a:lumOff val="35000"/>
                    </a:sysClr>
                  </a:solidFill>
                  <a:latin typeface="ＭＳ ゴシック" panose="020B0609070205080204" pitchFamily="49" charset="-128"/>
                  <a:ea typeface="ＭＳ ゴシック" panose="020B0609070205080204" pitchFamily="49" charset="-128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lang="ja-JP"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 altLang="en-US"/>
            </a:p>
          </c:txPr>
        </c:title>
        <c:numFmt formatCode="0_ " sourceLinked="0"/>
        <c:majorTickMark val="in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1090422975"/>
        <c:crosses val="autoZero"/>
        <c:crossBetween val="midCat"/>
        <c:majorUnit val="1"/>
      </c:valAx>
      <c:spPr>
        <a:noFill/>
        <a:ln>
          <a:solidFill>
            <a:schemeClr val="tx1"/>
          </a:solidFill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ja-JP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0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0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0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0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5083102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1" y="4"/>
            <a:ext cx="4435474" cy="355598"/>
          </a:xfrm>
          <a:prstGeom prst="rect">
            <a:avLst/>
          </a:prstGeom>
        </p:spPr>
        <p:txBody>
          <a:bodyPr vert="horz" lIns="91245" tIns="45619" rIns="91245" bIns="45619" rtlCol="0"/>
          <a:lstStyle>
            <a:lvl1pPr algn="l">
              <a:defRPr sz="6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5797551" y="4"/>
            <a:ext cx="4435474" cy="355598"/>
          </a:xfrm>
          <a:prstGeom prst="rect">
            <a:avLst/>
          </a:prstGeom>
        </p:spPr>
        <p:txBody>
          <a:bodyPr vert="horz" lIns="91245" tIns="45619" rIns="91245" bIns="45619" rtlCol="0"/>
          <a:lstStyle>
            <a:lvl1pPr algn="r">
              <a:defRPr sz="600"/>
            </a:lvl1pPr>
          </a:lstStyle>
          <a:p>
            <a:fld id="{AFC3B2F9-4B4B-4F9C-9F50-A9B02BECD3C1}" type="datetimeFigureOut">
              <a:rPr kumimoji="1" lang="ja-JP" altLang="en-US" smtClean="0"/>
              <a:t>2026/1/16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3422650" y="887413"/>
            <a:ext cx="3389313" cy="23955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245" tIns="45619" rIns="91245" bIns="45619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1023942" y="3416315"/>
            <a:ext cx="8186737" cy="2795586"/>
          </a:xfrm>
          <a:prstGeom prst="rect">
            <a:avLst/>
          </a:prstGeom>
        </p:spPr>
        <p:txBody>
          <a:bodyPr vert="horz" lIns="91245" tIns="45619" rIns="91245" bIns="45619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1" y="6743712"/>
            <a:ext cx="4435474" cy="355598"/>
          </a:xfrm>
          <a:prstGeom prst="rect">
            <a:avLst/>
          </a:prstGeom>
        </p:spPr>
        <p:txBody>
          <a:bodyPr vert="horz" lIns="91245" tIns="45619" rIns="91245" bIns="45619" rtlCol="0" anchor="b"/>
          <a:lstStyle>
            <a:lvl1pPr algn="l">
              <a:defRPr sz="6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5797551" y="6743712"/>
            <a:ext cx="4435474" cy="355598"/>
          </a:xfrm>
          <a:prstGeom prst="rect">
            <a:avLst/>
          </a:prstGeom>
        </p:spPr>
        <p:txBody>
          <a:bodyPr vert="horz" lIns="91245" tIns="45619" rIns="91245" bIns="45619" rtlCol="0" anchor="b"/>
          <a:lstStyle>
            <a:lvl1pPr algn="r">
              <a:defRPr sz="600"/>
            </a:lvl1pPr>
          </a:lstStyle>
          <a:p>
            <a:fld id="{AFD50BFE-673B-4ABD-9E7D-BE3BB6A082E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323887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表紙_所属あ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A1B4DB4-7D95-3782-5925-79D44D0B0D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6376" y="0"/>
            <a:ext cx="3415441" cy="7559675"/>
          </a:xfrm>
          <a:prstGeom prst="rect">
            <a:avLst/>
          </a:prstGeom>
        </p:spPr>
      </p:pic>
      <p:sp>
        <p:nvSpPr>
          <p:cNvPr id="8" name="テキスト プレースホルダー 14">
            <a:extLst>
              <a:ext uri="{FF2B5EF4-FFF2-40B4-BE49-F238E27FC236}">
                <a16:creationId xmlns:a16="http://schemas.microsoft.com/office/drawing/2014/main" id="{3F353974-F8EE-3905-5CE9-BBF13F526F1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04012" y="5576432"/>
            <a:ext cx="2661934" cy="5833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>
            <a:lvl1pPr marL="0" indent="0">
              <a:buNone/>
              <a:defRPr sz="2000" b="0">
                <a:latin typeface="ＭＳ ゴシック" panose="020B0609070205080204" pitchFamily="49" charset="-128"/>
                <a:ea typeface="ＭＳ ゴシック" panose="020B0609070205080204" pitchFamily="49" charset="-128"/>
              </a:defRPr>
            </a:lvl1pPr>
          </a:lstStyle>
          <a:p>
            <a:pPr lvl="0"/>
            <a:r>
              <a:rPr kumimoji="1" lang="ja-JP" altLang="en-US" dirty="0"/>
              <a:t>（所属）</a:t>
            </a:r>
          </a:p>
        </p:txBody>
      </p: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977B8DBC-77FE-F383-CD4E-CDD64B112221}"/>
              </a:ext>
            </a:extLst>
          </p:cNvPr>
          <p:cNvCxnSpPr>
            <a:cxnSpLocks/>
          </p:cNvCxnSpPr>
          <p:nvPr userDrawn="1"/>
        </p:nvCxnSpPr>
        <p:spPr>
          <a:xfrm flipH="1">
            <a:off x="8004009" y="6164406"/>
            <a:ext cx="2687805" cy="0"/>
          </a:xfrm>
          <a:prstGeom prst="line">
            <a:avLst/>
          </a:prstGeom>
          <a:ln w="63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テキスト プレースホルダー 10">
            <a:extLst>
              <a:ext uri="{FF2B5EF4-FFF2-40B4-BE49-F238E27FC236}">
                <a16:creationId xmlns:a16="http://schemas.microsoft.com/office/drawing/2014/main" id="{2E60C66A-5246-0C33-7EFB-B03F24BFA49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5187" y="1045280"/>
            <a:ext cx="5657751" cy="2375229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400" b="1">
                <a:latin typeface="ＭＳ ゴシック" panose="020B0609070205080204" pitchFamily="49" charset="-128"/>
                <a:ea typeface="ＭＳ ゴシック" panose="020B0609070205080204" pitchFamily="49" charset="-128"/>
              </a:defRPr>
            </a:lvl1pPr>
          </a:lstStyle>
          <a:p>
            <a:pPr lvl="0"/>
            <a:r>
              <a:rPr kumimoji="1" lang="ja-JP" altLang="en-US"/>
              <a:t>（タイトル）</a:t>
            </a:r>
          </a:p>
        </p:txBody>
      </p:sp>
      <p:cxnSp>
        <p:nvCxnSpPr>
          <p:cNvPr id="20" name="直線コネクタ 19">
            <a:extLst>
              <a:ext uri="{FF2B5EF4-FFF2-40B4-BE49-F238E27FC236}">
                <a16:creationId xmlns:a16="http://schemas.microsoft.com/office/drawing/2014/main" id="{C70B0BBE-9A5D-26A4-4CFA-B017A77E553F}"/>
              </a:ext>
            </a:extLst>
          </p:cNvPr>
          <p:cNvCxnSpPr>
            <a:cxnSpLocks/>
          </p:cNvCxnSpPr>
          <p:nvPr/>
        </p:nvCxnSpPr>
        <p:spPr>
          <a:xfrm flipH="1" flipV="1">
            <a:off x="490043" y="4419144"/>
            <a:ext cx="10209196" cy="4666"/>
          </a:xfrm>
          <a:prstGeom prst="line">
            <a:avLst/>
          </a:prstGeom>
          <a:ln w="63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テキスト プレースホルダー 14">
            <a:extLst>
              <a:ext uri="{FF2B5EF4-FFF2-40B4-BE49-F238E27FC236}">
                <a16:creationId xmlns:a16="http://schemas.microsoft.com/office/drawing/2014/main" id="{0DFCDE98-8427-3226-3E05-AC9346EB3C7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004012" y="6411725"/>
            <a:ext cx="2661934" cy="5833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>
            <a:lvl1pPr marL="0" indent="0">
              <a:buNone/>
              <a:defRPr sz="2000" b="0">
                <a:latin typeface="ＭＳ ゴシック" panose="020B0609070205080204" pitchFamily="49" charset="-128"/>
                <a:ea typeface="ＭＳ ゴシック" panose="020B0609070205080204" pitchFamily="49" charset="-128"/>
              </a:defRPr>
            </a:lvl1pPr>
          </a:lstStyle>
          <a:p>
            <a:pPr lvl="0"/>
            <a:r>
              <a:rPr kumimoji="1" lang="ja-JP" altLang="en-US"/>
              <a:t>（名前）</a:t>
            </a:r>
          </a:p>
        </p:txBody>
      </p: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489B81ED-3985-E7B4-FEB4-A9BD86E8D12D}"/>
              </a:ext>
            </a:extLst>
          </p:cNvPr>
          <p:cNvCxnSpPr>
            <a:cxnSpLocks/>
          </p:cNvCxnSpPr>
          <p:nvPr/>
        </p:nvCxnSpPr>
        <p:spPr>
          <a:xfrm flipH="1">
            <a:off x="8004009" y="6999699"/>
            <a:ext cx="2687805" cy="0"/>
          </a:xfrm>
          <a:prstGeom prst="line">
            <a:avLst/>
          </a:prstGeom>
          <a:ln w="63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テキスト プレースホルダー 11">
            <a:extLst>
              <a:ext uri="{FF2B5EF4-FFF2-40B4-BE49-F238E27FC236}">
                <a16:creationId xmlns:a16="http://schemas.microsoft.com/office/drawing/2014/main" id="{6FBA7A68-C898-560C-CB3E-ADD8B948CB3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004012" y="746640"/>
            <a:ext cx="2661934" cy="5972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>
            <a:lvl1pPr marL="0" indent="0">
              <a:buNone/>
              <a:defRPr sz="2000" b="1">
                <a:latin typeface="ＭＳ ゴシック" panose="020B0609070205080204" pitchFamily="49" charset="-128"/>
                <a:ea typeface="ＭＳ ゴシック" panose="020B0609070205080204" pitchFamily="49" charset="-128"/>
              </a:defRPr>
            </a:lvl1pPr>
          </a:lstStyle>
          <a:p>
            <a:pPr lvl="0"/>
            <a:r>
              <a:rPr kumimoji="1" lang="en-US" altLang="ja-JP"/>
              <a:t>20XX.XX.XX</a:t>
            </a:r>
            <a:endParaRPr kumimoji="1" lang="ja-JP" altLang="en-US"/>
          </a:p>
        </p:txBody>
      </p: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9B99BA9C-1175-8A0A-1481-F936CED2E7E7}"/>
              </a:ext>
            </a:extLst>
          </p:cNvPr>
          <p:cNvCxnSpPr>
            <a:cxnSpLocks/>
          </p:cNvCxnSpPr>
          <p:nvPr/>
        </p:nvCxnSpPr>
        <p:spPr>
          <a:xfrm flipH="1">
            <a:off x="8004009" y="1343942"/>
            <a:ext cx="2687805" cy="0"/>
          </a:xfrm>
          <a:prstGeom prst="line">
            <a:avLst/>
          </a:prstGeom>
          <a:ln w="63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テキスト プレースホルダー 17">
            <a:extLst>
              <a:ext uri="{FF2B5EF4-FFF2-40B4-BE49-F238E27FC236}">
                <a16:creationId xmlns:a16="http://schemas.microsoft.com/office/drawing/2014/main" id="{F4CBE22A-A7BB-59E0-CC2A-A207905898F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90041" y="5102782"/>
            <a:ext cx="6778913" cy="18922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55600" indent="-355600">
              <a:buFont typeface="Wingdings" panose="05000000000000000000" pitchFamily="2" charset="2"/>
              <a:buChar char="u"/>
              <a:defRPr sz="2000" b="0">
                <a:latin typeface="ＭＳ ゴシック" panose="020B0609070205080204" pitchFamily="49" charset="-128"/>
                <a:ea typeface="ＭＳ ゴシック" panose="020B0609070205080204" pitchFamily="49" charset="-128"/>
              </a:defRPr>
            </a:lvl1pPr>
            <a:lvl2pPr marL="717550" indent="-361950">
              <a:defRPr sz="2000"/>
            </a:lvl2pPr>
          </a:lstStyle>
          <a:p>
            <a:pPr lvl="0"/>
            <a:r>
              <a:rPr kumimoji="1" lang="ja-JP" altLang="en-US"/>
              <a:t>（内容）</a:t>
            </a:r>
            <a:endParaRPr kumimoji="1" lang="en-US" altLang="ja-JP"/>
          </a:p>
          <a:p>
            <a:pPr lvl="1"/>
            <a:r>
              <a:rPr kumimoji="1" lang="ja-JP" altLang="en-US"/>
              <a:t>（小内容）</a:t>
            </a:r>
            <a:endParaRPr kumimoji="1" lang="en-US" altLang="ja-JP"/>
          </a:p>
        </p:txBody>
      </p:sp>
    </p:spTree>
    <p:extLst>
      <p:ext uri="{BB962C8B-B14F-4D97-AF65-F5344CB8AC3E}">
        <p14:creationId xmlns:p14="http://schemas.microsoft.com/office/powerpoint/2010/main" val="2686532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偉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図プレースホルダー 7">
            <a:extLst>
              <a:ext uri="{FF2B5EF4-FFF2-40B4-BE49-F238E27FC236}">
                <a16:creationId xmlns:a16="http://schemas.microsoft.com/office/drawing/2014/main" id="{C6F88158-E40D-F4B3-E724-118C05F84EC2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24643" y="482590"/>
            <a:ext cx="4921261" cy="6594487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3" name="スライド番号プレースホルダー 7">
            <a:extLst>
              <a:ext uri="{FF2B5EF4-FFF2-40B4-BE49-F238E27FC236}">
                <a16:creationId xmlns:a16="http://schemas.microsoft.com/office/drawing/2014/main" id="{E7852104-1467-691B-B27B-A4C34267C1CA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9545034" y="8"/>
            <a:ext cx="1120912" cy="666421"/>
          </a:xfrm>
          <a:prstGeom prst="rect">
            <a:avLst/>
          </a:prstGeom>
        </p:spPr>
        <p:txBody>
          <a:bodyPr/>
          <a:lstStyle>
            <a:lvl1pPr algn="r">
              <a:defRPr sz="2800" b="0">
                <a:latin typeface="ＭＳ ゴシック" panose="020B0609070205080204" pitchFamily="49" charset="-128"/>
                <a:ea typeface="ＭＳ ゴシック" panose="020B0609070205080204" pitchFamily="49" charset="-128"/>
              </a:defRPr>
            </a:lvl1pPr>
          </a:lstStyle>
          <a:p>
            <a:fld id="{6408349E-6932-463E-ABE1-6FC2A2453113}" type="slidenum">
              <a:rPr kumimoji="1" lang="ja-JP" altLang="en-US" smtClean="0"/>
              <a:pPr/>
              <a:t>‹#›</a:t>
            </a:fld>
            <a:endParaRPr kumimoji="1" lang="ja-JP" altLang="en-US" b="0"/>
          </a:p>
        </p:txBody>
      </p:sp>
      <p:sp>
        <p:nvSpPr>
          <p:cNvPr id="4" name="テキスト プレースホルダー 11">
            <a:extLst>
              <a:ext uri="{FF2B5EF4-FFF2-40B4-BE49-F238E27FC236}">
                <a16:creationId xmlns:a16="http://schemas.microsoft.com/office/drawing/2014/main" id="{0D17589A-FF8B-457E-3793-602EE0F910F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0" y="7219277"/>
            <a:ext cx="10665945" cy="338434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400" b="0">
                <a:solidFill>
                  <a:schemeClr val="tx1"/>
                </a:solidFill>
                <a:latin typeface="+mj-ea"/>
                <a:ea typeface="+mj-ea"/>
                <a:cs typeface="Courier New" panose="02070309020205020404" pitchFamily="49" charset="0"/>
              </a:defRPr>
            </a:lvl1pPr>
          </a:lstStyle>
          <a:p>
            <a:pPr lvl="0"/>
            <a:r>
              <a:rPr kumimoji="1" lang="ja-JP" altLang="en-US"/>
              <a:t>（</a:t>
            </a:r>
            <a:r>
              <a:rPr kumimoji="1" lang="en-US" altLang="ja-JP"/>
              <a:t>URL</a:t>
            </a:r>
            <a:r>
              <a:rPr kumimoji="1" lang="ja-JP" altLang="en-US"/>
              <a:t>）</a:t>
            </a:r>
          </a:p>
        </p:txBody>
      </p:sp>
      <p:sp>
        <p:nvSpPr>
          <p:cNvPr id="13" name="タイトル 2">
            <a:extLst>
              <a:ext uri="{FF2B5EF4-FFF2-40B4-BE49-F238E27FC236}">
                <a16:creationId xmlns:a16="http://schemas.microsoft.com/office/drawing/2014/main" id="{4E335B14-1B39-F44D-D009-78A0A022A5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45905" y="1473574"/>
            <a:ext cx="5320038" cy="1324550"/>
          </a:xfrm>
          <a:prstGeom prst="rect">
            <a:avLst/>
          </a:prstGeom>
        </p:spPr>
        <p:txBody>
          <a:bodyPr anchor="ctr"/>
          <a:lstStyle>
            <a:lvl1pPr algn="ctr">
              <a:defRPr sz="4400" b="1">
                <a:solidFill>
                  <a:schemeClr val="tx1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defRPr>
            </a:lvl1pPr>
          </a:lstStyle>
          <a:p>
            <a:r>
              <a:rPr kumimoji="1" lang="ja-JP" altLang="en-US" dirty="0"/>
              <a:t>（タイトル）</a:t>
            </a:r>
          </a:p>
        </p:txBody>
      </p:sp>
      <p:sp>
        <p:nvSpPr>
          <p:cNvPr id="14" name="テキスト プレースホルダー 13">
            <a:extLst>
              <a:ext uri="{FF2B5EF4-FFF2-40B4-BE49-F238E27FC236}">
                <a16:creationId xmlns:a16="http://schemas.microsoft.com/office/drawing/2014/main" id="{C7452630-104C-F820-E1E9-97B85D71380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791596" y="3930412"/>
            <a:ext cx="4454522" cy="2279119"/>
          </a:xfrm>
          <a:prstGeom prst="wedgeRoundRectCallout">
            <a:avLst>
              <a:gd name="adj1" fmla="val -99522"/>
              <a:gd name="adj2" fmla="val -69564"/>
              <a:gd name="adj3" fmla="val 16667"/>
            </a:avLst>
          </a:prstGeom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>
            <a:lvl1pPr algn="ctr">
              <a:buNone/>
              <a:defRPr sz="3200"/>
            </a:lvl1pPr>
          </a:lstStyle>
          <a:p>
            <a:pPr lvl="0"/>
            <a:r>
              <a:rPr kumimoji="1" lang="ja-JP" altLang="en-US" dirty="0"/>
              <a:t>（内容）</a:t>
            </a:r>
          </a:p>
        </p:txBody>
      </p:sp>
    </p:spTree>
    <p:extLst>
      <p:ext uri="{BB962C8B-B14F-4D97-AF65-F5344CB8AC3E}">
        <p14:creationId xmlns:p14="http://schemas.microsoft.com/office/powerpoint/2010/main" val="3427418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問いか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スライド番号プレースホルダー 7">
            <a:extLst>
              <a:ext uri="{FF2B5EF4-FFF2-40B4-BE49-F238E27FC236}">
                <a16:creationId xmlns:a16="http://schemas.microsoft.com/office/drawing/2014/main" id="{E7852104-1467-691B-B27B-A4C34267C1CA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9545034" y="8"/>
            <a:ext cx="1120912" cy="666421"/>
          </a:xfrm>
          <a:prstGeom prst="rect">
            <a:avLst/>
          </a:prstGeom>
        </p:spPr>
        <p:txBody>
          <a:bodyPr/>
          <a:lstStyle>
            <a:lvl1pPr algn="r">
              <a:defRPr sz="2800" b="0">
                <a:latin typeface="ＭＳ ゴシック" panose="020B0609070205080204" pitchFamily="49" charset="-128"/>
                <a:ea typeface="ＭＳ ゴシック" panose="020B0609070205080204" pitchFamily="49" charset="-128"/>
              </a:defRPr>
            </a:lvl1pPr>
          </a:lstStyle>
          <a:p>
            <a:fld id="{6408349E-6932-463E-ABE1-6FC2A2453113}" type="slidenum">
              <a:rPr kumimoji="1" lang="ja-JP" altLang="en-US" smtClean="0"/>
              <a:pPr/>
              <a:t>‹#›</a:t>
            </a:fld>
            <a:endParaRPr kumimoji="1" lang="ja-JP" altLang="en-US" b="0"/>
          </a:p>
        </p:txBody>
      </p:sp>
      <p:sp>
        <p:nvSpPr>
          <p:cNvPr id="6" name="楕円 5">
            <a:extLst>
              <a:ext uri="{FF2B5EF4-FFF2-40B4-BE49-F238E27FC236}">
                <a16:creationId xmlns:a16="http://schemas.microsoft.com/office/drawing/2014/main" id="{B7AE6F78-5535-5C6B-E2BF-A028E3706FE0}"/>
              </a:ext>
            </a:extLst>
          </p:cNvPr>
          <p:cNvSpPr/>
          <p:nvPr userDrawn="1"/>
        </p:nvSpPr>
        <p:spPr>
          <a:xfrm>
            <a:off x="52404" y="1454886"/>
            <a:ext cx="3405898" cy="3405898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1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98BEBE78-91BC-13E1-05BE-C8D5DE3BB6D3}"/>
              </a:ext>
            </a:extLst>
          </p:cNvPr>
          <p:cNvSpPr txBox="1"/>
          <p:nvPr userDrawn="1"/>
        </p:nvSpPr>
        <p:spPr>
          <a:xfrm>
            <a:off x="162494" y="1454886"/>
            <a:ext cx="1838965" cy="40618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5795" dirty="0">
                <a:solidFill>
                  <a:schemeClr val="bg1"/>
                </a:solidFill>
              </a:rPr>
              <a:t>Q</a:t>
            </a:r>
            <a:endParaRPr kumimoji="1" lang="ja-JP" altLang="en-US" sz="25795" dirty="0">
              <a:solidFill>
                <a:schemeClr val="bg1"/>
              </a:solidFill>
            </a:endParaRPr>
          </a:p>
        </p:txBody>
      </p:sp>
      <p:sp>
        <p:nvSpPr>
          <p:cNvPr id="13" name="タイトル 2">
            <a:extLst>
              <a:ext uri="{FF2B5EF4-FFF2-40B4-BE49-F238E27FC236}">
                <a16:creationId xmlns:a16="http://schemas.microsoft.com/office/drawing/2014/main" id="{4E335B14-1B39-F44D-D009-78A0A022A5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01459" y="3151816"/>
            <a:ext cx="8664486" cy="1966283"/>
          </a:xfrm>
          <a:prstGeom prst="rect">
            <a:avLst/>
          </a:prstGeom>
        </p:spPr>
        <p:txBody>
          <a:bodyPr anchor="ctr"/>
          <a:lstStyle>
            <a:lvl1pPr algn="l">
              <a:defRPr sz="5400" b="1">
                <a:solidFill>
                  <a:schemeClr val="tx1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defRPr>
            </a:lvl1pPr>
          </a:lstStyle>
          <a:p>
            <a:r>
              <a:rPr kumimoji="1" lang="ja-JP" altLang="en-US" dirty="0"/>
              <a:t>（問いかけ）</a:t>
            </a:r>
          </a:p>
        </p:txBody>
      </p:sp>
    </p:spTree>
    <p:extLst>
      <p:ext uri="{BB962C8B-B14F-4D97-AF65-F5344CB8AC3E}">
        <p14:creationId xmlns:p14="http://schemas.microsoft.com/office/powerpoint/2010/main" val="2120305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答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スライド番号プレースホルダー 7">
            <a:extLst>
              <a:ext uri="{FF2B5EF4-FFF2-40B4-BE49-F238E27FC236}">
                <a16:creationId xmlns:a16="http://schemas.microsoft.com/office/drawing/2014/main" id="{E7852104-1467-691B-B27B-A4C34267C1CA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9545034" y="8"/>
            <a:ext cx="1120912" cy="666421"/>
          </a:xfrm>
          <a:prstGeom prst="rect">
            <a:avLst/>
          </a:prstGeom>
        </p:spPr>
        <p:txBody>
          <a:bodyPr/>
          <a:lstStyle>
            <a:lvl1pPr algn="r">
              <a:defRPr sz="2800" b="0">
                <a:latin typeface="ＭＳ ゴシック" panose="020B0609070205080204" pitchFamily="49" charset="-128"/>
                <a:ea typeface="ＭＳ ゴシック" panose="020B0609070205080204" pitchFamily="49" charset="-128"/>
              </a:defRPr>
            </a:lvl1pPr>
          </a:lstStyle>
          <a:p>
            <a:fld id="{6408349E-6932-463E-ABE1-6FC2A2453113}" type="slidenum">
              <a:rPr kumimoji="1" lang="ja-JP" altLang="en-US" smtClean="0"/>
              <a:pPr/>
              <a:t>‹#›</a:t>
            </a:fld>
            <a:endParaRPr kumimoji="1" lang="ja-JP" altLang="en-US" b="0" dirty="0"/>
          </a:p>
        </p:txBody>
      </p:sp>
      <p:sp>
        <p:nvSpPr>
          <p:cNvPr id="6" name="楕円 5">
            <a:extLst>
              <a:ext uri="{FF2B5EF4-FFF2-40B4-BE49-F238E27FC236}">
                <a16:creationId xmlns:a16="http://schemas.microsoft.com/office/drawing/2014/main" id="{B7AE6F78-5535-5C6B-E2BF-A028E3706FE0}"/>
              </a:ext>
            </a:extLst>
          </p:cNvPr>
          <p:cNvSpPr/>
          <p:nvPr userDrawn="1"/>
        </p:nvSpPr>
        <p:spPr>
          <a:xfrm>
            <a:off x="52404" y="1454886"/>
            <a:ext cx="3405898" cy="340589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1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98BEBE78-91BC-13E1-05BE-C8D5DE3BB6D3}"/>
              </a:ext>
            </a:extLst>
          </p:cNvPr>
          <p:cNvSpPr txBox="1"/>
          <p:nvPr userDrawn="1"/>
        </p:nvSpPr>
        <p:spPr>
          <a:xfrm>
            <a:off x="162494" y="1454886"/>
            <a:ext cx="1838965" cy="40618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5795" dirty="0">
                <a:solidFill>
                  <a:schemeClr val="bg1"/>
                </a:solidFill>
              </a:rPr>
              <a:t>A</a:t>
            </a:r>
            <a:endParaRPr kumimoji="1" lang="ja-JP" altLang="en-US" sz="25795" dirty="0">
              <a:solidFill>
                <a:schemeClr val="bg1"/>
              </a:solidFill>
            </a:endParaRPr>
          </a:p>
        </p:txBody>
      </p:sp>
      <p:sp>
        <p:nvSpPr>
          <p:cNvPr id="13" name="タイトル 2">
            <a:extLst>
              <a:ext uri="{FF2B5EF4-FFF2-40B4-BE49-F238E27FC236}">
                <a16:creationId xmlns:a16="http://schemas.microsoft.com/office/drawing/2014/main" id="{4E335B14-1B39-F44D-D009-78A0A022A5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01459" y="3151816"/>
            <a:ext cx="8664486" cy="1966283"/>
          </a:xfrm>
          <a:prstGeom prst="rect">
            <a:avLst/>
          </a:prstGeom>
        </p:spPr>
        <p:txBody>
          <a:bodyPr anchor="ctr"/>
          <a:lstStyle>
            <a:lvl1pPr algn="l">
              <a:defRPr sz="5400" b="1">
                <a:solidFill>
                  <a:schemeClr val="tx1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defRPr>
            </a:lvl1pPr>
          </a:lstStyle>
          <a:p>
            <a:r>
              <a:rPr kumimoji="1" lang="ja-JP" altLang="en-US" dirty="0"/>
              <a:t>（答え）</a:t>
            </a:r>
          </a:p>
        </p:txBody>
      </p:sp>
    </p:spTree>
    <p:extLst>
      <p:ext uri="{BB962C8B-B14F-4D97-AF65-F5344CB8AC3E}">
        <p14:creationId xmlns:p14="http://schemas.microsoft.com/office/powerpoint/2010/main" val="3994851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4;p3">
            <a:extLst>
              <a:ext uri="{FF2B5EF4-FFF2-40B4-BE49-F238E27FC236}">
                <a16:creationId xmlns:a16="http://schemas.microsoft.com/office/drawing/2014/main" id="{B989BA91-A029-83C8-8B85-B5DC0A72F6E3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" y="2679594"/>
            <a:ext cx="10665945" cy="220048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effectLst>
            <a:softEdge rad="635000"/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400" b="1">
                <a:solidFill>
                  <a:schemeClr val="tx1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417"/>
            </a:lvl2pPr>
            <a:lvl3pPr lvl="2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417"/>
            </a:lvl3pPr>
            <a:lvl4pPr lvl="3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417"/>
            </a:lvl4pPr>
            <a:lvl5pPr lvl="4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417"/>
            </a:lvl5pPr>
            <a:lvl6pPr lvl="5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417"/>
            </a:lvl6pPr>
            <a:lvl7pPr lvl="6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417"/>
            </a:lvl7pPr>
            <a:lvl8pPr lvl="7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417"/>
            </a:lvl8pPr>
            <a:lvl9pPr lvl="8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417"/>
            </a:lvl9pPr>
          </a:lstStyle>
          <a:p>
            <a:r>
              <a:rPr lang="ja-JP" altLang="en-US"/>
              <a:t>（ご清聴ありがとうございます！）のような締め括り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719112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表紙_所属な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A1B4DB4-7D95-3782-5925-79D44D0B0D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6376" y="0"/>
            <a:ext cx="3415441" cy="7559675"/>
          </a:xfrm>
          <a:prstGeom prst="rect">
            <a:avLst/>
          </a:prstGeom>
        </p:spPr>
      </p:pic>
      <p:sp>
        <p:nvSpPr>
          <p:cNvPr id="11" name="テキスト プレースホルダー 10">
            <a:extLst>
              <a:ext uri="{FF2B5EF4-FFF2-40B4-BE49-F238E27FC236}">
                <a16:creationId xmlns:a16="http://schemas.microsoft.com/office/drawing/2014/main" id="{2E60C66A-5246-0C33-7EFB-B03F24BFA49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5187" y="1045280"/>
            <a:ext cx="5657751" cy="2375229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400" b="1">
                <a:latin typeface="ＭＳ ゴシック" panose="020B0609070205080204" pitchFamily="49" charset="-128"/>
                <a:ea typeface="ＭＳ ゴシック" panose="020B0609070205080204" pitchFamily="49" charset="-128"/>
              </a:defRPr>
            </a:lvl1pPr>
          </a:lstStyle>
          <a:p>
            <a:pPr lvl="0"/>
            <a:r>
              <a:rPr kumimoji="1" lang="ja-JP" altLang="en-US"/>
              <a:t>（タイトル）</a:t>
            </a:r>
          </a:p>
        </p:txBody>
      </p:sp>
      <p:cxnSp>
        <p:nvCxnSpPr>
          <p:cNvPr id="20" name="直線コネクタ 19">
            <a:extLst>
              <a:ext uri="{FF2B5EF4-FFF2-40B4-BE49-F238E27FC236}">
                <a16:creationId xmlns:a16="http://schemas.microsoft.com/office/drawing/2014/main" id="{C70B0BBE-9A5D-26A4-4CFA-B017A77E553F}"/>
              </a:ext>
            </a:extLst>
          </p:cNvPr>
          <p:cNvCxnSpPr>
            <a:cxnSpLocks/>
          </p:cNvCxnSpPr>
          <p:nvPr/>
        </p:nvCxnSpPr>
        <p:spPr>
          <a:xfrm flipH="1" flipV="1">
            <a:off x="490043" y="4419144"/>
            <a:ext cx="10209196" cy="4666"/>
          </a:xfrm>
          <a:prstGeom prst="line">
            <a:avLst/>
          </a:prstGeom>
          <a:ln w="63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テキスト プレースホルダー 14">
            <a:extLst>
              <a:ext uri="{FF2B5EF4-FFF2-40B4-BE49-F238E27FC236}">
                <a16:creationId xmlns:a16="http://schemas.microsoft.com/office/drawing/2014/main" id="{0DFCDE98-8427-3226-3E05-AC9346EB3C7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004012" y="6411733"/>
            <a:ext cx="2661934" cy="5833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>
            <a:lvl1pPr marL="0" indent="0">
              <a:buNone/>
              <a:defRPr sz="2000" b="0">
                <a:latin typeface="ＭＳ ゴシック" panose="020B0609070205080204" pitchFamily="49" charset="-128"/>
                <a:ea typeface="ＭＳ ゴシック" panose="020B0609070205080204" pitchFamily="49" charset="-128"/>
              </a:defRPr>
            </a:lvl1pPr>
          </a:lstStyle>
          <a:p>
            <a:pPr lvl="0"/>
            <a:r>
              <a:rPr kumimoji="1" lang="ja-JP" altLang="en-US"/>
              <a:t>（名前）</a:t>
            </a:r>
          </a:p>
        </p:txBody>
      </p: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489B81ED-3985-E7B4-FEB4-A9BD86E8D12D}"/>
              </a:ext>
            </a:extLst>
          </p:cNvPr>
          <p:cNvCxnSpPr>
            <a:cxnSpLocks/>
          </p:cNvCxnSpPr>
          <p:nvPr/>
        </p:nvCxnSpPr>
        <p:spPr>
          <a:xfrm flipH="1">
            <a:off x="8004009" y="6999699"/>
            <a:ext cx="2687805" cy="0"/>
          </a:xfrm>
          <a:prstGeom prst="line">
            <a:avLst/>
          </a:prstGeom>
          <a:ln w="63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テキスト プレースホルダー 11">
            <a:extLst>
              <a:ext uri="{FF2B5EF4-FFF2-40B4-BE49-F238E27FC236}">
                <a16:creationId xmlns:a16="http://schemas.microsoft.com/office/drawing/2014/main" id="{6FBA7A68-C898-560C-CB3E-ADD8B948CB3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004012" y="746640"/>
            <a:ext cx="2661934" cy="5972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>
            <a:lvl1pPr marL="0" indent="0">
              <a:buNone/>
              <a:defRPr sz="2000" b="1">
                <a:latin typeface="ＭＳ ゴシック" panose="020B0609070205080204" pitchFamily="49" charset="-128"/>
                <a:ea typeface="ＭＳ ゴシック" panose="020B0609070205080204" pitchFamily="49" charset="-128"/>
              </a:defRPr>
            </a:lvl1pPr>
          </a:lstStyle>
          <a:p>
            <a:pPr lvl="0"/>
            <a:r>
              <a:rPr kumimoji="1" lang="en-US" altLang="ja-JP"/>
              <a:t>20XX.XX.XX</a:t>
            </a:r>
            <a:endParaRPr kumimoji="1" lang="ja-JP" altLang="en-US"/>
          </a:p>
        </p:txBody>
      </p: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9B99BA9C-1175-8A0A-1481-F936CED2E7E7}"/>
              </a:ext>
            </a:extLst>
          </p:cNvPr>
          <p:cNvCxnSpPr>
            <a:cxnSpLocks/>
          </p:cNvCxnSpPr>
          <p:nvPr/>
        </p:nvCxnSpPr>
        <p:spPr>
          <a:xfrm flipH="1">
            <a:off x="8004009" y="1343942"/>
            <a:ext cx="2687805" cy="0"/>
          </a:xfrm>
          <a:prstGeom prst="line">
            <a:avLst/>
          </a:prstGeom>
          <a:ln w="63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テキスト プレースホルダー 17">
            <a:extLst>
              <a:ext uri="{FF2B5EF4-FFF2-40B4-BE49-F238E27FC236}">
                <a16:creationId xmlns:a16="http://schemas.microsoft.com/office/drawing/2014/main" id="{F4CBE22A-A7BB-59E0-CC2A-A207905898F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90041" y="5102782"/>
            <a:ext cx="6778913" cy="18922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55600" indent="-355600">
              <a:buFont typeface="Wingdings" panose="05000000000000000000" pitchFamily="2" charset="2"/>
              <a:buChar char="u"/>
              <a:defRPr sz="2000" b="0">
                <a:latin typeface="ＭＳ ゴシック" panose="020B0609070205080204" pitchFamily="49" charset="-128"/>
                <a:ea typeface="ＭＳ ゴシック" panose="020B0609070205080204" pitchFamily="49" charset="-128"/>
              </a:defRPr>
            </a:lvl1pPr>
            <a:lvl2pPr marL="717550" indent="-361950">
              <a:defRPr sz="2000"/>
            </a:lvl2pPr>
          </a:lstStyle>
          <a:p>
            <a:pPr lvl="0"/>
            <a:r>
              <a:rPr kumimoji="1" lang="ja-JP" altLang="en-US"/>
              <a:t>（内容）</a:t>
            </a:r>
            <a:endParaRPr kumimoji="1" lang="en-US" altLang="ja-JP"/>
          </a:p>
          <a:p>
            <a:pPr lvl="1"/>
            <a:r>
              <a:rPr kumimoji="1" lang="ja-JP" altLang="en-US"/>
              <a:t>（小内容）</a:t>
            </a:r>
            <a:endParaRPr kumimoji="1" lang="en-US" altLang="ja-JP"/>
          </a:p>
        </p:txBody>
      </p:sp>
    </p:spTree>
    <p:extLst>
      <p:ext uri="{BB962C8B-B14F-4D97-AF65-F5344CB8AC3E}">
        <p14:creationId xmlns:p14="http://schemas.microsoft.com/office/powerpoint/2010/main" val="874230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セクション区切り_名前有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A1B4DB4-7D95-3782-5925-79D44D0B0D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6376" y="0"/>
            <a:ext cx="3415441" cy="7559675"/>
          </a:xfrm>
          <a:prstGeom prst="rect">
            <a:avLst/>
          </a:prstGeom>
        </p:spPr>
      </p:pic>
      <p:sp>
        <p:nvSpPr>
          <p:cNvPr id="5" name="テキスト プレースホルダー 45">
            <a:extLst>
              <a:ext uri="{FF2B5EF4-FFF2-40B4-BE49-F238E27FC236}">
                <a16:creationId xmlns:a16="http://schemas.microsoft.com/office/drawing/2014/main" id="{203D433D-72F7-8B64-6191-AFA717FB80B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6144" y="2918793"/>
            <a:ext cx="1692743" cy="1399497"/>
          </a:xfrm>
          <a:prstGeom prst="rect">
            <a:avLst/>
          </a:prstGeom>
          <a:noFill/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>
            <a:lvl1pPr marL="0" indent="0" algn="ctr">
              <a:buNone/>
              <a:defRPr sz="5400" b="1">
                <a:latin typeface="ＭＳ ゴシック" panose="020B0609070205080204" pitchFamily="49" charset="-128"/>
                <a:ea typeface="ＭＳ ゴシック" panose="020B0609070205080204" pitchFamily="49" charset="-128"/>
              </a:defRPr>
            </a:lvl1pPr>
          </a:lstStyle>
          <a:p>
            <a:pPr lvl="0"/>
            <a:r>
              <a:rPr kumimoji="1" lang="en-US" altLang="ja-JP"/>
              <a:t>XX</a:t>
            </a:r>
            <a:endParaRPr kumimoji="1" lang="ja-JP" altLang="en-US"/>
          </a:p>
        </p:txBody>
      </p: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7AC37C91-B49D-89A9-E0AC-8107531AC8E2}"/>
              </a:ext>
            </a:extLst>
          </p:cNvPr>
          <p:cNvCxnSpPr>
            <a:cxnSpLocks/>
          </p:cNvCxnSpPr>
          <p:nvPr/>
        </p:nvCxnSpPr>
        <p:spPr>
          <a:xfrm flipH="1">
            <a:off x="836145" y="5724836"/>
            <a:ext cx="9855669" cy="0"/>
          </a:xfrm>
          <a:prstGeom prst="line">
            <a:avLst/>
          </a:prstGeom>
          <a:ln w="63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Google Shape;14;p3">
            <a:extLst>
              <a:ext uri="{FF2B5EF4-FFF2-40B4-BE49-F238E27FC236}">
                <a16:creationId xmlns:a16="http://schemas.microsoft.com/office/drawing/2014/main" id="{69C38065-EA1F-9A97-BBFE-4F92E612E1F7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836145" y="4480599"/>
            <a:ext cx="9829801" cy="123723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5000"/>
              <a:buNone/>
              <a:defRPr sz="4400" b="1">
                <a:solidFill>
                  <a:schemeClr val="tx1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417"/>
            </a:lvl2pPr>
            <a:lvl3pPr lvl="2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417"/>
            </a:lvl3pPr>
            <a:lvl4pPr lvl="3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417"/>
            </a:lvl4pPr>
            <a:lvl5pPr lvl="4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417"/>
            </a:lvl5pPr>
            <a:lvl6pPr lvl="5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417"/>
            </a:lvl6pPr>
            <a:lvl7pPr lvl="6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417"/>
            </a:lvl7pPr>
            <a:lvl8pPr lvl="7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417"/>
            </a:lvl8pPr>
            <a:lvl9pPr lvl="8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417"/>
            </a:lvl9pPr>
          </a:lstStyle>
          <a:p>
            <a:r>
              <a:rPr lang="ja-JP" altLang="en-US"/>
              <a:t>（タイトル）</a:t>
            </a:r>
            <a:endParaRPr/>
          </a:p>
        </p:txBody>
      </p:sp>
      <p:sp>
        <p:nvSpPr>
          <p:cNvPr id="8" name="Google Shape;16;p3">
            <a:extLst>
              <a:ext uri="{FF2B5EF4-FFF2-40B4-BE49-F238E27FC236}">
                <a16:creationId xmlns:a16="http://schemas.microsoft.com/office/drawing/2014/main" id="{9669B9E8-8BFE-9E3C-BD38-68177AB2768D}"/>
              </a:ext>
            </a:extLst>
          </p:cNvPr>
          <p:cNvSpPr txBox="1">
            <a:spLocks noGrp="1"/>
          </p:cNvSpPr>
          <p:nvPr>
            <p:ph type="subTitle" idx="1" hasCustomPrompt="1"/>
          </p:nvPr>
        </p:nvSpPr>
        <p:spPr>
          <a:xfrm>
            <a:off x="836145" y="5727168"/>
            <a:ext cx="6440231" cy="12678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78620" lvl="0" indent="-27862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Wingdings" panose="05000000000000000000" pitchFamily="2" charset="2"/>
              <a:buChar char="n"/>
              <a:defRPr sz="2000" b="0">
                <a:solidFill>
                  <a:schemeClr val="tx1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ja-JP" altLang="en-US"/>
              <a:t>（サブタイトル）</a:t>
            </a:r>
          </a:p>
        </p:txBody>
      </p:sp>
      <p:sp>
        <p:nvSpPr>
          <p:cNvPr id="3" name="テキスト プレースホルダー 14">
            <a:extLst>
              <a:ext uri="{FF2B5EF4-FFF2-40B4-BE49-F238E27FC236}">
                <a16:creationId xmlns:a16="http://schemas.microsoft.com/office/drawing/2014/main" id="{91317CA8-69DA-9E54-5D66-ECFEC20ECF4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004012" y="6411733"/>
            <a:ext cx="2661934" cy="5833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>
            <a:lvl1pPr marL="0" indent="0">
              <a:buNone/>
              <a:defRPr sz="2000" b="0">
                <a:latin typeface="ＭＳ ゴシック" panose="020B0609070205080204" pitchFamily="49" charset="-128"/>
                <a:ea typeface="ＭＳ ゴシック" panose="020B0609070205080204" pitchFamily="49" charset="-128"/>
              </a:defRPr>
            </a:lvl1pPr>
          </a:lstStyle>
          <a:p>
            <a:pPr lvl="0"/>
            <a:r>
              <a:rPr kumimoji="1" lang="ja-JP" altLang="en-US"/>
              <a:t>（名前）</a:t>
            </a:r>
          </a:p>
        </p:txBody>
      </p: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2C19250B-E5C0-18D6-BF2D-97AA6999BC57}"/>
              </a:ext>
            </a:extLst>
          </p:cNvPr>
          <p:cNvCxnSpPr>
            <a:cxnSpLocks/>
          </p:cNvCxnSpPr>
          <p:nvPr userDrawn="1"/>
        </p:nvCxnSpPr>
        <p:spPr>
          <a:xfrm flipH="1">
            <a:off x="8004009" y="6999699"/>
            <a:ext cx="2687805" cy="0"/>
          </a:xfrm>
          <a:prstGeom prst="line">
            <a:avLst/>
          </a:prstGeom>
          <a:ln w="63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5293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セクション区切り_名前無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A1B4DB4-7D95-3782-5925-79D44D0B0D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6376" y="0"/>
            <a:ext cx="3415441" cy="7559675"/>
          </a:xfrm>
          <a:prstGeom prst="rect">
            <a:avLst/>
          </a:prstGeom>
        </p:spPr>
      </p:pic>
      <p:sp>
        <p:nvSpPr>
          <p:cNvPr id="5" name="テキスト プレースホルダー 45">
            <a:extLst>
              <a:ext uri="{FF2B5EF4-FFF2-40B4-BE49-F238E27FC236}">
                <a16:creationId xmlns:a16="http://schemas.microsoft.com/office/drawing/2014/main" id="{203D433D-72F7-8B64-6191-AFA717FB80B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6145" y="2918793"/>
            <a:ext cx="1692742" cy="1399497"/>
          </a:xfrm>
          <a:prstGeom prst="rect">
            <a:avLst/>
          </a:prstGeom>
          <a:noFill/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>
            <a:lvl1pPr marL="0" indent="0" algn="ctr">
              <a:buNone/>
              <a:defRPr sz="5400" b="1">
                <a:latin typeface="ＭＳ ゴシック" panose="020B0609070205080204" pitchFamily="49" charset="-128"/>
                <a:ea typeface="ＭＳ ゴシック" panose="020B0609070205080204" pitchFamily="49" charset="-128"/>
              </a:defRPr>
            </a:lvl1pPr>
          </a:lstStyle>
          <a:p>
            <a:pPr lvl="0"/>
            <a:r>
              <a:rPr kumimoji="1" lang="en-US" altLang="ja-JP"/>
              <a:t>XX</a:t>
            </a:r>
            <a:endParaRPr kumimoji="1" lang="ja-JP" altLang="en-US"/>
          </a:p>
        </p:txBody>
      </p: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7AC37C91-B49D-89A9-E0AC-8107531AC8E2}"/>
              </a:ext>
            </a:extLst>
          </p:cNvPr>
          <p:cNvCxnSpPr>
            <a:cxnSpLocks/>
          </p:cNvCxnSpPr>
          <p:nvPr/>
        </p:nvCxnSpPr>
        <p:spPr>
          <a:xfrm flipH="1">
            <a:off x="836145" y="5724836"/>
            <a:ext cx="9855669" cy="0"/>
          </a:xfrm>
          <a:prstGeom prst="line">
            <a:avLst/>
          </a:prstGeom>
          <a:ln w="63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Google Shape;14;p3">
            <a:extLst>
              <a:ext uri="{FF2B5EF4-FFF2-40B4-BE49-F238E27FC236}">
                <a16:creationId xmlns:a16="http://schemas.microsoft.com/office/drawing/2014/main" id="{69C38065-EA1F-9A97-BBFE-4F92E612E1F7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836145" y="4480599"/>
            <a:ext cx="9829801" cy="123723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5000"/>
              <a:buNone/>
              <a:defRPr sz="4400" b="1">
                <a:solidFill>
                  <a:schemeClr val="tx1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417"/>
            </a:lvl2pPr>
            <a:lvl3pPr lvl="2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417"/>
            </a:lvl3pPr>
            <a:lvl4pPr lvl="3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417"/>
            </a:lvl4pPr>
            <a:lvl5pPr lvl="4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417"/>
            </a:lvl5pPr>
            <a:lvl6pPr lvl="5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417"/>
            </a:lvl6pPr>
            <a:lvl7pPr lvl="6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417"/>
            </a:lvl7pPr>
            <a:lvl8pPr lvl="7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417"/>
            </a:lvl8pPr>
            <a:lvl9pPr lvl="8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417"/>
            </a:lvl9pPr>
          </a:lstStyle>
          <a:p>
            <a:r>
              <a:rPr lang="ja-JP" altLang="en-US"/>
              <a:t>（タイトル）</a:t>
            </a:r>
            <a:endParaRPr/>
          </a:p>
        </p:txBody>
      </p:sp>
      <p:sp>
        <p:nvSpPr>
          <p:cNvPr id="8" name="Google Shape;16;p3">
            <a:extLst>
              <a:ext uri="{FF2B5EF4-FFF2-40B4-BE49-F238E27FC236}">
                <a16:creationId xmlns:a16="http://schemas.microsoft.com/office/drawing/2014/main" id="{9669B9E8-8BFE-9E3C-BD38-68177AB2768D}"/>
              </a:ext>
            </a:extLst>
          </p:cNvPr>
          <p:cNvSpPr txBox="1">
            <a:spLocks noGrp="1"/>
          </p:cNvSpPr>
          <p:nvPr>
            <p:ph type="subTitle" idx="1" hasCustomPrompt="1"/>
          </p:nvPr>
        </p:nvSpPr>
        <p:spPr>
          <a:xfrm>
            <a:off x="836145" y="5727168"/>
            <a:ext cx="6440231" cy="12678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78620" lvl="0" indent="-27862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Wingdings" panose="05000000000000000000" pitchFamily="2" charset="2"/>
              <a:buChar char="n"/>
              <a:defRPr sz="2000" b="0">
                <a:solidFill>
                  <a:schemeClr val="tx1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ja-JP" altLang="en-US"/>
              <a:t>（サブタイトル）</a:t>
            </a:r>
          </a:p>
        </p:txBody>
      </p:sp>
    </p:spTree>
    <p:extLst>
      <p:ext uri="{BB962C8B-B14F-4D97-AF65-F5344CB8AC3E}">
        <p14:creationId xmlns:p14="http://schemas.microsoft.com/office/powerpoint/2010/main" val="1627050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次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298F4FBA-23B1-E7BC-55EA-C92157C76A8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98095" y="853347"/>
            <a:ext cx="5670019" cy="83817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1">
                <a:latin typeface="ＭＳ ゴシック" panose="020B0609070205080204" pitchFamily="49" charset="-128"/>
                <a:ea typeface="ＭＳ ゴシック" panose="020B0609070205080204" pitchFamily="49" charset="-128"/>
              </a:defRPr>
            </a:lvl1pPr>
          </a:lstStyle>
          <a:p>
            <a:pPr lvl="0"/>
            <a:r>
              <a:rPr kumimoji="1" lang="ja-JP" altLang="en-US"/>
              <a:t>（タイトル）</a:t>
            </a:r>
          </a:p>
        </p:txBody>
      </p:sp>
      <p:sp>
        <p:nvSpPr>
          <p:cNvPr id="46" name="テキスト プレースホルダー 45">
            <a:extLst>
              <a:ext uri="{FF2B5EF4-FFF2-40B4-BE49-F238E27FC236}">
                <a16:creationId xmlns:a16="http://schemas.microsoft.com/office/drawing/2014/main" id="{A02B195C-D26F-AEBF-35FD-AFFE38E6795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07078" y="853348"/>
            <a:ext cx="1012632" cy="838178"/>
          </a:xfrm>
          <a:prstGeom prst="rect">
            <a:avLst/>
          </a:prstGeom>
          <a:noFill/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>
            <a:lvl1pPr marL="0" indent="0" algn="ctr">
              <a:buNone/>
              <a:defRPr sz="3200" b="1">
                <a:latin typeface="ＭＳ ゴシック" panose="020B0609070205080204" pitchFamily="49" charset="-128"/>
                <a:ea typeface="ＭＳ ゴシック" panose="020B0609070205080204" pitchFamily="49" charset="-128"/>
              </a:defRPr>
            </a:lvl1pPr>
          </a:lstStyle>
          <a:p>
            <a:pPr lvl="0"/>
            <a:r>
              <a:rPr kumimoji="1" lang="en-US" altLang="ja-JP"/>
              <a:t>XX</a:t>
            </a:r>
            <a:endParaRPr kumimoji="1" lang="ja-JP" altLang="en-US"/>
          </a:p>
        </p:txBody>
      </p:sp>
      <p:sp>
        <p:nvSpPr>
          <p:cNvPr id="32" name="TextBox 32">
            <a:extLst>
              <a:ext uri="{FF2B5EF4-FFF2-40B4-BE49-F238E27FC236}">
                <a16:creationId xmlns:a16="http://schemas.microsoft.com/office/drawing/2014/main" id="{2016D126-5BFD-DCAD-051B-6AFFA7CB486E}"/>
              </a:ext>
            </a:extLst>
          </p:cNvPr>
          <p:cNvSpPr txBox="1"/>
          <p:nvPr/>
        </p:nvSpPr>
        <p:spPr>
          <a:xfrm>
            <a:off x="1" y="952543"/>
            <a:ext cx="2416314" cy="104528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5449"/>
              </a:lnSpc>
            </a:pPr>
            <a:r>
              <a:rPr lang="ja-JP" altLang="en-US" sz="4388" b="1">
                <a:solidFill>
                  <a:srgbClr val="222222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目次</a:t>
            </a:r>
          </a:p>
        </p:txBody>
      </p:sp>
      <p:sp>
        <p:nvSpPr>
          <p:cNvPr id="48" name="テキスト プレースホルダー 45">
            <a:extLst>
              <a:ext uri="{FF2B5EF4-FFF2-40B4-BE49-F238E27FC236}">
                <a16:creationId xmlns:a16="http://schemas.microsoft.com/office/drawing/2014/main" id="{FF58D3B2-4F5A-697D-B687-F1780927D13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007077" y="3454464"/>
            <a:ext cx="1012631" cy="838178"/>
          </a:xfrm>
          <a:prstGeom prst="rect">
            <a:avLst/>
          </a:prstGeom>
          <a:noFill/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>
            <a:lvl1pPr marL="0" indent="0" algn="ctr">
              <a:buNone/>
              <a:defRPr sz="3200" b="1">
                <a:latin typeface="ＭＳ ゴシック" panose="020B0609070205080204" pitchFamily="49" charset="-128"/>
                <a:ea typeface="ＭＳ ゴシック" panose="020B0609070205080204" pitchFamily="49" charset="-128"/>
              </a:defRPr>
            </a:lvl1pPr>
          </a:lstStyle>
          <a:p>
            <a:pPr lvl="0"/>
            <a:r>
              <a:rPr kumimoji="1" lang="en-US" altLang="ja-JP"/>
              <a:t>XX</a:t>
            </a:r>
            <a:endParaRPr kumimoji="1" lang="ja-JP" altLang="en-US"/>
          </a:p>
        </p:txBody>
      </p:sp>
      <p:sp>
        <p:nvSpPr>
          <p:cNvPr id="50" name="テキスト プレースホルダー 45">
            <a:extLst>
              <a:ext uri="{FF2B5EF4-FFF2-40B4-BE49-F238E27FC236}">
                <a16:creationId xmlns:a16="http://schemas.microsoft.com/office/drawing/2014/main" id="{DD732C78-41F6-EF18-3FA8-ED21F4BC6F3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007078" y="6061944"/>
            <a:ext cx="1012630" cy="838178"/>
          </a:xfrm>
          <a:prstGeom prst="rect">
            <a:avLst/>
          </a:prstGeom>
          <a:noFill/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>
            <a:lvl1pPr marL="0" indent="0" algn="ctr">
              <a:buNone/>
              <a:defRPr sz="3200" b="1">
                <a:latin typeface="ＭＳ ゴシック" panose="020B0609070205080204" pitchFamily="49" charset="-128"/>
                <a:ea typeface="ＭＳ ゴシック" panose="020B0609070205080204" pitchFamily="49" charset="-128"/>
              </a:defRPr>
            </a:lvl1pPr>
          </a:lstStyle>
          <a:p>
            <a:pPr lvl="0"/>
            <a:r>
              <a:rPr kumimoji="1" lang="en-US" altLang="ja-JP"/>
              <a:t>XX</a:t>
            </a:r>
            <a:endParaRPr kumimoji="1" lang="ja-JP" altLang="en-US"/>
          </a:p>
        </p:txBody>
      </p:sp>
      <p:cxnSp>
        <p:nvCxnSpPr>
          <p:cNvPr id="42" name="直線コネクタ 41">
            <a:extLst>
              <a:ext uri="{FF2B5EF4-FFF2-40B4-BE49-F238E27FC236}">
                <a16:creationId xmlns:a16="http://schemas.microsoft.com/office/drawing/2014/main" id="{04960C4E-CEB3-B901-89C2-3CEA6ACA3694}"/>
              </a:ext>
            </a:extLst>
          </p:cNvPr>
          <p:cNvCxnSpPr>
            <a:cxnSpLocks/>
          </p:cNvCxnSpPr>
          <p:nvPr/>
        </p:nvCxnSpPr>
        <p:spPr>
          <a:xfrm>
            <a:off x="2416315" y="0"/>
            <a:ext cx="0" cy="755967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Picture 5">
            <a:extLst>
              <a:ext uri="{FF2B5EF4-FFF2-40B4-BE49-F238E27FC236}">
                <a16:creationId xmlns:a16="http://schemas.microsoft.com/office/drawing/2014/main" id="{910A060F-F713-D733-95DE-DEC083F78B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0691813" cy="130661"/>
          </a:xfrm>
          <a:prstGeom prst="rect">
            <a:avLst/>
          </a:prstGeom>
        </p:spPr>
      </p:pic>
      <p:sp>
        <p:nvSpPr>
          <p:cNvPr id="4" name="テキスト プレースホルダー 2">
            <a:extLst>
              <a:ext uri="{FF2B5EF4-FFF2-40B4-BE49-F238E27FC236}">
                <a16:creationId xmlns:a16="http://schemas.microsoft.com/office/drawing/2014/main" id="{28F37403-90D7-BC04-FE36-2BFFC707CA5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398095" y="3451993"/>
            <a:ext cx="5670019" cy="83817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1">
                <a:latin typeface="ＭＳ ゴシック" panose="020B0609070205080204" pitchFamily="49" charset="-128"/>
                <a:ea typeface="ＭＳ ゴシック" panose="020B0609070205080204" pitchFamily="49" charset="-128"/>
              </a:defRPr>
            </a:lvl1pPr>
          </a:lstStyle>
          <a:p>
            <a:pPr lvl="0"/>
            <a:r>
              <a:rPr kumimoji="1" lang="ja-JP" altLang="en-US"/>
              <a:t>（タイトル）</a:t>
            </a:r>
          </a:p>
        </p:txBody>
      </p:sp>
      <p:sp>
        <p:nvSpPr>
          <p:cNvPr id="5" name="テキスト プレースホルダー 2">
            <a:extLst>
              <a:ext uri="{FF2B5EF4-FFF2-40B4-BE49-F238E27FC236}">
                <a16:creationId xmlns:a16="http://schemas.microsoft.com/office/drawing/2014/main" id="{5C8A0F62-5953-6705-A53D-7E6C6089783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398095" y="6057526"/>
            <a:ext cx="5670019" cy="83817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1">
                <a:latin typeface="ＭＳ ゴシック" panose="020B0609070205080204" pitchFamily="49" charset="-128"/>
                <a:ea typeface="ＭＳ ゴシック" panose="020B0609070205080204" pitchFamily="49" charset="-128"/>
              </a:defRPr>
            </a:lvl1pPr>
          </a:lstStyle>
          <a:p>
            <a:pPr lvl="0"/>
            <a:r>
              <a:rPr kumimoji="1" lang="ja-JP" altLang="en-US"/>
              <a:t>（タイトル）</a:t>
            </a:r>
          </a:p>
        </p:txBody>
      </p:sp>
      <p:sp>
        <p:nvSpPr>
          <p:cNvPr id="7" name="テキスト プレースホルダー 45">
            <a:extLst>
              <a:ext uri="{FF2B5EF4-FFF2-40B4-BE49-F238E27FC236}">
                <a16:creationId xmlns:a16="http://schemas.microsoft.com/office/drawing/2014/main" id="{E9236B3A-D7BF-8E7F-81E4-16500AE3CC2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007077" y="2157349"/>
            <a:ext cx="1012631" cy="838178"/>
          </a:xfrm>
          <a:prstGeom prst="rect">
            <a:avLst/>
          </a:prstGeom>
          <a:noFill/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>
            <a:lvl1pPr marL="0" indent="0" algn="ctr">
              <a:buNone/>
              <a:defRPr sz="3200" b="1">
                <a:latin typeface="ＭＳ ゴシック" panose="020B0609070205080204" pitchFamily="49" charset="-128"/>
                <a:ea typeface="ＭＳ ゴシック" panose="020B0609070205080204" pitchFamily="49" charset="-128"/>
              </a:defRPr>
            </a:lvl1pPr>
          </a:lstStyle>
          <a:p>
            <a:pPr lvl="0"/>
            <a:r>
              <a:rPr kumimoji="1" lang="en-US" altLang="ja-JP"/>
              <a:t>XX</a:t>
            </a:r>
            <a:endParaRPr kumimoji="1" lang="ja-JP" altLang="en-US"/>
          </a:p>
        </p:txBody>
      </p:sp>
      <p:sp>
        <p:nvSpPr>
          <p:cNvPr id="8" name="テキスト プレースホルダー 2">
            <a:extLst>
              <a:ext uri="{FF2B5EF4-FFF2-40B4-BE49-F238E27FC236}">
                <a16:creationId xmlns:a16="http://schemas.microsoft.com/office/drawing/2014/main" id="{52B87444-180A-6A40-059D-9933CC47270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398095" y="2154878"/>
            <a:ext cx="5670019" cy="83817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1">
                <a:latin typeface="ＭＳ ゴシック" panose="020B0609070205080204" pitchFamily="49" charset="-128"/>
                <a:ea typeface="ＭＳ ゴシック" panose="020B0609070205080204" pitchFamily="49" charset="-128"/>
              </a:defRPr>
            </a:lvl1pPr>
          </a:lstStyle>
          <a:p>
            <a:pPr lvl="0"/>
            <a:r>
              <a:rPr kumimoji="1" lang="ja-JP" altLang="en-US"/>
              <a:t>（タイトル）</a:t>
            </a:r>
          </a:p>
        </p:txBody>
      </p:sp>
      <p:sp>
        <p:nvSpPr>
          <p:cNvPr id="10" name="テキスト プレースホルダー 45">
            <a:extLst>
              <a:ext uri="{FF2B5EF4-FFF2-40B4-BE49-F238E27FC236}">
                <a16:creationId xmlns:a16="http://schemas.microsoft.com/office/drawing/2014/main" id="{867D3309-5380-11D2-4CAF-ADE32CCA22E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007077" y="4767301"/>
            <a:ext cx="1012631" cy="838178"/>
          </a:xfrm>
          <a:prstGeom prst="rect">
            <a:avLst/>
          </a:prstGeom>
          <a:noFill/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>
            <a:lvl1pPr marL="0" indent="0" algn="ctr">
              <a:buNone/>
              <a:defRPr sz="3200" b="1">
                <a:latin typeface="ＭＳ ゴシック" panose="020B0609070205080204" pitchFamily="49" charset="-128"/>
                <a:ea typeface="ＭＳ ゴシック" panose="020B0609070205080204" pitchFamily="49" charset="-128"/>
              </a:defRPr>
            </a:lvl1pPr>
          </a:lstStyle>
          <a:p>
            <a:pPr lvl="0"/>
            <a:r>
              <a:rPr kumimoji="1" lang="en-US" altLang="ja-JP"/>
              <a:t>XX</a:t>
            </a:r>
            <a:endParaRPr kumimoji="1" lang="ja-JP" altLang="en-US"/>
          </a:p>
        </p:txBody>
      </p:sp>
      <p:sp>
        <p:nvSpPr>
          <p:cNvPr id="11" name="テキスト プレースホルダー 2">
            <a:extLst>
              <a:ext uri="{FF2B5EF4-FFF2-40B4-BE49-F238E27FC236}">
                <a16:creationId xmlns:a16="http://schemas.microsoft.com/office/drawing/2014/main" id="{174024FC-5A5B-2AB2-BBF0-0F35BF17FDD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398095" y="4764830"/>
            <a:ext cx="5670019" cy="83817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1">
                <a:latin typeface="ＭＳ ゴシック" panose="020B0609070205080204" pitchFamily="49" charset="-128"/>
                <a:ea typeface="ＭＳ ゴシック" panose="020B0609070205080204" pitchFamily="49" charset="-128"/>
              </a:defRPr>
            </a:lvl1pPr>
          </a:lstStyle>
          <a:p>
            <a:pPr lvl="0"/>
            <a:r>
              <a:rPr kumimoji="1" lang="ja-JP" altLang="en-US"/>
              <a:t>（タイトル）</a:t>
            </a:r>
          </a:p>
        </p:txBody>
      </p:sp>
    </p:spTree>
    <p:extLst>
      <p:ext uri="{BB962C8B-B14F-4D97-AF65-F5344CB8AC3E}">
        <p14:creationId xmlns:p14="http://schemas.microsoft.com/office/powerpoint/2010/main" val="804486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_下線_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スライド番号プレースホルダー 7">
            <a:extLst>
              <a:ext uri="{FF2B5EF4-FFF2-40B4-BE49-F238E27FC236}">
                <a16:creationId xmlns:a16="http://schemas.microsoft.com/office/drawing/2014/main" id="{894DFE0A-23DB-321A-C61C-D109C8EFEFDA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9545034" y="8"/>
            <a:ext cx="1120912" cy="666421"/>
          </a:xfrm>
          <a:prstGeom prst="rect">
            <a:avLst/>
          </a:prstGeom>
        </p:spPr>
        <p:txBody>
          <a:bodyPr/>
          <a:lstStyle>
            <a:lvl1pPr algn="r">
              <a:defRPr sz="2800" b="0">
                <a:latin typeface="+mn-ea"/>
                <a:ea typeface="+mn-ea"/>
              </a:defRPr>
            </a:lvl1pPr>
          </a:lstStyle>
          <a:p>
            <a:fld id="{6408349E-6932-463E-ABE1-6FC2A2453113}" type="slidenum">
              <a:rPr kumimoji="1" lang="ja-JP" altLang="en-US" smtClean="0"/>
              <a:pPr/>
              <a:t>‹#›</a:t>
            </a:fld>
            <a:endParaRPr kumimoji="1" lang="ja-JP" altLang="en-US" b="0"/>
          </a:p>
        </p:txBody>
      </p:sp>
      <p:sp>
        <p:nvSpPr>
          <p:cNvPr id="6" name="テキスト プレースホルダー 5">
            <a:extLst>
              <a:ext uri="{FF2B5EF4-FFF2-40B4-BE49-F238E27FC236}">
                <a16:creationId xmlns:a16="http://schemas.microsoft.com/office/drawing/2014/main" id="{65429B45-9F93-27EB-62DC-23964D2D445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0" y="1317411"/>
            <a:ext cx="10665945" cy="5882202"/>
          </a:xfrm>
          <a:prstGeom prst="rect">
            <a:avLst/>
          </a:prstGeom>
        </p:spPr>
        <p:txBody>
          <a:bodyPr anchor="ctr"/>
          <a:lstStyle>
            <a:lvl1pPr marL="685800" indent="-685800">
              <a:buFont typeface="Wingdings" panose="05000000000000000000" pitchFamily="2" charset="2"/>
              <a:buChar char="§"/>
              <a:defRPr sz="4800">
                <a:latin typeface="ＭＳ ゴシック" panose="020B0609070205080204" pitchFamily="49" charset="-128"/>
                <a:ea typeface="ＭＳ ゴシック" panose="020B0609070205080204" pitchFamily="49" charset="-128"/>
              </a:defRPr>
            </a:lvl1pPr>
            <a:lvl2pPr marL="1074738" indent="-357188">
              <a:buFont typeface="Noto Serif Medium" panose="02020502060505020204" pitchFamily="18" charset="0"/>
              <a:buChar char="̵"/>
              <a:defRPr sz="4000"/>
            </a:lvl2pPr>
            <a:lvl3pPr>
              <a:buNone/>
              <a:defRPr/>
            </a:lvl3pPr>
          </a:lstStyle>
          <a:p>
            <a:pPr lvl="0"/>
            <a:r>
              <a:rPr kumimoji="1" lang="ja-JP" altLang="en-US"/>
              <a:t>（内容）</a:t>
            </a:r>
            <a:endParaRPr kumimoji="1" lang="en-US" altLang="ja-JP"/>
          </a:p>
          <a:p>
            <a:pPr lvl="1"/>
            <a:r>
              <a:rPr kumimoji="1" lang="ja-JP" altLang="en-US"/>
              <a:t>（小内容）</a:t>
            </a:r>
            <a:endParaRPr kumimoji="1" lang="en-US" altLang="ja-JP"/>
          </a:p>
        </p:txBody>
      </p:sp>
      <p:sp>
        <p:nvSpPr>
          <p:cNvPr id="13" name="タイトル 2">
            <a:extLst>
              <a:ext uri="{FF2B5EF4-FFF2-40B4-BE49-F238E27FC236}">
                <a16:creationId xmlns:a16="http://schemas.microsoft.com/office/drawing/2014/main" id="{4E335B14-1B39-F44D-D009-78A0A022A5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2863" y="405394"/>
            <a:ext cx="10133082" cy="892355"/>
          </a:xfrm>
          <a:prstGeom prst="rect">
            <a:avLst/>
          </a:prstGeom>
        </p:spPr>
        <p:txBody>
          <a:bodyPr anchor="b"/>
          <a:lstStyle>
            <a:lvl1pPr algn="l">
              <a:defRPr sz="4400" b="1">
                <a:solidFill>
                  <a:schemeClr val="tx1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defRPr>
            </a:lvl1pPr>
          </a:lstStyle>
          <a:p>
            <a:r>
              <a:rPr kumimoji="1" lang="ja-JP" altLang="en-US"/>
              <a:t>（タイトル）</a:t>
            </a:r>
          </a:p>
        </p:txBody>
      </p: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71168D24-BE76-7146-D29A-A6FA4823975E}"/>
              </a:ext>
            </a:extLst>
          </p:cNvPr>
          <p:cNvCxnSpPr>
            <a:cxnSpLocks/>
          </p:cNvCxnSpPr>
          <p:nvPr/>
        </p:nvCxnSpPr>
        <p:spPr>
          <a:xfrm>
            <a:off x="532864" y="1278083"/>
            <a:ext cx="10158950" cy="0"/>
          </a:xfrm>
          <a:prstGeom prst="line">
            <a:avLst/>
          </a:prstGeom>
          <a:ln w="76200">
            <a:gradFill flip="none" rotWithShape="1">
              <a:gsLst>
                <a:gs pos="0">
                  <a:schemeClr val="accent1"/>
                </a:gs>
                <a:gs pos="35000">
                  <a:schemeClr val="accent1">
                    <a:lumMod val="60000"/>
                    <a:lumOff val="40000"/>
                  </a:schemeClr>
                </a:gs>
                <a:gs pos="69000">
                  <a:schemeClr val="accent1">
                    <a:lumMod val="40000"/>
                    <a:lumOff val="60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0" scaled="1"/>
              <a:tileRect/>
            </a:gradFill>
          </a:ln>
          <a:effectLst>
            <a:softEdge rad="127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テキスト プレースホルダー 11">
            <a:extLst>
              <a:ext uri="{FF2B5EF4-FFF2-40B4-BE49-F238E27FC236}">
                <a16:creationId xmlns:a16="http://schemas.microsoft.com/office/drawing/2014/main" id="{673F2A49-0F9F-A740-A77C-01775AA0B96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0" y="7219277"/>
            <a:ext cx="10665945" cy="338434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400" b="0">
                <a:solidFill>
                  <a:schemeClr val="tx1"/>
                </a:solidFill>
                <a:latin typeface="+mj-ea"/>
                <a:ea typeface="+mj-ea"/>
                <a:cs typeface="Courier New" panose="02070309020205020404" pitchFamily="49" charset="0"/>
              </a:defRPr>
            </a:lvl1pPr>
          </a:lstStyle>
          <a:p>
            <a:pPr lvl="0"/>
            <a:r>
              <a:rPr kumimoji="1" lang="ja-JP" altLang="en-US"/>
              <a:t>（</a:t>
            </a:r>
            <a:r>
              <a:rPr kumimoji="1" lang="en-US" altLang="ja-JP"/>
              <a:t>URL</a:t>
            </a:r>
            <a:r>
              <a:rPr kumimoji="1" lang="ja-JP" altLang="en-US"/>
              <a:t>）</a:t>
            </a:r>
          </a:p>
        </p:txBody>
      </p:sp>
      <p:cxnSp>
        <p:nvCxnSpPr>
          <p:cNvPr id="2" name="Google Shape;146;p21">
            <a:extLst>
              <a:ext uri="{FF2B5EF4-FFF2-40B4-BE49-F238E27FC236}">
                <a16:creationId xmlns:a16="http://schemas.microsoft.com/office/drawing/2014/main" id="{C90C7DF0-8530-E32B-4E1E-BC2C4CCF8839}"/>
              </a:ext>
            </a:extLst>
          </p:cNvPr>
          <p:cNvCxnSpPr>
            <a:cxnSpLocks/>
          </p:cNvCxnSpPr>
          <p:nvPr/>
        </p:nvCxnSpPr>
        <p:spPr>
          <a:xfrm rot="10800000">
            <a:off x="299714" y="7199614"/>
            <a:ext cx="1283509" cy="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926038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_下線_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スライド番号プレースホルダー 7">
            <a:extLst>
              <a:ext uri="{FF2B5EF4-FFF2-40B4-BE49-F238E27FC236}">
                <a16:creationId xmlns:a16="http://schemas.microsoft.com/office/drawing/2014/main" id="{903F63D6-75C4-873E-9AEB-48A0A594F2BE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9545034" y="8"/>
            <a:ext cx="1120912" cy="666421"/>
          </a:xfrm>
          <a:prstGeom prst="rect">
            <a:avLst/>
          </a:prstGeom>
        </p:spPr>
        <p:txBody>
          <a:bodyPr/>
          <a:lstStyle>
            <a:lvl1pPr algn="r">
              <a:defRPr sz="2800" b="0">
                <a:latin typeface="+mn-ea"/>
                <a:ea typeface="+mn-ea"/>
              </a:defRPr>
            </a:lvl1pPr>
          </a:lstStyle>
          <a:p>
            <a:fld id="{6408349E-6932-463E-ABE1-6FC2A2453113}" type="slidenum">
              <a:rPr kumimoji="1" lang="ja-JP" altLang="en-US" smtClean="0"/>
              <a:pPr/>
              <a:t>‹#›</a:t>
            </a:fld>
            <a:endParaRPr kumimoji="1" lang="ja-JP" altLang="en-US" b="0"/>
          </a:p>
        </p:txBody>
      </p:sp>
      <p:sp>
        <p:nvSpPr>
          <p:cNvPr id="6" name="テキスト プレースホルダー 5">
            <a:extLst>
              <a:ext uri="{FF2B5EF4-FFF2-40B4-BE49-F238E27FC236}">
                <a16:creationId xmlns:a16="http://schemas.microsoft.com/office/drawing/2014/main" id="{65429B45-9F93-27EB-62DC-23964D2D445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0" y="4834629"/>
            <a:ext cx="10665945" cy="2364984"/>
          </a:xfrm>
          <a:prstGeom prst="rect">
            <a:avLst/>
          </a:prstGeom>
        </p:spPr>
        <p:txBody>
          <a:bodyPr anchor="ctr"/>
          <a:lstStyle>
            <a:lvl1pPr marL="571500" indent="-571500">
              <a:buFont typeface="Wingdings" panose="05000000000000000000" pitchFamily="2" charset="2"/>
              <a:buChar char="u"/>
              <a:defRPr sz="3200">
                <a:latin typeface="ＭＳ ゴシック" panose="020B0609070205080204" pitchFamily="49" charset="-128"/>
                <a:ea typeface="ＭＳ ゴシック" panose="020B0609070205080204" pitchFamily="49" charset="-128"/>
              </a:defRPr>
            </a:lvl1pPr>
            <a:lvl2pPr marL="1074738" indent="-449263">
              <a:defRPr sz="3200"/>
            </a:lvl2pPr>
          </a:lstStyle>
          <a:p>
            <a:pPr lvl="0"/>
            <a:r>
              <a:rPr kumimoji="1" lang="ja-JP" altLang="en-US"/>
              <a:t>（内容）</a:t>
            </a:r>
            <a:endParaRPr kumimoji="1" lang="en-US" altLang="ja-JP"/>
          </a:p>
          <a:p>
            <a:pPr lvl="1"/>
            <a:r>
              <a:rPr kumimoji="1" lang="ja-JP" altLang="en-US"/>
              <a:t>（小内容）</a:t>
            </a:r>
            <a:endParaRPr kumimoji="1" lang="en-US" altLang="ja-JP"/>
          </a:p>
        </p:txBody>
      </p:sp>
      <p:sp>
        <p:nvSpPr>
          <p:cNvPr id="13" name="タイトル 2">
            <a:extLst>
              <a:ext uri="{FF2B5EF4-FFF2-40B4-BE49-F238E27FC236}">
                <a16:creationId xmlns:a16="http://schemas.microsoft.com/office/drawing/2014/main" id="{4E335B14-1B39-F44D-D009-78A0A022A5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2863" y="405394"/>
            <a:ext cx="10133082" cy="892355"/>
          </a:xfrm>
          <a:prstGeom prst="rect">
            <a:avLst/>
          </a:prstGeom>
        </p:spPr>
        <p:txBody>
          <a:bodyPr anchor="b"/>
          <a:lstStyle>
            <a:lvl1pPr algn="l">
              <a:defRPr sz="4400" b="1">
                <a:solidFill>
                  <a:schemeClr val="tx1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defRPr>
            </a:lvl1pPr>
          </a:lstStyle>
          <a:p>
            <a:r>
              <a:rPr kumimoji="1" lang="ja-JP" altLang="en-US"/>
              <a:t>（タイトル）</a:t>
            </a:r>
          </a:p>
        </p:txBody>
      </p: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71168D24-BE76-7146-D29A-A6FA4823975E}"/>
              </a:ext>
            </a:extLst>
          </p:cNvPr>
          <p:cNvCxnSpPr>
            <a:cxnSpLocks/>
          </p:cNvCxnSpPr>
          <p:nvPr/>
        </p:nvCxnSpPr>
        <p:spPr>
          <a:xfrm>
            <a:off x="532864" y="1278083"/>
            <a:ext cx="10158950" cy="0"/>
          </a:xfrm>
          <a:prstGeom prst="line">
            <a:avLst/>
          </a:prstGeom>
          <a:ln w="76200">
            <a:gradFill flip="none" rotWithShape="1">
              <a:gsLst>
                <a:gs pos="0">
                  <a:schemeClr val="accent1"/>
                </a:gs>
                <a:gs pos="35000">
                  <a:schemeClr val="accent1">
                    <a:lumMod val="60000"/>
                    <a:lumOff val="40000"/>
                  </a:schemeClr>
                </a:gs>
                <a:gs pos="69000">
                  <a:schemeClr val="accent1">
                    <a:lumMod val="40000"/>
                    <a:lumOff val="60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0" scaled="1"/>
              <a:tileRect/>
            </a:gradFill>
          </a:ln>
          <a:effectLst>
            <a:softEdge rad="127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テキスト プレースホルダー 11">
            <a:extLst>
              <a:ext uri="{FF2B5EF4-FFF2-40B4-BE49-F238E27FC236}">
                <a16:creationId xmlns:a16="http://schemas.microsoft.com/office/drawing/2014/main" id="{673F2A49-0F9F-A740-A77C-01775AA0B96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0" y="7219277"/>
            <a:ext cx="10665945" cy="338434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400" b="0">
                <a:solidFill>
                  <a:schemeClr val="tx1"/>
                </a:solidFill>
                <a:latin typeface="+mj-ea"/>
                <a:ea typeface="+mj-ea"/>
                <a:cs typeface="Courier New" panose="02070309020205020404" pitchFamily="49" charset="0"/>
              </a:defRPr>
            </a:lvl1pPr>
          </a:lstStyle>
          <a:p>
            <a:pPr lvl="0"/>
            <a:r>
              <a:rPr kumimoji="1" lang="ja-JP" altLang="en-US"/>
              <a:t>（</a:t>
            </a:r>
            <a:r>
              <a:rPr kumimoji="1" lang="en-US" altLang="ja-JP"/>
              <a:t>URL</a:t>
            </a:r>
            <a:r>
              <a:rPr kumimoji="1" lang="ja-JP" altLang="en-US"/>
              <a:t>）</a:t>
            </a:r>
          </a:p>
        </p:txBody>
      </p:sp>
      <p:cxnSp>
        <p:nvCxnSpPr>
          <p:cNvPr id="2" name="Google Shape;146;p21">
            <a:extLst>
              <a:ext uri="{FF2B5EF4-FFF2-40B4-BE49-F238E27FC236}">
                <a16:creationId xmlns:a16="http://schemas.microsoft.com/office/drawing/2014/main" id="{C90C7DF0-8530-E32B-4E1E-BC2C4CCF8839}"/>
              </a:ext>
            </a:extLst>
          </p:cNvPr>
          <p:cNvCxnSpPr>
            <a:cxnSpLocks/>
          </p:cNvCxnSpPr>
          <p:nvPr/>
        </p:nvCxnSpPr>
        <p:spPr>
          <a:xfrm rot="10800000">
            <a:off x="299714" y="7199614"/>
            <a:ext cx="1283509" cy="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" name="直線コネクタ 3">
            <a:extLst>
              <a:ext uri="{FF2B5EF4-FFF2-40B4-BE49-F238E27FC236}">
                <a16:creationId xmlns:a16="http://schemas.microsoft.com/office/drawing/2014/main" id="{0C99DC69-B2BE-AF3C-2016-7072E86F3ADF}"/>
              </a:ext>
            </a:extLst>
          </p:cNvPr>
          <p:cNvCxnSpPr>
            <a:cxnSpLocks/>
          </p:cNvCxnSpPr>
          <p:nvPr/>
        </p:nvCxnSpPr>
        <p:spPr>
          <a:xfrm>
            <a:off x="571717" y="4834628"/>
            <a:ext cx="954838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9029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_下線_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スライド番号プレースホルダー 7">
            <a:extLst>
              <a:ext uri="{FF2B5EF4-FFF2-40B4-BE49-F238E27FC236}">
                <a16:creationId xmlns:a16="http://schemas.microsoft.com/office/drawing/2014/main" id="{11CDBE10-81F4-8A38-6D5A-AF98C75BB630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9545034" y="8"/>
            <a:ext cx="1120912" cy="666421"/>
          </a:xfrm>
          <a:prstGeom prst="rect">
            <a:avLst/>
          </a:prstGeom>
        </p:spPr>
        <p:txBody>
          <a:bodyPr/>
          <a:lstStyle>
            <a:lvl1pPr algn="r">
              <a:defRPr sz="2800" b="0">
                <a:latin typeface="ＭＳ ゴシック" panose="020B0609070205080204" pitchFamily="49" charset="-128"/>
                <a:ea typeface="ＭＳ ゴシック" panose="020B0609070205080204" pitchFamily="49" charset="-128"/>
              </a:defRPr>
            </a:lvl1pPr>
          </a:lstStyle>
          <a:p>
            <a:fld id="{6408349E-6932-463E-ABE1-6FC2A2453113}" type="slidenum">
              <a:rPr kumimoji="1" lang="ja-JP" altLang="en-US" smtClean="0"/>
              <a:pPr/>
              <a:t>‹#›</a:t>
            </a:fld>
            <a:endParaRPr kumimoji="1" lang="ja-JP" altLang="en-US" b="0"/>
          </a:p>
        </p:txBody>
      </p:sp>
      <p:sp>
        <p:nvSpPr>
          <p:cNvPr id="6" name="テキスト プレースホルダー 5">
            <a:extLst>
              <a:ext uri="{FF2B5EF4-FFF2-40B4-BE49-F238E27FC236}">
                <a16:creationId xmlns:a16="http://schemas.microsoft.com/office/drawing/2014/main" id="{65429B45-9F93-27EB-62DC-23964D2D445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345906" y="1317410"/>
            <a:ext cx="5320039" cy="6240297"/>
          </a:xfrm>
          <a:prstGeom prst="rect">
            <a:avLst/>
          </a:prstGeom>
        </p:spPr>
        <p:txBody>
          <a:bodyPr anchor="ctr"/>
          <a:lstStyle>
            <a:lvl1pPr marL="803275" indent="-803275">
              <a:buFont typeface="Wingdings" panose="05000000000000000000" pitchFamily="2" charset="2"/>
              <a:buChar char="u"/>
              <a:defRPr sz="3600">
                <a:latin typeface="ＭＳ ゴシック" panose="020B0609070205080204" pitchFamily="49" charset="-128"/>
                <a:ea typeface="ＭＳ ゴシック" panose="020B0609070205080204" pitchFamily="49" charset="-128"/>
              </a:defRPr>
            </a:lvl1pPr>
            <a:lvl2pPr marL="1257300" indent="-539750">
              <a:buFont typeface="Wingdings" panose="05000000000000000000" pitchFamily="2" charset="2"/>
              <a:buChar char="n"/>
              <a:defRPr sz="2800"/>
            </a:lvl2pPr>
          </a:lstStyle>
          <a:p>
            <a:pPr lvl="0"/>
            <a:r>
              <a:rPr kumimoji="1" lang="ja-JP" altLang="en-US"/>
              <a:t>（内容）</a:t>
            </a:r>
            <a:endParaRPr kumimoji="1" lang="en-US" altLang="ja-JP"/>
          </a:p>
          <a:p>
            <a:pPr lvl="1"/>
            <a:r>
              <a:rPr kumimoji="1" lang="ja-JP" altLang="en-US"/>
              <a:t>（小内容）</a:t>
            </a:r>
            <a:endParaRPr kumimoji="1" lang="en-US" altLang="ja-JP"/>
          </a:p>
        </p:txBody>
      </p:sp>
      <p:sp>
        <p:nvSpPr>
          <p:cNvPr id="13" name="タイトル 2">
            <a:extLst>
              <a:ext uri="{FF2B5EF4-FFF2-40B4-BE49-F238E27FC236}">
                <a16:creationId xmlns:a16="http://schemas.microsoft.com/office/drawing/2014/main" id="{4E335B14-1B39-F44D-D009-78A0A022A5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2863" y="405394"/>
            <a:ext cx="10133082" cy="892355"/>
          </a:xfrm>
          <a:prstGeom prst="rect">
            <a:avLst/>
          </a:prstGeom>
        </p:spPr>
        <p:txBody>
          <a:bodyPr anchor="b"/>
          <a:lstStyle>
            <a:lvl1pPr algn="l">
              <a:defRPr sz="4400" b="1">
                <a:solidFill>
                  <a:schemeClr val="tx1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defRPr>
            </a:lvl1pPr>
          </a:lstStyle>
          <a:p>
            <a:r>
              <a:rPr kumimoji="1" lang="ja-JP" altLang="en-US"/>
              <a:t>（タイトル）</a:t>
            </a:r>
          </a:p>
        </p:txBody>
      </p: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71168D24-BE76-7146-D29A-A6FA4823975E}"/>
              </a:ext>
            </a:extLst>
          </p:cNvPr>
          <p:cNvCxnSpPr>
            <a:cxnSpLocks/>
          </p:cNvCxnSpPr>
          <p:nvPr/>
        </p:nvCxnSpPr>
        <p:spPr>
          <a:xfrm>
            <a:off x="532864" y="1278083"/>
            <a:ext cx="10158950" cy="0"/>
          </a:xfrm>
          <a:prstGeom prst="line">
            <a:avLst/>
          </a:prstGeom>
          <a:ln w="76200">
            <a:gradFill flip="none" rotWithShape="1">
              <a:gsLst>
                <a:gs pos="0">
                  <a:schemeClr val="accent1"/>
                </a:gs>
                <a:gs pos="35000">
                  <a:schemeClr val="accent1">
                    <a:lumMod val="60000"/>
                    <a:lumOff val="40000"/>
                  </a:schemeClr>
                </a:gs>
                <a:gs pos="69000">
                  <a:schemeClr val="accent1">
                    <a:lumMod val="40000"/>
                    <a:lumOff val="60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0" scaled="1"/>
              <a:tileRect/>
            </a:gradFill>
          </a:ln>
          <a:effectLst>
            <a:softEdge rad="127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テキスト プレースホルダー 11">
            <a:extLst>
              <a:ext uri="{FF2B5EF4-FFF2-40B4-BE49-F238E27FC236}">
                <a16:creationId xmlns:a16="http://schemas.microsoft.com/office/drawing/2014/main" id="{673F2A49-0F9F-A740-A77C-01775AA0B96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0" y="7219277"/>
            <a:ext cx="10665945" cy="338434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400" b="0">
                <a:solidFill>
                  <a:schemeClr val="tx1"/>
                </a:solidFill>
                <a:latin typeface="+mj-ea"/>
                <a:ea typeface="+mj-ea"/>
                <a:cs typeface="Courier New" panose="02070309020205020404" pitchFamily="49" charset="0"/>
              </a:defRPr>
            </a:lvl1pPr>
          </a:lstStyle>
          <a:p>
            <a:pPr lvl="0"/>
            <a:r>
              <a:rPr kumimoji="1" lang="ja-JP" altLang="en-US"/>
              <a:t>（</a:t>
            </a:r>
            <a:r>
              <a:rPr kumimoji="1" lang="en-US" altLang="ja-JP"/>
              <a:t>URL</a:t>
            </a:r>
            <a:r>
              <a:rPr kumimoji="1" lang="ja-JP" altLang="en-US"/>
              <a:t>）</a:t>
            </a:r>
          </a:p>
        </p:txBody>
      </p:sp>
      <p:cxnSp>
        <p:nvCxnSpPr>
          <p:cNvPr id="2" name="Google Shape;146;p21">
            <a:extLst>
              <a:ext uri="{FF2B5EF4-FFF2-40B4-BE49-F238E27FC236}">
                <a16:creationId xmlns:a16="http://schemas.microsoft.com/office/drawing/2014/main" id="{C90C7DF0-8530-E32B-4E1E-BC2C4CCF8839}"/>
              </a:ext>
            </a:extLst>
          </p:cNvPr>
          <p:cNvCxnSpPr>
            <a:cxnSpLocks/>
          </p:cNvCxnSpPr>
          <p:nvPr/>
        </p:nvCxnSpPr>
        <p:spPr>
          <a:xfrm rot="10800000">
            <a:off x="299714" y="7199614"/>
            <a:ext cx="1283509" cy="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462718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_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スライド番号プレースホルダー 7">
            <a:extLst>
              <a:ext uri="{FF2B5EF4-FFF2-40B4-BE49-F238E27FC236}">
                <a16:creationId xmlns:a16="http://schemas.microsoft.com/office/drawing/2014/main" id="{E7852104-1467-691B-B27B-A4C34267C1CA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9545034" y="8"/>
            <a:ext cx="1120912" cy="666421"/>
          </a:xfrm>
          <a:prstGeom prst="rect">
            <a:avLst/>
          </a:prstGeom>
        </p:spPr>
        <p:txBody>
          <a:bodyPr/>
          <a:lstStyle>
            <a:lvl1pPr algn="r">
              <a:defRPr sz="2800" b="0">
                <a:latin typeface="ＭＳ ゴシック" panose="020B0609070205080204" pitchFamily="49" charset="-128"/>
                <a:ea typeface="ＭＳ ゴシック" panose="020B0609070205080204" pitchFamily="49" charset="-128"/>
              </a:defRPr>
            </a:lvl1pPr>
          </a:lstStyle>
          <a:p>
            <a:fld id="{6408349E-6932-463E-ABE1-6FC2A2453113}" type="slidenum">
              <a:rPr kumimoji="1" lang="ja-JP" altLang="en-US" smtClean="0"/>
              <a:pPr/>
              <a:t>‹#›</a:t>
            </a:fld>
            <a:endParaRPr kumimoji="1" lang="ja-JP" altLang="en-US" b="0"/>
          </a:p>
        </p:txBody>
      </p:sp>
      <p:sp>
        <p:nvSpPr>
          <p:cNvPr id="13" name="タイトル 2">
            <a:extLst>
              <a:ext uri="{FF2B5EF4-FFF2-40B4-BE49-F238E27FC236}">
                <a16:creationId xmlns:a16="http://schemas.microsoft.com/office/drawing/2014/main" id="{4E335B14-1B39-F44D-D009-78A0A022A5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" y="0"/>
            <a:ext cx="9545033" cy="793324"/>
          </a:xfrm>
          <a:prstGeom prst="rect">
            <a:avLst/>
          </a:prstGeom>
        </p:spPr>
        <p:txBody>
          <a:bodyPr anchor="b"/>
          <a:lstStyle>
            <a:lvl1pPr algn="l">
              <a:defRPr sz="4400" b="1">
                <a:solidFill>
                  <a:schemeClr val="tx1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defRPr>
            </a:lvl1pPr>
          </a:lstStyle>
          <a:p>
            <a:r>
              <a:rPr kumimoji="1" lang="ja-JP" altLang="en-US"/>
              <a:t>（タイトル）</a:t>
            </a:r>
          </a:p>
        </p:txBody>
      </p:sp>
      <p:sp>
        <p:nvSpPr>
          <p:cNvPr id="2" name="テキスト プレースホルダー 5">
            <a:extLst>
              <a:ext uri="{FF2B5EF4-FFF2-40B4-BE49-F238E27FC236}">
                <a16:creationId xmlns:a16="http://schemas.microsoft.com/office/drawing/2014/main" id="{DCB1C015-A3C0-D2EB-C569-9A9530B2046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0" y="1909404"/>
            <a:ext cx="10665945" cy="46785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400">
                <a:latin typeface="ＭＳ ゴシック" panose="020B0609070205080204" pitchFamily="49" charset="-128"/>
                <a:ea typeface="ＭＳ ゴシック" panose="020B0609070205080204" pitchFamily="49" charset="-128"/>
              </a:defRPr>
            </a:lvl1pPr>
          </a:lstStyle>
          <a:p>
            <a:pPr lvl="0"/>
            <a:r>
              <a:rPr kumimoji="1" lang="ja-JP" altLang="en-US"/>
              <a:t>（内容）</a:t>
            </a:r>
          </a:p>
        </p:txBody>
      </p:sp>
      <p:sp>
        <p:nvSpPr>
          <p:cNvPr id="4" name="テキスト プレースホルダー 11">
            <a:extLst>
              <a:ext uri="{FF2B5EF4-FFF2-40B4-BE49-F238E27FC236}">
                <a16:creationId xmlns:a16="http://schemas.microsoft.com/office/drawing/2014/main" id="{0D17589A-FF8B-457E-3793-602EE0F910F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0" y="7219277"/>
            <a:ext cx="10665945" cy="338434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400" b="0">
                <a:solidFill>
                  <a:schemeClr val="tx1"/>
                </a:solidFill>
                <a:latin typeface="+mj-ea"/>
                <a:ea typeface="+mj-ea"/>
                <a:cs typeface="Courier New" panose="02070309020205020404" pitchFamily="49" charset="0"/>
              </a:defRPr>
            </a:lvl1pPr>
          </a:lstStyle>
          <a:p>
            <a:pPr lvl="0"/>
            <a:r>
              <a:rPr kumimoji="1" lang="ja-JP" altLang="en-US"/>
              <a:t>（</a:t>
            </a:r>
            <a:r>
              <a:rPr kumimoji="1" lang="en-US" altLang="ja-JP"/>
              <a:t>URL</a:t>
            </a:r>
            <a:r>
              <a:rPr kumimoji="1" lang="ja-JP" altLang="en-US"/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2434574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9" r:id="rId2"/>
    <p:sldLayoutId id="2147483663" r:id="rId3"/>
    <p:sldLayoutId id="2147483675" r:id="rId4"/>
    <p:sldLayoutId id="2147483657" r:id="rId5"/>
    <p:sldLayoutId id="2147483666" r:id="rId6"/>
    <p:sldLayoutId id="2147483672" r:id="rId7"/>
    <p:sldLayoutId id="2147483673" r:id="rId8"/>
    <p:sldLayoutId id="2147483668" r:id="rId9"/>
    <p:sldLayoutId id="2147483676" r:id="rId10"/>
    <p:sldLayoutId id="2147483677" r:id="rId11"/>
    <p:sldLayoutId id="2147483678" r:id="rId12"/>
    <p:sldLayoutId id="2147483667" r:id="rId1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ctr" defTabSz="495350" rtl="0" eaLnBrk="1" latinLnBrk="0" hangingPunct="1">
        <a:spcBef>
          <a:spcPct val="0"/>
        </a:spcBef>
        <a:buNone/>
        <a:defRPr kumimoji="1" sz="238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5755" indent="-185755" algn="l" defTabSz="495350" rtl="0" eaLnBrk="1" latinLnBrk="0" hangingPunct="1">
        <a:spcBef>
          <a:spcPct val="20000"/>
        </a:spcBef>
        <a:buFont typeface="Arial" pitchFamily="34" charset="0"/>
        <a:buChar char="•"/>
        <a:defRPr kumimoji="1" sz="1733" kern="1200">
          <a:solidFill>
            <a:schemeClr val="tx1"/>
          </a:solidFill>
          <a:latin typeface="+mn-lt"/>
          <a:ea typeface="+mn-ea"/>
          <a:cs typeface="+mn-cs"/>
        </a:defRPr>
      </a:lvl1pPr>
      <a:lvl2pPr marL="402472" indent="-154797" algn="l" defTabSz="495350" rtl="0" eaLnBrk="1" latinLnBrk="0" hangingPunct="1">
        <a:spcBef>
          <a:spcPct val="20000"/>
        </a:spcBef>
        <a:buFont typeface="Arial" pitchFamily="34" charset="0"/>
        <a:buChar char="–"/>
        <a:defRPr kumimoji="1" sz="1517" kern="1200">
          <a:solidFill>
            <a:schemeClr val="tx1"/>
          </a:solidFill>
          <a:latin typeface="+mn-lt"/>
          <a:ea typeface="+mn-ea"/>
          <a:cs typeface="+mn-cs"/>
        </a:defRPr>
      </a:lvl2pPr>
      <a:lvl3pPr marL="619187" indent="-123838" algn="l" defTabSz="495350" rtl="0" eaLnBrk="1" latinLnBrk="0" hangingPunct="1">
        <a:spcBef>
          <a:spcPct val="20000"/>
        </a:spcBef>
        <a:buFont typeface="Arial" pitchFamily="34" charset="0"/>
        <a:buChar char="•"/>
        <a:defRPr kumimoji="1"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866862" indent="-123838" algn="l" defTabSz="495350" rtl="0" eaLnBrk="1" latinLnBrk="0" hangingPunct="1">
        <a:spcBef>
          <a:spcPct val="20000"/>
        </a:spcBef>
        <a:buFont typeface="Arial" pitchFamily="34" charset="0"/>
        <a:buChar char="–"/>
        <a:defRPr kumimoji="1" sz="1083" kern="1200">
          <a:solidFill>
            <a:schemeClr val="tx1"/>
          </a:solidFill>
          <a:latin typeface="+mn-lt"/>
          <a:ea typeface="+mn-ea"/>
          <a:cs typeface="+mn-cs"/>
        </a:defRPr>
      </a:lvl4pPr>
      <a:lvl5pPr marL="1114537" indent="-123838" algn="l" defTabSz="495350" rtl="0" eaLnBrk="1" latinLnBrk="0" hangingPunct="1">
        <a:spcBef>
          <a:spcPct val="20000"/>
        </a:spcBef>
        <a:buFont typeface="Arial" pitchFamily="34" charset="0"/>
        <a:buChar char="»"/>
        <a:defRPr kumimoji="1" sz="1083" kern="1200">
          <a:solidFill>
            <a:schemeClr val="tx1"/>
          </a:solidFill>
          <a:latin typeface="+mn-lt"/>
          <a:ea typeface="+mn-ea"/>
          <a:cs typeface="+mn-cs"/>
        </a:defRPr>
      </a:lvl5pPr>
      <a:lvl6pPr marL="1362211" indent="-123838" algn="l" defTabSz="495350" rtl="0" eaLnBrk="1" latinLnBrk="0" hangingPunct="1">
        <a:spcBef>
          <a:spcPct val="20000"/>
        </a:spcBef>
        <a:buFont typeface="Arial" pitchFamily="34" charset="0"/>
        <a:buChar char="•"/>
        <a:defRPr kumimoji="1" sz="1083" kern="1200">
          <a:solidFill>
            <a:schemeClr val="tx1"/>
          </a:solidFill>
          <a:latin typeface="+mn-lt"/>
          <a:ea typeface="+mn-ea"/>
          <a:cs typeface="+mn-cs"/>
        </a:defRPr>
      </a:lvl6pPr>
      <a:lvl7pPr marL="1609885" indent="-123838" algn="l" defTabSz="495350" rtl="0" eaLnBrk="1" latinLnBrk="0" hangingPunct="1">
        <a:spcBef>
          <a:spcPct val="20000"/>
        </a:spcBef>
        <a:buFont typeface="Arial" pitchFamily="34" charset="0"/>
        <a:buChar char="•"/>
        <a:defRPr kumimoji="1" sz="1083" kern="1200">
          <a:solidFill>
            <a:schemeClr val="tx1"/>
          </a:solidFill>
          <a:latin typeface="+mn-lt"/>
          <a:ea typeface="+mn-ea"/>
          <a:cs typeface="+mn-cs"/>
        </a:defRPr>
      </a:lvl7pPr>
      <a:lvl8pPr marL="1857561" indent="-123838" algn="l" defTabSz="495350" rtl="0" eaLnBrk="1" latinLnBrk="0" hangingPunct="1">
        <a:spcBef>
          <a:spcPct val="20000"/>
        </a:spcBef>
        <a:buFont typeface="Arial" pitchFamily="34" charset="0"/>
        <a:buChar char="•"/>
        <a:defRPr kumimoji="1" sz="1083" kern="1200">
          <a:solidFill>
            <a:schemeClr val="tx1"/>
          </a:solidFill>
          <a:latin typeface="+mn-lt"/>
          <a:ea typeface="+mn-ea"/>
          <a:cs typeface="+mn-cs"/>
        </a:defRPr>
      </a:lvl8pPr>
      <a:lvl9pPr marL="2105235" indent="-123838" algn="l" defTabSz="495350" rtl="0" eaLnBrk="1" latinLnBrk="0" hangingPunct="1">
        <a:spcBef>
          <a:spcPct val="20000"/>
        </a:spcBef>
        <a:buFont typeface="Arial" pitchFamily="34" charset="0"/>
        <a:buChar char="•"/>
        <a:defRPr kumimoji="1" sz="108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95350" rtl="0" eaLnBrk="1" latinLnBrk="0" hangingPunct="1">
        <a:defRPr kumimoji="1" sz="975" kern="1200">
          <a:solidFill>
            <a:schemeClr val="tx1"/>
          </a:solidFill>
          <a:latin typeface="+mn-lt"/>
          <a:ea typeface="+mn-ea"/>
          <a:cs typeface="+mn-cs"/>
        </a:defRPr>
      </a:lvl1pPr>
      <a:lvl2pPr marL="247674" algn="l" defTabSz="495350" rtl="0" eaLnBrk="1" latinLnBrk="0" hangingPunct="1">
        <a:defRPr kumimoji="1" sz="975" kern="1200">
          <a:solidFill>
            <a:schemeClr val="tx1"/>
          </a:solidFill>
          <a:latin typeface="+mn-lt"/>
          <a:ea typeface="+mn-ea"/>
          <a:cs typeface="+mn-cs"/>
        </a:defRPr>
      </a:lvl2pPr>
      <a:lvl3pPr marL="495350" algn="l" defTabSz="495350" rtl="0" eaLnBrk="1" latinLnBrk="0" hangingPunct="1">
        <a:defRPr kumimoji="1" sz="975" kern="1200">
          <a:solidFill>
            <a:schemeClr val="tx1"/>
          </a:solidFill>
          <a:latin typeface="+mn-lt"/>
          <a:ea typeface="+mn-ea"/>
          <a:cs typeface="+mn-cs"/>
        </a:defRPr>
      </a:lvl3pPr>
      <a:lvl4pPr marL="743024" algn="l" defTabSz="495350" rtl="0" eaLnBrk="1" latinLnBrk="0" hangingPunct="1">
        <a:defRPr kumimoji="1" sz="975" kern="1200">
          <a:solidFill>
            <a:schemeClr val="tx1"/>
          </a:solidFill>
          <a:latin typeface="+mn-lt"/>
          <a:ea typeface="+mn-ea"/>
          <a:cs typeface="+mn-cs"/>
        </a:defRPr>
      </a:lvl4pPr>
      <a:lvl5pPr marL="990700" algn="l" defTabSz="495350" rtl="0" eaLnBrk="1" latinLnBrk="0" hangingPunct="1">
        <a:defRPr kumimoji="1" sz="975" kern="1200">
          <a:solidFill>
            <a:schemeClr val="tx1"/>
          </a:solidFill>
          <a:latin typeface="+mn-lt"/>
          <a:ea typeface="+mn-ea"/>
          <a:cs typeface="+mn-cs"/>
        </a:defRPr>
      </a:lvl5pPr>
      <a:lvl6pPr marL="1238374" algn="l" defTabSz="495350" rtl="0" eaLnBrk="1" latinLnBrk="0" hangingPunct="1">
        <a:defRPr kumimoji="1" sz="975" kern="1200">
          <a:solidFill>
            <a:schemeClr val="tx1"/>
          </a:solidFill>
          <a:latin typeface="+mn-lt"/>
          <a:ea typeface="+mn-ea"/>
          <a:cs typeface="+mn-cs"/>
        </a:defRPr>
      </a:lvl6pPr>
      <a:lvl7pPr marL="1486048" algn="l" defTabSz="495350" rtl="0" eaLnBrk="1" latinLnBrk="0" hangingPunct="1">
        <a:defRPr kumimoji="1" sz="975" kern="1200">
          <a:solidFill>
            <a:schemeClr val="tx1"/>
          </a:solidFill>
          <a:latin typeface="+mn-lt"/>
          <a:ea typeface="+mn-ea"/>
          <a:cs typeface="+mn-cs"/>
        </a:defRPr>
      </a:lvl7pPr>
      <a:lvl8pPr marL="1733723" algn="l" defTabSz="495350" rtl="0" eaLnBrk="1" latinLnBrk="0" hangingPunct="1">
        <a:defRPr kumimoji="1" sz="975" kern="1200">
          <a:solidFill>
            <a:schemeClr val="tx1"/>
          </a:solidFill>
          <a:latin typeface="+mn-lt"/>
          <a:ea typeface="+mn-ea"/>
          <a:cs typeface="+mn-cs"/>
        </a:defRPr>
      </a:lvl8pPr>
      <a:lvl9pPr marL="1981398" algn="l" defTabSz="495350" rtl="0" eaLnBrk="1" latinLnBrk="0" hangingPunct="1">
        <a:defRPr kumimoji="1" sz="97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" Target="slide67.xml"/><Relationship Id="rId3" Type="http://schemas.openxmlformats.org/officeDocument/2006/relationships/slide" Target="slide14.xml"/><Relationship Id="rId7" Type="http://schemas.openxmlformats.org/officeDocument/2006/relationships/slide" Target="slide57.xml"/><Relationship Id="rId2" Type="http://schemas.openxmlformats.org/officeDocument/2006/relationships/slide" Target="slide4.xml"/><Relationship Id="rId1" Type="http://schemas.openxmlformats.org/officeDocument/2006/relationships/slideLayout" Target="../slideLayouts/slideLayout1.xml"/><Relationship Id="rId6" Type="http://schemas.openxmlformats.org/officeDocument/2006/relationships/slide" Target="slide42.xml"/><Relationship Id="rId5" Type="http://schemas.openxmlformats.org/officeDocument/2006/relationships/slide" Target="slide31.xml"/><Relationship Id="rId4" Type="http://schemas.openxmlformats.org/officeDocument/2006/relationships/slide" Target="slide22.xml"/><Relationship Id="rId9" Type="http://schemas.openxmlformats.org/officeDocument/2006/relationships/slide" Target="slide8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10.png"/><Relationship Id="rId7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irasutoya.com/2013/03/blog-post_4205.html" TargetMode="External"/><Relationship Id="rId2" Type="http://schemas.openxmlformats.org/officeDocument/2006/relationships/hyperlink" Target="https://tsukatte.com/shortcake-strawberry" TargetMode="Externa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0.pn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irasutoya.com/2014/08/blog-post_69.html" TargetMode="External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9.png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8.png"/><Relationship Id="rId18" Type="http://schemas.openxmlformats.org/officeDocument/2006/relationships/image" Target="../media/image53.png"/><Relationship Id="rId3" Type="http://schemas.openxmlformats.org/officeDocument/2006/relationships/hyperlink" Target="https://ac-illust.com" TargetMode="External"/><Relationship Id="rId21" Type="http://schemas.openxmlformats.org/officeDocument/2006/relationships/image" Target="../media/image56.png"/><Relationship Id="rId7" Type="http://schemas.openxmlformats.org/officeDocument/2006/relationships/image" Target="../media/image42.png"/><Relationship Id="rId12" Type="http://schemas.openxmlformats.org/officeDocument/2006/relationships/image" Target="../media/image47.png"/><Relationship Id="rId17" Type="http://schemas.openxmlformats.org/officeDocument/2006/relationships/image" Target="../media/image52.png"/><Relationship Id="rId2" Type="http://schemas.openxmlformats.org/officeDocument/2006/relationships/hyperlink" Target="https://irasutoya.com" TargetMode="External"/><Relationship Id="rId16" Type="http://schemas.openxmlformats.org/officeDocument/2006/relationships/image" Target="../media/image51.png"/><Relationship Id="rId20" Type="http://schemas.openxmlformats.org/officeDocument/2006/relationships/image" Target="../media/image55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5" Type="http://schemas.openxmlformats.org/officeDocument/2006/relationships/image" Target="../media/image40.jpeg"/><Relationship Id="rId15" Type="http://schemas.openxmlformats.org/officeDocument/2006/relationships/image" Target="../media/image50.png"/><Relationship Id="rId10" Type="http://schemas.openxmlformats.org/officeDocument/2006/relationships/image" Target="../media/image45.png"/><Relationship Id="rId19" Type="http://schemas.openxmlformats.org/officeDocument/2006/relationships/image" Target="../media/image54.png"/><Relationship Id="rId4" Type="http://schemas.openxmlformats.org/officeDocument/2006/relationships/hyperlink" Target="https://tsukatte.com" TargetMode="External"/><Relationship Id="rId9" Type="http://schemas.openxmlformats.org/officeDocument/2006/relationships/image" Target="../media/image44.png"/><Relationship Id="rId14" Type="http://schemas.openxmlformats.org/officeDocument/2006/relationships/image" Target="../media/image49.png"/><Relationship Id="rId22" Type="http://schemas.openxmlformats.org/officeDocument/2006/relationships/image" Target="../media/image5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hyperlink" Target="https://irasutoya.com/2018/01/blog-post_66.html" TargetMode="Externa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20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64.png"/><Relationship Id="rId4" Type="http://schemas.openxmlformats.org/officeDocument/2006/relationships/image" Target="../media/image6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46.png"/><Relationship Id="rId7" Type="http://schemas.openxmlformats.org/officeDocument/2006/relationships/image" Target="../media/image41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2.png"/><Relationship Id="rId5" Type="http://schemas.openxmlformats.org/officeDocument/2006/relationships/image" Target="../media/image53.png"/><Relationship Id="rId4" Type="http://schemas.openxmlformats.org/officeDocument/2006/relationships/image" Target="../media/image44.png"/><Relationship Id="rId9" Type="http://schemas.openxmlformats.org/officeDocument/2006/relationships/image" Target="../media/image4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s://morinaga.co.jp/dars" TargetMode="External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illustimage.com/?id=24216" TargetMode="External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The_Shannon_Portrait_of_the_Hon_Robert_Boyle.jpg" TargetMode="External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8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71.png"/><Relationship Id="rId4" Type="http://schemas.openxmlformats.org/officeDocument/2006/relationships/chart" Target="../charts/chart20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701.png"/><Relationship Id="rId4" Type="http://schemas.openxmlformats.org/officeDocument/2006/relationships/image" Target="../media/image7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Portrait_du_physicien_Charles.jpg" TargetMode="External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72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74.png"/><Relationship Id="rId4" Type="http://schemas.openxmlformats.org/officeDocument/2006/relationships/chart" Target="../charts/chart3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3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85.png"/><Relationship Id="rId7" Type="http://schemas.openxmlformats.org/officeDocument/2006/relationships/image" Target="../media/image89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88.png"/><Relationship Id="rId11" Type="http://schemas.openxmlformats.org/officeDocument/2006/relationships/image" Target="../media/image93.png"/><Relationship Id="rId5" Type="http://schemas.openxmlformats.org/officeDocument/2006/relationships/image" Target="../media/image87.png"/><Relationship Id="rId10" Type="http://schemas.openxmlformats.org/officeDocument/2006/relationships/image" Target="../media/image92.png"/><Relationship Id="rId4" Type="http://schemas.openxmlformats.org/officeDocument/2006/relationships/image" Target="../media/image86.png"/><Relationship Id="rId9" Type="http://schemas.openxmlformats.org/officeDocument/2006/relationships/image" Target="../media/image91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95.png"/><Relationship Id="rId7" Type="http://schemas.openxmlformats.org/officeDocument/2006/relationships/image" Target="../media/image99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Relationship Id="rId9" Type="http://schemas.openxmlformats.org/officeDocument/2006/relationships/image" Target="../media/image101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103.png"/><Relationship Id="rId7" Type="http://schemas.openxmlformats.org/officeDocument/2006/relationships/image" Target="../media/image81.png"/><Relationship Id="rId12" Type="http://schemas.openxmlformats.org/officeDocument/2006/relationships/image" Target="../media/image112.png"/><Relationship Id="rId2" Type="http://schemas.openxmlformats.org/officeDocument/2006/relationships/image" Target="../media/image72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6.png"/><Relationship Id="rId11" Type="http://schemas.openxmlformats.org/officeDocument/2006/relationships/image" Target="../media/image730.png"/><Relationship Id="rId5" Type="http://schemas.openxmlformats.org/officeDocument/2006/relationships/image" Target="../media/image80.png"/><Relationship Id="rId10" Type="http://schemas.openxmlformats.org/officeDocument/2006/relationships/image" Target="../media/image110.png"/><Relationship Id="rId4" Type="http://schemas.openxmlformats.org/officeDocument/2006/relationships/image" Target="../media/image79.png"/><Relationship Id="rId9" Type="http://schemas.openxmlformats.org/officeDocument/2006/relationships/image" Target="../media/image10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0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3" Type="http://schemas.openxmlformats.org/officeDocument/2006/relationships/image" Target="../media/image124.png"/><Relationship Id="rId7" Type="http://schemas.openxmlformats.org/officeDocument/2006/relationships/image" Target="../media/image128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27.png"/><Relationship Id="rId5" Type="http://schemas.openxmlformats.org/officeDocument/2006/relationships/image" Target="../media/image126.png"/><Relationship Id="rId4" Type="http://schemas.openxmlformats.org/officeDocument/2006/relationships/image" Target="../media/image125.png"/><Relationship Id="rId9" Type="http://schemas.openxmlformats.org/officeDocument/2006/relationships/image" Target="../media/image130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0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irasutoya.com/2020/08/ih.html" TargetMode="External"/><Relationship Id="rId2" Type="http://schemas.openxmlformats.org/officeDocument/2006/relationships/hyperlink" Target="https://tsukatte.com/microwave-oven" TargetMode="Externa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3" Type="http://schemas.openxmlformats.org/officeDocument/2006/relationships/image" Target="../media/image137.png"/><Relationship Id="rId7" Type="http://schemas.openxmlformats.org/officeDocument/2006/relationships/image" Target="../media/image141.png"/><Relationship Id="rId2" Type="http://schemas.openxmlformats.org/officeDocument/2006/relationships/image" Target="../media/image711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40.png"/><Relationship Id="rId5" Type="http://schemas.openxmlformats.org/officeDocument/2006/relationships/image" Target="../media/image139.png"/><Relationship Id="rId4" Type="http://schemas.openxmlformats.org/officeDocument/2006/relationships/image" Target="../media/image138.png"/><Relationship Id="rId9" Type="http://schemas.openxmlformats.org/officeDocument/2006/relationships/image" Target="../media/image111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0.png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00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0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8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201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9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hyperlink" Target="https://irasutoya.com/2016/08/blog-post_544.html" TargetMode="Externa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8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54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0.png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0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image" Target="../media/image1220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681.png"/><Relationship Id="rId4" Type="http://schemas.openxmlformats.org/officeDocument/2006/relationships/chart" Target="../charts/chart50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0.png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0.png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69.png"/><Relationship Id="rId4" Type="http://schemas.openxmlformats.org/officeDocument/2006/relationships/chart" Target="../charts/chart6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0.png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72.png"/><Relationship Id="rId4" Type="http://schemas.openxmlformats.org/officeDocument/2006/relationships/chart" Target="../charts/char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32.png"/><Relationship Id="rId4" Type="http://schemas.openxmlformats.org/officeDocument/2006/relationships/chart" Target="../charts/chart80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Sadi_Carnot.jpeg" TargetMode="External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10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8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hyperlink" Target="https://power-ids-solutions.com/energy/ind-thermalpgf/ind-thermalpgf-16" TargetMode="External"/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hyperlink" Target="https://decarbonation-tech.com/vehicle_63" TargetMode="External"/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75.png"/><Relationship Id="rId4" Type="http://schemas.openxmlformats.org/officeDocument/2006/relationships/image" Target="../media/image174.pn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0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0C497FA9-8A2E-DD25-1B40-E5FD492C9B5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altLang="ja-JP" dirty="0"/>
              <a:t>Y-</a:t>
            </a:r>
            <a:r>
              <a:rPr lang="en-US" altLang="ja-JP" dirty="0" err="1"/>
              <a:t>teraya</a:t>
            </a:r>
            <a:endParaRPr lang="ja-JP" altLang="en-US" dirty="0"/>
          </a:p>
        </p:txBody>
      </p:sp>
      <p:sp>
        <p:nvSpPr>
          <p:cNvPr id="7" name="テキスト プレースホルダー 6">
            <a:extLst>
              <a:ext uri="{FF2B5EF4-FFF2-40B4-BE49-F238E27FC236}">
                <a16:creationId xmlns:a16="http://schemas.microsoft.com/office/drawing/2014/main" id="{A9FE0702-E070-7F3D-8280-C9223019A6A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 sz="4000" dirty="0"/>
              <a:t>高校物理</a:t>
            </a:r>
          </a:p>
          <a:p>
            <a:pPr algn="ctr"/>
            <a:r>
              <a:rPr lang="ja-JP" altLang="en-US" sz="8800" dirty="0"/>
              <a:t>熱学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34570D86-04F7-033C-78E3-9EF4F5A52FC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/>
              <a:t>CC BY-NC-SA 4.0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FEF4BEFC-7DDB-C1B2-E291-A6A06F8598A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ja-JP" b="0" dirty="0"/>
              <a:t>UPD: </a:t>
            </a:r>
            <a:fld id="{7F0AF022-F969-42B3-8EE5-2B47090CFF64}" type="datetime1">
              <a:rPr lang="ja-JP" altLang="en-US" b="0" smtClean="0"/>
              <a:t>2026/1/16</a:t>
            </a:fld>
            <a:endParaRPr lang="ja-JP" altLang="en-US" b="0" dirty="0"/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A4F34AE0-4BC6-04CA-19FD-1AAD8EEA99B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90041" y="5102783"/>
            <a:ext cx="6778913" cy="1534324"/>
          </a:xfrm>
        </p:spPr>
        <p:txBody>
          <a:bodyPr numCol="2"/>
          <a:lstStyle/>
          <a:p>
            <a:pPr marL="457200" indent="-457200">
              <a:buFont typeface="+mj-lt"/>
              <a:buAutoNum type="arabicPeriod"/>
            </a:pPr>
            <a:r>
              <a:rPr lang="ja-JP" altLang="en-US" dirty="0">
                <a:solidFill>
                  <a:schemeClr val="tx1"/>
                </a:solidFill>
                <a:hlinkClick r:id="rId2" action="ppaction://hlinksldjump"/>
              </a:rPr>
              <a:t>分子の運動</a:t>
            </a:r>
            <a:endParaRPr lang="en-US" altLang="ja-JP" dirty="0">
              <a:solidFill>
                <a:schemeClr val="tx1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ja-JP" altLang="en-US" dirty="0">
                <a:hlinkClick r:id="rId3" action="ppaction://hlinksldjump"/>
              </a:rPr>
              <a:t>熱量と蓄熱</a:t>
            </a:r>
            <a:endParaRPr lang="en-US" altLang="ja-JP" dirty="0"/>
          </a:p>
          <a:p>
            <a:pPr marL="457200" indent="-457200">
              <a:buFont typeface="+mj-lt"/>
              <a:buAutoNum type="arabicPeriod"/>
            </a:pPr>
            <a:r>
              <a:rPr lang="ja-JP" altLang="en-US" dirty="0">
                <a:hlinkClick r:id="rId4" action="ppaction://hlinksldjump"/>
              </a:rPr>
              <a:t>エネルギー変換と効率</a:t>
            </a:r>
            <a:endParaRPr lang="en-US" altLang="ja-JP" dirty="0"/>
          </a:p>
          <a:p>
            <a:pPr marL="457200" indent="-457200">
              <a:buFont typeface="+mj-lt"/>
              <a:buAutoNum type="arabicPeriod"/>
            </a:pPr>
            <a:r>
              <a:rPr lang="ja-JP" altLang="en-US" dirty="0">
                <a:solidFill>
                  <a:schemeClr val="tx1"/>
                </a:solidFill>
                <a:hlinkClick r:id="rId5" action="ppaction://hlinksldjump"/>
              </a:rPr>
              <a:t>理想気体の状態方程式</a:t>
            </a:r>
            <a:endParaRPr lang="en-US" altLang="ja-JP" dirty="0">
              <a:solidFill>
                <a:schemeClr val="tx1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ja-JP" altLang="en-US" dirty="0">
                <a:hlinkClick r:id="rId6" action="ppaction://hlinksldjump"/>
              </a:rPr>
              <a:t>気体分子運動論</a:t>
            </a:r>
            <a:endParaRPr lang="en-US" altLang="ja-JP" dirty="0"/>
          </a:p>
          <a:p>
            <a:pPr marL="457200" indent="-457200">
              <a:buFont typeface="+mj-lt"/>
              <a:buAutoNum type="arabicPeriod"/>
            </a:pPr>
            <a:r>
              <a:rPr lang="ja-JP" altLang="en-US" dirty="0">
                <a:hlinkClick r:id="rId7" action="ppaction://hlinksldjump"/>
              </a:rPr>
              <a:t>熱力学の</a:t>
            </a:r>
            <a:r>
              <a:rPr lang="en-US" altLang="ja-JP" dirty="0">
                <a:hlinkClick r:id="rId7" action="ppaction://hlinksldjump"/>
              </a:rPr>
              <a:t>4</a:t>
            </a:r>
            <a:r>
              <a:rPr lang="ja-JP" altLang="en-US" dirty="0">
                <a:hlinkClick r:id="rId7" action="ppaction://hlinksldjump"/>
              </a:rPr>
              <a:t>法則</a:t>
            </a:r>
            <a:endParaRPr lang="en-US" altLang="ja-JP" dirty="0"/>
          </a:p>
          <a:p>
            <a:pPr marL="457200" indent="-457200">
              <a:buFont typeface="+mj-lt"/>
              <a:buAutoNum type="arabicPeriod"/>
            </a:pPr>
            <a:r>
              <a:rPr lang="en-US" altLang="ja-JP" dirty="0">
                <a:hlinkClick r:id="rId8" action="ppaction://hlinksldjump"/>
              </a:rPr>
              <a:t>P-V</a:t>
            </a:r>
            <a:r>
              <a:rPr lang="ja-JP" altLang="en-US" dirty="0">
                <a:hlinkClick r:id="rId8" action="ppaction://hlinksldjump"/>
              </a:rPr>
              <a:t>図と状態変化</a:t>
            </a:r>
            <a:endParaRPr lang="en-US" altLang="ja-JP" dirty="0"/>
          </a:p>
          <a:p>
            <a:pPr marL="457200" indent="-457200">
              <a:buFont typeface="+mj-lt"/>
              <a:buAutoNum type="arabicPeriod"/>
            </a:pPr>
            <a:r>
              <a:rPr lang="ja-JP" altLang="en-US" dirty="0">
                <a:hlinkClick r:id="rId9" action="ppaction://hlinksldjump"/>
              </a:rPr>
              <a:t>カルノーサイクル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38311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3437512F-621F-F0DF-A894-8CD4DD2C019B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10</a:t>
            </a:fld>
            <a:endParaRPr kumimoji="1" lang="ja-JP" altLang="en-US" b="1"/>
          </a:p>
        </p:txBody>
      </p:sp>
      <p:sp>
        <p:nvSpPr>
          <p:cNvPr id="8" name="テキスト プレースホルダー 7">
            <a:extLst>
              <a:ext uri="{FF2B5EF4-FFF2-40B4-BE49-F238E27FC236}">
                <a16:creationId xmlns:a16="http://schemas.microsoft.com/office/drawing/2014/main" id="{B4DF9B1B-F72B-F451-F3F2-D36B455AC77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571621" y="1317410"/>
            <a:ext cx="5094325" cy="6240297"/>
          </a:xfrm>
        </p:spPr>
        <p:txBody>
          <a:bodyPr/>
          <a:lstStyle/>
          <a:p>
            <a:pPr algn="just"/>
            <a:r>
              <a:rPr lang="ja-JP" altLang="en-US"/>
              <a:t>相</a:t>
            </a:r>
            <a:endParaRPr lang="en-US" altLang="ja-JP"/>
          </a:p>
          <a:p>
            <a:pPr marL="0" indent="0" algn="just">
              <a:buNone/>
            </a:pPr>
            <a:r>
              <a:rPr lang="ja-JP" altLang="en-US">
                <a:solidFill>
                  <a:schemeClr val="accent6"/>
                </a:solidFill>
              </a:rPr>
              <a:t>　</a:t>
            </a:r>
            <a:r>
              <a:rPr lang="ja-JP" altLang="en-US"/>
              <a:t>明確な境を持つ均一な物質の系のこと．</a:t>
            </a:r>
            <a:endParaRPr lang="en-US" altLang="ja-JP"/>
          </a:p>
          <a:p>
            <a:pPr algn="just"/>
            <a:r>
              <a:rPr lang="ja-JP" altLang="en-US">
                <a:solidFill>
                  <a:schemeClr val="accent6"/>
                </a:solidFill>
              </a:rPr>
              <a:t>潜熱</a:t>
            </a:r>
            <a:endParaRPr lang="en-US" altLang="ja-JP">
              <a:solidFill>
                <a:schemeClr val="accent6"/>
              </a:solidFill>
            </a:endParaRPr>
          </a:p>
          <a:p>
            <a:pPr marL="0" indent="0" algn="just">
              <a:buNone/>
            </a:pPr>
            <a:r>
              <a:rPr lang="ja-JP" altLang="en-US"/>
              <a:t>　相が変化をするときに吸収・放出する熱のこと．</a:t>
            </a:r>
          </a:p>
          <a:p>
            <a:pPr marL="0" indent="0" algn="just">
              <a:buNone/>
            </a:pPr>
            <a:r>
              <a:rPr lang="ja-JP" altLang="en-US"/>
              <a:t>例）</a:t>
            </a:r>
            <a:endParaRPr lang="en-US" altLang="ja-JP"/>
          </a:p>
          <a:p>
            <a:pPr marL="0" indent="0" algn="just">
              <a:buNone/>
            </a:pPr>
            <a:r>
              <a:rPr lang="ja-JP" altLang="en-US"/>
              <a:t>　融解熱，蒸発熱など</a:t>
            </a:r>
            <a:endParaRPr lang="en-US" altLang="ja-JP"/>
          </a:p>
        </p:txBody>
      </p:sp>
      <p:sp>
        <p:nvSpPr>
          <p:cNvPr id="6" name="タイトル 5">
            <a:extLst>
              <a:ext uri="{FF2B5EF4-FFF2-40B4-BE49-F238E27FC236}">
                <a16:creationId xmlns:a16="http://schemas.microsoft.com/office/drawing/2014/main" id="{75CB73A6-6DAE-20FD-65E3-4908EA459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水の相変化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19C3551D-61FE-0915-93A1-FBB524A4016E}"/>
              </a:ext>
            </a:extLst>
          </p:cNvPr>
          <p:cNvSpPr>
            <a:spLocks/>
          </p:cNvSpPr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3">
                      <a:lumMod val="75000"/>
                    </a:schemeClr>
                  </a:solidFill>
                </a:ln>
              </a:rPr>
              <a:t>板書</a:t>
            </a:r>
          </a:p>
        </p:txBody>
      </p:sp>
      <p:graphicFrame>
        <p:nvGraphicFramePr>
          <p:cNvPr id="9" name="グラフ 8">
            <a:extLst>
              <a:ext uri="{FF2B5EF4-FFF2-40B4-BE49-F238E27FC236}">
                <a16:creationId xmlns:a16="http://schemas.microsoft.com/office/drawing/2014/main" id="{FC783C66-39BD-A19C-3A30-9AC7B9610E6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13441219"/>
              </p:ext>
            </p:extLst>
          </p:nvPr>
        </p:nvGraphicFramePr>
        <p:xfrm>
          <a:off x="-1" y="2500880"/>
          <a:ext cx="5571621" cy="38733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479A0A46-7C85-3319-6933-D0D780FABD6A}"/>
              </a:ext>
            </a:extLst>
          </p:cNvPr>
          <p:cNvSpPr txBox="1">
            <a:spLocks/>
          </p:cNvSpPr>
          <p:nvPr/>
        </p:nvSpPr>
        <p:spPr>
          <a:xfrm>
            <a:off x="2912161" y="5223489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固相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C874485A-3AA0-8865-36F3-6B0E0C837E88}"/>
              </a:ext>
            </a:extLst>
          </p:cNvPr>
          <p:cNvSpPr txBox="1">
            <a:spLocks/>
          </p:cNvSpPr>
          <p:nvPr/>
        </p:nvSpPr>
        <p:spPr>
          <a:xfrm>
            <a:off x="3814972" y="4072742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液相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B0EDBBDA-1BCA-2197-E566-18838F7B6A56}"/>
              </a:ext>
            </a:extLst>
          </p:cNvPr>
          <p:cNvSpPr txBox="1">
            <a:spLocks/>
          </p:cNvSpPr>
          <p:nvPr/>
        </p:nvSpPr>
        <p:spPr>
          <a:xfrm>
            <a:off x="4524546" y="2963712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気相</a:t>
            </a:r>
          </a:p>
        </p:txBody>
      </p:sp>
      <p:grpSp>
        <p:nvGrpSpPr>
          <p:cNvPr id="28" name="グループ化 27">
            <a:extLst>
              <a:ext uri="{FF2B5EF4-FFF2-40B4-BE49-F238E27FC236}">
                <a16:creationId xmlns:a16="http://schemas.microsoft.com/office/drawing/2014/main" id="{A41F12B9-0A17-5631-59F9-000843AF8950}"/>
              </a:ext>
            </a:extLst>
          </p:cNvPr>
          <p:cNvGrpSpPr>
            <a:grpSpLocks/>
          </p:cNvGrpSpPr>
          <p:nvPr/>
        </p:nvGrpSpPr>
        <p:grpSpPr>
          <a:xfrm>
            <a:off x="1634695" y="4834826"/>
            <a:ext cx="902811" cy="629361"/>
            <a:chOff x="1390838" y="4941344"/>
            <a:chExt cx="902811" cy="629361"/>
          </a:xfrm>
        </p:grpSpPr>
        <p:sp>
          <p:nvSpPr>
            <p:cNvPr id="19" name="正方形/長方形 18">
              <a:extLst>
                <a:ext uri="{FF2B5EF4-FFF2-40B4-BE49-F238E27FC236}">
                  <a16:creationId xmlns:a16="http://schemas.microsoft.com/office/drawing/2014/main" id="{9CAF481A-AF17-EA2B-1624-CE19E1535DBE}"/>
                </a:ext>
              </a:extLst>
            </p:cNvPr>
            <p:cNvSpPr>
              <a:spLocks/>
            </p:cNvSpPr>
            <p:nvPr/>
          </p:nvSpPr>
          <p:spPr>
            <a:xfrm>
              <a:off x="1472308" y="4941344"/>
              <a:ext cx="756618" cy="161925"/>
            </a:xfrm>
            <a:prstGeom prst="rect">
              <a:avLst/>
            </a:prstGeom>
            <a:solidFill>
              <a:schemeClr val="accent2">
                <a:lumMod val="75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0" name="テキスト ボックス 19">
              <a:extLst>
                <a:ext uri="{FF2B5EF4-FFF2-40B4-BE49-F238E27FC236}">
                  <a16:creationId xmlns:a16="http://schemas.microsoft.com/office/drawing/2014/main" id="{4B72A5D9-6C2C-7D6F-AA73-E75BA66E8A6D}"/>
                </a:ext>
              </a:extLst>
            </p:cNvPr>
            <p:cNvSpPr txBox="1">
              <a:spLocks/>
            </p:cNvSpPr>
            <p:nvPr/>
          </p:nvSpPr>
          <p:spPr>
            <a:xfrm>
              <a:off x="1390838" y="5047485"/>
              <a:ext cx="90281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800">
                  <a:solidFill>
                    <a:schemeClr val="accent2">
                      <a:lumMod val="75000"/>
                    </a:schemeClr>
                  </a:solidFill>
                </a:rPr>
                <a:t>融解</a:t>
              </a:r>
              <a:endParaRPr kumimoji="1" lang="en-US" altLang="ja-JP" sz="280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</p:grpSp>
      <p:grpSp>
        <p:nvGrpSpPr>
          <p:cNvPr id="27" name="グループ化 26">
            <a:extLst>
              <a:ext uri="{FF2B5EF4-FFF2-40B4-BE49-F238E27FC236}">
                <a16:creationId xmlns:a16="http://schemas.microsoft.com/office/drawing/2014/main" id="{84984D74-B9C9-9C71-2482-EE48F65386C7}"/>
              </a:ext>
            </a:extLst>
          </p:cNvPr>
          <p:cNvGrpSpPr>
            <a:grpSpLocks/>
          </p:cNvGrpSpPr>
          <p:nvPr/>
        </p:nvGrpSpPr>
        <p:grpSpPr>
          <a:xfrm>
            <a:off x="3173184" y="3211424"/>
            <a:ext cx="902811" cy="663741"/>
            <a:chOff x="2874002" y="3270030"/>
            <a:chExt cx="902811" cy="663741"/>
          </a:xfrm>
        </p:grpSpPr>
        <p:sp>
          <p:nvSpPr>
            <p:cNvPr id="21" name="正方形/長方形 20">
              <a:extLst>
                <a:ext uri="{FF2B5EF4-FFF2-40B4-BE49-F238E27FC236}">
                  <a16:creationId xmlns:a16="http://schemas.microsoft.com/office/drawing/2014/main" id="{CECE61BF-0B1F-3E60-334A-C343E4270511}"/>
                </a:ext>
              </a:extLst>
            </p:cNvPr>
            <p:cNvSpPr>
              <a:spLocks/>
            </p:cNvSpPr>
            <p:nvPr/>
          </p:nvSpPr>
          <p:spPr>
            <a:xfrm>
              <a:off x="2927728" y="3771846"/>
              <a:ext cx="759651" cy="161925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2" name="テキスト ボックス 21">
              <a:extLst>
                <a:ext uri="{FF2B5EF4-FFF2-40B4-BE49-F238E27FC236}">
                  <a16:creationId xmlns:a16="http://schemas.microsoft.com/office/drawing/2014/main" id="{5D5E904B-9AB1-67B4-C2F5-98DA5B28BC7E}"/>
                </a:ext>
              </a:extLst>
            </p:cNvPr>
            <p:cNvSpPr txBox="1">
              <a:spLocks/>
            </p:cNvSpPr>
            <p:nvPr/>
          </p:nvSpPr>
          <p:spPr>
            <a:xfrm>
              <a:off x="2874002" y="3270030"/>
              <a:ext cx="90281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800">
                  <a:solidFill>
                    <a:schemeClr val="accent4"/>
                  </a:solidFill>
                </a:rPr>
                <a:t>蒸発</a:t>
              </a:r>
              <a:endParaRPr kumimoji="1" lang="en-US" altLang="ja-JP" sz="2800">
                <a:solidFill>
                  <a:schemeClr val="accent4"/>
                </a:solidFill>
              </a:endParaRPr>
            </a:p>
          </p:txBody>
        </p:sp>
      </p:grpSp>
      <p:cxnSp>
        <p:nvCxnSpPr>
          <p:cNvPr id="4" name="直線矢印コネクタ 3">
            <a:extLst>
              <a:ext uri="{FF2B5EF4-FFF2-40B4-BE49-F238E27FC236}">
                <a16:creationId xmlns:a16="http://schemas.microsoft.com/office/drawing/2014/main" id="{4D2EBFE2-9FD3-2886-6F59-B1D26BC6B445}"/>
              </a:ext>
            </a:extLst>
          </p:cNvPr>
          <p:cNvCxnSpPr>
            <a:cxnSpLocks/>
          </p:cNvCxnSpPr>
          <p:nvPr/>
        </p:nvCxnSpPr>
        <p:spPr>
          <a:xfrm flipV="1">
            <a:off x="2100830" y="2228850"/>
            <a:ext cx="451870" cy="2471389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矢印コネクタ 14">
            <a:extLst>
              <a:ext uri="{FF2B5EF4-FFF2-40B4-BE49-F238E27FC236}">
                <a16:creationId xmlns:a16="http://schemas.microsoft.com/office/drawing/2014/main" id="{D588597B-D8BB-A1C3-4713-92D16D90A340}"/>
              </a:ext>
            </a:extLst>
          </p:cNvPr>
          <p:cNvCxnSpPr>
            <a:cxnSpLocks/>
            <a:stCxn id="22" idx="0"/>
          </p:cNvCxnSpPr>
          <p:nvPr/>
        </p:nvCxnSpPr>
        <p:spPr>
          <a:xfrm flipH="1" flipV="1">
            <a:off x="2922280" y="2209800"/>
            <a:ext cx="702310" cy="1001624"/>
          </a:xfrm>
          <a:prstGeom prst="straightConnector1">
            <a:avLst/>
          </a:prstGeom>
          <a:ln w="28575">
            <a:solidFill>
              <a:schemeClr val="accent4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0E75D48B-8DF2-2558-B423-56A86862B093}"/>
              </a:ext>
            </a:extLst>
          </p:cNvPr>
          <p:cNvSpPr txBox="1">
            <a:spLocks/>
          </p:cNvSpPr>
          <p:nvPr/>
        </p:nvSpPr>
        <p:spPr>
          <a:xfrm>
            <a:off x="1917700" y="1649092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平衡状態</a:t>
            </a:r>
          </a:p>
        </p:txBody>
      </p:sp>
      <p:grpSp>
        <p:nvGrpSpPr>
          <p:cNvPr id="25" name="グループ化 24">
            <a:extLst>
              <a:ext uri="{FF2B5EF4-FFF2-40B4-BE49-F238E27FC236}">
                <a16:creationId xmlns:a16="http://schemas.microsoft.com/office/drawing/2014/main" id="{D8751956-C53C-AD09-4409-3E9F47181A28}"/>
              </a:ext>
            </a:extLst>
          </p:cNvPr>
          <p:cNvGrpSpPr>
            <a:grpSpLocks/>
          </p:cNvGrpSpPr>
          <p:nvPr/>
        </p:nvGrpSpPr>
        <p:grpSpPr>
          <a:xfrm>
            <a:off x="966011" y="4072742"/>
            <a:ext cx="1183977" cy="849829"/>
            <a:chOff x="739738" y="4175948"/>
            <a:chExt cx="1183977" cy="849829"/>
          </a:xfrm>
        </p:grpSpPr>
        <p:sp>
          <p:nvSpPr>
            <p:cNvPr id="13" name="テキスト ボックス 12">
              <a:extLst>
                <a:ext uri="{FF2B5EF4-FFF2-40B4-BE49-F238E27FC236}">
                  <a16:creationId xmlns:a16="http://schemas.microsoft.com/office/drawing/2014/main" id="{779D742D-EBEB-669B-1D34-7579BFF014EB}"/>
                </a:ext>
              </a:extLst>
            </p:cNvPr>
            <p:cNvSpPr txBox="1">
              <a:spLocks/>
            </p:cNvSpPr>
            <p:nvPr/>
          </p:nvSpPr>
          <p:spPr>
            <a:xfrm>
              <a:off x="1020904" y="4175948"/>
              <a:ext cx="90281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800">
                  <a:solidFill>
                    <a:schemeClr val="accent1"/>
                  </a:solidFill>
                </a:rPr>
                <a:t>融点</a:t>
              </a:r>
            </a:p>
          </p:txBody>
        </p:sp>
        <p:cxnSp>
          <p:nvCxnSpPr>
            <p:cNvPr id="18" name="直線矢印コネクタ 17">
              <a:extLst>
                <a:ext uri="{FF2B5EF4-FFF2-40B4-BE49-F238E27FC236}">
                  <a16:creationId xmlns:a16="http://schemas.microsoft.com/office/drawing/2014/main" id="{1986EDC4-3825-CD8F-5FD3-A2EE9EF5D84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39738" y="4643876"/>
              <a:ext cx="339762" cy="381901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グループ化 25">
            <a:extLst>
              <a:ext uri="{FF2B5EF4-FFF2-40B4-BE49-F238E27FC236}">
                <a16:creationId xmlns:a16="http://schemas.microsoft.com/office/drawing/2014/main" id="{1989271C-E8B5-85A0-5DB8-7E22A39D36F7}"/>
              </a:ext>
            </a:extLst>
          </p:cNvPr>
          <p:cNvGrpSpPr>
            <a:grpSpLocks/>
          </p:cNvGrpSpPr>
          <p:nvPr/>
        </p:nvGrpSpPr>
        <p:grpSpPr>
          <a:xfrm>
            <a:off x="966011" y="2885410"/>
            <a:ext cx="1183976" cy="905121"/>
            <a:chOff x="739738" y="2947688"/>
            <a:chExt cx="1183976" cy="905121"/>
          </a:xfrm>
        </p:grpSpPr>
        <p:sp>
          <p:nvSpPr>
            <p:cNvPr id="14" name="テキスト ボックス 13">
              <a:extLst>
                <a:ext uri="{FF2B5EF4-FFF2-40B4-BE49-F238E27FC236}">
                  <a16:creationId xmlns:a16="http://schemas.microsoft.com/office/drawing/2014/main" id="{FCE53B88-994C-90A3-98C3-F13F7FD0EFA5}"/>
                </a:ext>
              </a:extLst>
            </p:cNvPr>
            <p:cNvSpPr txBox="1">
              <a:spLocks/>
            </p:cNvSpPr>
            <p:nvPr/>
          </p:nvSpPr>
          <p:spPr>
            <a:xfrm>
              <a:off x="1020903" y="2947688"/>
              <a:ext cx="90281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800">
                  <a:solidFill>
                    <a:schemeClr val="accent6"/>
                  </a:solidFill>
                </a:rPr>
                <a:t>沸点</a:t>
              </a:r>
            </a:p>
          </p:txBody>
        </p:sp>
        <p:cxnSp>
          <p:nvCxnSpPr>
            <p:cNvPr id="16" name="直線矢印コネクタ 15">
              <a:extLst>
                <a:ext uri="{FF2B5EF4-FFF2-40B4-BE49-F238E27FC236}">
                  <a16:creationId xmlns:a16="http://schemas.microsoft.com/office/drawing/2014/main" id="{B0E76D13-BDC6-D3C6-FCFA-7282C4FBD3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39738" y="3470908"/>
              <a:ext cx="339762" cy="381901"/>
            </a:xfrm>
            <a:prstGeom prst="straightConnector1">
              <a:avLst/>
            </a:prstGeom>
            <a:ln w="5715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吹き出し: 角を丸めた四角形 6">
            <a:extLst>
              <a:ext uri="{FF2B5EF4-FFF2-40B4-BE49-F238E27FC236}">
                <a16:creationId xmlns:a16="http://schemas.microsoft.com/office/drawing/2014/main" id="{1DF6D23A-A04D-A87E-B928-E770504494B2}"/>
              </a:ext>
            </a:extLst>
          </p:cNvPr>
          <p:cNvSpPr>
            <a:spLocks/>
          </p:cNvSpPr>
          <p:nvPr/>
        </p:nvSpPr>
        <p:spPr>
          <a:xfrm>
            <a:off x="1849483" y="5858877"/>
            <a:ext cx="4628227" cy="1070039"/>
          </a:xfrm>
          <a:prstGeom prst="wedgeRoundRectCallout">
            <a:avLst>
              <a:gd name="adj1" fmla="val -36924"/>
              <a:gd name="adj2" fmla="val -96163"/>
              <a:gd name="adj3" fmla="val 16667"/>
            </a:avLst>
          </a:prstGeom>
          <a:gradFill>
            <a:gsLst>
              <a:gs pos="0">
                <a:schemeClr val="accent1">
                  <a:tint val="50000"/>
                  <a:satMod val="300000"/>
                  <a:alpha val="90000"/>
                </a:schemeClr>
              </a:gs>
              <a:gs pos="35000">
                <a:schemeClr val="accent1">
                  <a:tint val="37000"/>
                  <a:satMod val="300000"/>
                  <a:alpha val="90000"/>
                </a:schemeClr>
              </a:gs>
              <a:gs pos="100000">
                <a:schemeClr val="accent1">
                  <a:tint val="15000"/>
                  <a:satMod val="350000"/>
                  <a:alpha val="90000"/>
                </a:schemeClr>
              </a:gs>
            </a:gsLst>
          </a:gradFill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2400"/>
              <a:t>固液平衡</a:t>
            </a:r>
            <a:endParaRPr lang="en-US" altLang="ja-JP" sz="2400"/>
          </a:p>
          <a:p>
            <a:pPr algn="ctr"/>
            <a:r>
              <a:rPr lang="ja-JP" altLang="en-US" sz="2400"/>
              <a:t>氷がすべて水になるまで</a:t>
            </a:r>
            <a:endParaRPr lang="en-US" altLang="ja-JP" sz="2400"/>
          </a:p>
          <a:p>
            <a:pPr algn="ctr"/>
            <a:r>
              <a:rPr lang="en-US" altLang="ja-JP" sz="2400"/>
              <a:t>0[℃]</a:t>
            </a:r>
            <a:r>
              <a:rPr lang="ja-JP" altLang="en-US" sz="2400"/>
              <a:t>である．</a:t>
            </a:r>
            <a:endParaRPr lang="en-US" altLang="ja-JP" sz="2400"/>
          </a:p>
        </p:txBody>
      </p:sp>
      <p:sp>
        <p:nvSpPr>
          <p:cNvPr id="23" name="吹き出し: 角を丸めた四角形 22">
            <a:extLst>
              <a:ext uri="{FF2B5EF4-FFF2-40B4-BE49-F238E27FC236}">
                <a16:creationId xmlns:a16="http://schemas.microsoft.com/office/drawing/2014/main" id="{88F53A57-48C9-9EC3-0DA6-A7829EFD9406}"/>
              </a:ext>
            </a:extLst>
          </p:cNvPr>
          <p:cNvSpPr>
            <a:spLocks/>
          </p:cNvSpPr>
          <p:nvPr/>
        </p:nvSpPr>
        <p:spPr>
          <a:xfrm>
            <a:off x="3814972" y="1629769"/>
            <a:ext cx="4628227" cy="1070038"/>
          </a:xfrm>
          <a:prstGeom prst="wedgeRoundRectCallout">
            <a:avLst>
              <a:gd name="adj1" fmla="val -45561"/>
              <a:gd name="adj2" fmla="val 111134"/>
              <a:gd name="adj3" fmla="val 16667"/>
            </a:avLst>
          </a:prstGeom>
          <a:gradFill>
            <a:gsLst>
              <a:gs pos="0">
                <a:schemeClr val="accent4">
                  <a:tint val="50000"/>
                  <a:satMod val="300000"/>
                  <a:alpha val="90000"/>
                </a:schemeClr>
              </a:gs>
              <a:gs pos="35000">
                <a:schemeClr val="accent4">
                  <a:tint val="37000"/>
                  <a:satMod val="300000"/>
                  <a:alpha val="90000"/>
                </a:schemeClr>
              </a:gs>
              <a:gs pos="100000">
                <a:schemeClr val="accent4">
                  <a:tint val="15000"/>
                  <a:satMod val="350000"/>
                  <a:alpha val="90000"/>
                </a:schemeClr>
              </a:gs>
            </a:gsLst>
          </a:gradFill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2400"/>
              <a:t>気液平衡</a:t>
            </a:r>
            <a:endParaRPr lang="en-US" altLang="ja-JP" sz="2400"/>
          </a:p>
          <a:p>
            <a:pPr algn="ctr"/>
            <a:r>
              <a:rPr lang="ja-JP" altLang="en-US" sz="2400"/>
              <a:t>水がすべて水蒸気になるまで</a:t>
            </a:r>
            <a:endParaRPr lang="en-US" altLang="ja-JP" sz="2400"/>
          </a:p>
          <a:p>
            <a:pPr algn="ctr"/>
            <a:r>
              <a:rPr lang="en-US" altLang="ja-JP" sz="2400"/>
              <a:t>100[℃]</a:t>
            </a:r>
            <a:r>
              <a:rPr lang="ja-JP" altLang="en-US" sz="2400"/>
              <a:t>である．</a:t>
            </a:r>
            <a:endParaRPr lang="en-US" altLang="ja-JP" sz="2400"/>
          </a:p>
        </p:txBody>
      </p:sp>
    </p:spTree>
    <p:extLst>
      <p:ext uri="{BB962C8B-B14F-4D97-AF65-F5344CB8AC3E}">
        <p14:creationId xmlns:p14="http://schemas.microsoft.com/office/powerpoint/2010/main" val="1468190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C1BEB7A5-9DBB-7820-D977-2D1D54C496AF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11</a:t>
            </a:fld>
            <a:endParaRPr kumimoji="1" lang="ja-JP" altLang="en-US" b="0"/>
          </a:p>
        </p:txBody>
      </p:sp>
      <p:sp>
        <p:nvSpPr>
          <p:cNvPr id="9" name="タイトル 8">
            <a:extLst>
              <a:ext uri="{FF2B5EF4-FFF2-40B4-BE49-F238E27FC236}">
                <a16:creationId xmlns:a16="http://schemas.microsoft.com/office/drawing/2014/main" id="{BF22A646-90A1-0513-6F50-9FCBAFC62E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潜熱</a:t>
            </a:r>
          </a:p>
        </p:txBody>
      </p:sp>
      <p:sp>
        <p:nvSpPr>
          <p:cNvPr id="12" name="楕円 11">
            <a:extLst>
              <a:ext uri="{FF2B5EF4-FFF2-40B4-BE49-F238E27FC236}">
                <a16:creationId xmlns:a16="http://schemas.microsoft.com/office/drawing/2014/main" id="{9A60DC2C-168B-D757-2C08-0B74C5085596}"/>
              </a:ext>
            </a:extLst>
          </p:cNvPr>
          <p:cNvSpPr>
            <a:spLocks/>
          </p:cNvSpPr>
          <p:nvPr/>
        </p:nvSpPr>
        <p:spPr>
          <a:xfrm>
            <a:off x="519966" y="1563330"/>
            <a:ext cx="1777550" cy="5230761"/>
          </a:xfrm>
          <a:prstGeom prst="ellipse">
            <a:avLst/>
          </a:prstGeom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eaVert" rtlCol="0" anchor="ctr"/>
          <a:lstStyle/>
          <a:p>
            <a:pPr algn="ctr"/>
            <a:r>
              <a:rPr kumimoji="1" lang="ja-JP" altLang="en-US" sz="2800"/>
              <a:t>周囲の空気を</a:t>
            </a:r>
            <a:r>
              <a:rPr kumimoji="1" lang="ja-JP" altLang="en-US" sz="2800">
                <a:solidFill>
                  <a:schemeClr val="accent6"/>
                </a:solidFill>
              </a:rPr>
              <a:t>冷やす</a:t>
            </a:r>
          </a:p>
        </p:txBody>
      </p:sp>
      <p:sp>
        <p:nvSpPr>
          <p:cNvPr id="13" name="楕円 12">
            <a:extLst>
              <a:ext uri="{FF2B5EF4-FFF2-40B4-BE49-F238E27FC236}">
                <a16:creationId xmlns:a16="http://schemas.microsoft.com/office/drawing/2014/main" id="{1CEA6E72-EAF9-7CA5-B862-20F4BB393110}"/>
              </a:ext>
            </a:extLst>
          </p:cNvPr>
          <p:cNvSpPr>
            <a:spLocks/>
          </p:cNvSpPr>
          <p:nvPr/>
        </p:nvSpPr>
        <p:spPr>
          <a:xfrm>
            <a:off x="8394297" y="1563330"/>
            <a:ext cx="1777550" cy="5230761"/>
          </a:xfrm>
          <a:prstGeom prst="ellipse">
            <a:avLst/>
          </a:prstGeom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eaVert" rtlCol="0" anchor="ctr"/>
          <a:lstStyle/>
          <a:p>
            <a:pPr algn="ctr"/>
            <a:r>
              <a:rPr kumimoji="1" lang="ja-JP" altLang="en-US" sz="2800"/>
              <a:t>周囲の空気を</a:t>
            </a:r>
            <a:r>
              <a:rPr kumimoji="1" lang="ja-JP" altLang="en-US" sz="2800">
                <a:solidFill>
                  <a:schemeClr val="accent6"/>
                </a:solidFill>
              </a:rPr>
              <a:t>暖める</a:t>
            </a:r>
          </a:p>
        </p:txBody>
      </p:sp>
      <p:sp>
        <p:nvSpPr>
          <p:cNvPr id="15" name="矢印: 右 14">
            <a:extLst>
              <a:ext uri="{FF2B5EF4-FFF2-40B4-BE49-F238E27FC236}">
                <a16:creationId xmlns:a16="http://schemas.microsoft.com/office/drawing/2014/main" id="{D969F54F-D272-32F6-E956-D5BA5F3ECD3D}"/>
              </a:ext>
            </a:extLst>
          </p:cNvPr>
          <p:cNvSpPr>
            <a:spLocks/>
          </p:cNvSpPr>
          <p:nvPr/>
        </p:nvSpPr>
        <p:spPr>
          <a:xfrm>
            <a:off x="2686084" y="3578942"/>
            <a:ext cx="1910301" cy="1193224"/>
          </a:xfrm>
          <a:prstGeom prst="rightArrow">
            <a:avLst/>
          </a:prstGeom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2400"/>
              <a:t>熱を</a:t>
            </a:r>
            <a:r>
              <a:rPr kumimoji="1" lang="ja-JP" altLang="en-US" sz="2400">
                <a:solidFill>
                  <a:schemeClr val="accent6"/>
                </a:solidFill>
              </a:rPr>
              <a:t>吸収</a:t>
            </a:r>
          </a:p>
        </p:txBody>
      </p:sp>
      <p:sp>
        <p:nvSpPr>
          <p:cNvPr id="16" name="矢印: 右 15">
            <a:extLst>
              <a:ext uri="{FF2B5EF4-FFF2-40B4-BE49-F238E27FC236}">
                <a16:creationId xmlns:a16="http://schemas.microsoft.com/office/drawing/2014/main" id="{05664658-8EBC-5BDA-D5D7-B4FCC19CA143}"/>
              </a:ext>
            </a:extLst>
          </p:cNvPr>
          <p:cNvSpPr>
            <a:spLocks/>
          </p:cNvSpPr>
          <p:nvPr/>
        </p:nvSpPr>
        <p:spPr>
          <a:xfrm>
            <a:off x="6115475" y="3578942"/>
            <a:ext cx="1910301" cy="1193224"/>
          </a:xfrm>
          <a:prstGeom prst="rightArrow">
            <a:avLst/>
          </a:prstGeom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2400"/>
              <a:t>熱を</a:t>
            </a:r>
            <a:r>
              <a:rPr kumimoji="1" lang="ja-JP" altLang="en-US" sz="2400">
                <a:solidFill>
                  <a:schemeClr val="accent6"/>
                </a:solidFill>
              </a:rPr>
              <a:t>放出</a:t>
            </a:r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DEADA017-7E57-B316-993E-D1777D29D7FC}"/>
              </a:ext>
            </a:extLst>
          </p:cNvPr>
          <p:cNvSpPr>
            <a:spLocks/>
          </p:cNvSpPr>
          <p:nvPr/>
        </p:nvSpPr>
        <p:spPr>
          <a:xfrm>
            <a:off x="4316361" y="1563330"/>
            <a:ext cx="2059091" cy="1052052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4000"/>
              <a:t>水蒸気</a:t>
            </a:r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898C796E-D168-E4B5-FE60-C51CA01557C0}"/>
              </a:ext>
            </a:extLst>
          </p:cNvPr>
          <p:cNvSpPr>
            <a:spLocks/>
          </p:cNvSpPr>
          <p:nvPr/>
        </p:nvSpPr>
        <p:spPr>
          <a:xfrm>
            <a:off x="4316361" y="5735726"/>
            <a:ext cx="2059091" cy="105205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4000"/>
              <a:t>水</a:t>
            </a:r>
          </a:p>
        </p:txBody>
      </p:sp>
      <p:cxnSp>
        <p:nvCxnSpPr>
          <p:cNvPr id="20" name="直線矢印コネクタ 19">
            <a:extLst>
              <a:ext uri="{FF2B5EF4-FFF2-40B4-BE49-F238E27FC236}">
                <a16:creationId xmlns:a16="http://schemas.microsoft.com/office/drawing/2014/main" id="{020B82C9-6592-DD41-3412-75BBD4FED602}"/>
              </a:ext>
            </a:extLst>
          </p:cNvPr>
          <p:cNvCxnSpPr>
            <a:cxnSpLocks/>
          </p:cNvCxnSpPr>
          <p:nvPr/>
        </p:nvCxnSpPr>
        <p:spPr>
          <a:xfrm flipV="1">
            <a:off x="4984954" y="2615382"/>
            <a:ext cx="0" cy="3120344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矢印コネクタ 20">
            <a:extLst>
              <a:ext uri="{FF2B5EF4-FFF2-40B4-BE49-F238E27FC236}">
                <a16:creationId xmlns:a16="http://schemas.microsoft.com/office/drawing/2014/main" id="{1A419E5F-6D55-E016-AB24-6FE4AEC89586}"/>
              </a:ext>
            </a:extLst>
          </p:cNvPr>
          <p:cNvCxnSpPr>
            <a:cxnSpLocks/>
          </p:cNvCxnSpPr>
          <p:nvPr/>
        </p:nvCxnSpPr>
        <p:spPr>
          <a:xfrm flipV="1">
            <a:off x="5746954" y="2615382"/>
            <a:ext cx="0" cy="3120344"/>
          </a:xfrm>
          <a:prstGeom prst="straightConnector1">
            <a:avLst/>
          </a:prstGeom>
          <a:ln w="762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36C3375E-E3A0-72FE-252E-6E6BD3A30C31}"/>
              </a:ext>
            </a:extLst>
          </p:cNvPr>
          <p:cNvSpPr>
            <a:spLocks/>
          </p:cNvSpPr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3">
                      <a:lumMod val="75000"/>
                    </a:schemeClr>
                  </a:solidFill>
                </a:ln>
              </a:rPr>
              <a:t>板書</a:t>
            </a:r>
          </a:p>
        </p:txBody>
      </p:sp>
    </p:spTree>
    <p:extLst>
      <p:ext uri="{BB962C8B-B14F-4D97-AF65-F5344CB8AC3E}">
        <p14:creationId xmlns:p14="http://schemas.microsoft.com/office/powerpoint/2010/main" val="2068807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AD4CD6-A160-5BED-D92A-1AF3331385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F18988B3-0282-4906-7651-DDD9D5F3CDB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33593" y="6437364"/>
                <a:ext cx="6734493" cy="946541"/>
              </a:xfrm>
              <a:prstGeom prst="rect">
                <a:avLst/>
              </a:prstGeom>
              <a:effectLst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f>
                      <m:fPr>
                        <m:ctrlPr>
                          <a:rPr lang="en-US" altLang="ja-JP" sz="3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altLang="ja-JP" sz="3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ℓ</m:t>
                            </m:r>
                          </m:e>
                          <m:sub>
                            <m:r>
                              <a:rPr lang="en-US" altLang="ja-JP" sz="3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d>
                      <m:dPr>
                        <m:ctrlPr>
                          <a:rPr lang="en-US" altLang="ja-JP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ℓ−</m:t>
                        </m:r>
                        <m:sSub>
                          <m:sSubPr>
                            <m:ctrlPr>
                              <a:rPr lang="en-US" altLang="ja-JP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ℓ</m:t>
                            </m:r>
                          </m:e>
                          <m:sub>
                            <m:r>
                              <a:rPr lang="en-US" altLang="ja-JP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altLang="ja-JP" sz="3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sz="3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d>
                      <m:dPr>
                        <m:ctrlPr>
                          <a:rPr lang="en-US" altLang="ja-JP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3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ja-JP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ja-JP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ja-JP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altLang="ja-JP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ja-JP" sz="3600" dirty="0">
                    <a:solidFill>
                      <a:schemeClr val="tx1"/>
                    </a:solidFill>
                    <a:latin typeface="+mn-ea"/>
                    <a:cs typeface="CMU Serif" panose="02000603000000000000" pitchFamily="2" charset="0"/>
                  </a:rPr>
                  <a:t>…(2.4)</a:t>
                </a:r>
              </a:p>
            </p:txBody>
          </p:sp>
        </mc:Choice>
        <mc:Fallback xmlns=""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F18988B3-0282-4906-7651-DDD9D5F3CD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3593" y="6437364"/>
                <a:ext cx="6734493" cy="946541"/>
              </a:xfrm>
              <a:prstGeom prst="rect">
                <a:avLst/>
              </a:prstGeom>
              <a:blipFill>
                <a:blip r:embed="rId2"/>
                <a:stretch>
                  <a:fillRect t="-1911"/>
                </a:stretch>
              </a:blipFill>
              <a:effectLst/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E4E1524C-79C3-A612-7931-EB9FC77A0C5E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12</a:t>
            </a:fld>
            <a:endParaRPr kumimoji="1" lang="ja-JP" altLang="en-US">
              <a:latin typeface="+mn-ea"/>
              <a:ea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テキスト プレースホルダー 9">
                <a:extLst>
                  <a:ext uri="{FF2B5EF4-FFF2-40B4-BE49-F238E27FC236}">
                    <a16:creationId xmlns:a16="http://schemas.microsoft.com/office/drawing/2014/main" id="{C13216F5-70FD-39C9-39BB-A04DEB3B855A}"/>
                  </a:ext>
                </a:extLst>
              </p:cNvPr>
              <p:cNvSpPr>
                <a:spLocks noGrp="1"/>
              </p:cNvSpPr>
              <p:nvPr>
                <p:ph type="body" sz="quarter" idx="24"/>
              </p:nvPr>
            </p:nvSpPr>
            <p:spPr>
              <a:xfrm>
                <a:off x="3535736" y="1317409"/>
                <a:ext cx="7130210" cy="6242266"/>
              </a:xfrm>
            </p:spPr>
            <p:txBody>
              <a:bodyPr anchor="t"/>
              <a:lstStyle/>
              <a:p>
                <a:pPr algn="just">
                  <a:lnSpc>
                    <a:spcPct val="150000"/>
                  </a:lnSpc>
                  <a:buClr>
                    <a:schemeClr val="tx1"/>
                  </a:buClr>
                </a:pPr>
                <a:r>
                  <a:rPr lang="ja-JP" altLang="en-US" dirty="0">
                    <a:latin typeface="+mn-ea"/>
                  </a:rPr>
                  <a:t>温度による</a:t>
                </a:r>
                <a:r>
                  <a:rPr lang="ja-JP" altLang="en-US" dirty="0">
                    <a:solidFill>
                      <a:schemeClr val="accent6"/>
                    </a:solidFill>
                    <a:latin typeface="+mn-ea"/>
                  </a:rPr>
                  <a:t>固体の長さの変化</a:t>
                </a:r>
                <a:r>
                  <a:rPr lang="ja-JP" altLang="en-US" dirty="0">
                    <a:latin typeface="+mn-ea"/>
                  </a:rPr>
                  <a:t>を</a:t>
                </a:r>
                <a:r>
                  <a:rPr lang="ja-JP" altLang="en-US" dirty="0">
                    <a:solidFill>
                      <a:schemeClr val="accent6"/>
                    </a:solidFill>
                    <a:latin typeface="+mn-ea"/>
                  </a:rPr>
                  <a:t>線膨張</a:t>
                </a:r>
                <a:r>
                  <a:rPr lang="ja-JP" altLang="en-US" dirty="0">
                    <a:latin typeface="+mn-ea"/>
                  </a:rPr>
                  <a:t>と呼ぶ．</a:t>
                </a:r>
                <a:endParaRPr lang="en-US" altLang="ja-JP" dirty="0">
                  <a:latin typeface="+mn-ea"/>
                </a:endParaRPr>
              </a:p>
              <a:p>
                <a:pPr algn="just" eaLnBrk="0">
                  <a:lnSpc>
                    <a:spcPct val="150000"/>
                  </a:lnSpc>
                  <a:buClr>
                    <a:schemeClr val="tx1"/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ja-JP" dirty="0">
                    <a:latin typeface="+mn-ea"/>
                  </a:rPr>
                  <a:t>[</a:t>
                </a:r>
                <a:r>
                  <a:rPr lang="ja-JP" altLang="en-US" dirty="0">
                    <a:latin typeface="+mn-ea"/>
                  </a:rPr>
                  <a:t>℃</a:t>
                </a:r>
                <a:r>
                  <a:rPr lang="en-US" altLang="ja-JP" dirty="0">
                    <a:latin typeface="+mn-ea"/>
                  </a:rPr>
                  <a:t>]</a:t>
                </a:r>
                <a:r>
                  <a:rPr lang="ja-JP" altLang="en-US" dirty="0">
                    <a:latin typeface="+mn-ea"/>
                  </a:rPr>
                  <a:t>における長さを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ja-JP" dirty="0">
                    <a:latin typeface="+mn-ea"/>
                  </a:rPr>
                  <a:t>[m]</a:t>
                </a:r>
                <a:r>
                  <a:rPr lang="ja-JP" altLang="en-US" dirty="0">
                    <a:latin typeface="+mn-ea"/>
                  </a:rPr>
                  <a:t>， </a:t>
                </a:r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altLang="ja-JP" dirty="0">
                    <a:latin typeface="+mn-ea"/>
                  </a:rPr>
                  <a:t>[</a:t>
                </a:r>
                <a:r>
                  <a:rPr lang="ja-JP" altLang="en-US" dirty="0">
                    <a:latin typeface="+mn-ea"/>
                  </a:rPr>
                  <a:t>℃</a:t>
                </a:r>
                <a:r>
                  <a:rPr lang="en-US" altLang="ja-JP" dirty="0">
                    <a:latin typeface="+mn-ea"/>
                  </a:rPr>
                  <a:t>]</a:t>
                </a:r>
                <a:r>
                  <a:rPr lang="ja-JP" altLang="en-US" dirty="0">
                    <a:latin typeface="+mn-ea"/>
                  </a:rPr>
                  <a:t>における長さを</a:t>
                </a:r>
                <a14:m>
                  <m:oMath xmlns:m="http://schemas.openxmlformats.org/officeDocument/2006/math">
                    <m:r>
                      <a:rPr lang="en-US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ℓ</m:t>
                    </m:r>
                  </m:oMath>
                </a14:m>
                <a:r>
                  <a:rPr lang="en-US" altLang="ja-JP" dirty="0">
                    <a:latin typeface="+mn-ea"/>
                  </a:rPr>
                  <a:t>[m]</a:t>
                </a:r>
                <a:r>
                  <a:rPr lang="ja-JP" altLang="en-US" dirty="0">
                    <a:latin typeface="+mn-ea"/>
                  </a:rPr>
                  <a:t>， </a:t>
                </a:r>
                <a:r>
                  <a:rPr lang="ja-JP" altLang="en-US" dirty="0">
                    <a:solidFill>
                      <a:schemeClr val="accent6"/>
                    </a:solidFill>
                    <a:latin typeface="+mn-ea"/>
                  </a:rPr>
                  <a:t>線膨張率</a:t>
                </a:r>
                <a:r>
                  <a:rPr lang="ja-JP" altLang="en-US" dirty="0">
                    <a:latin typeface="+mn-ea"/>
                  </a:rPr>
                  <a:t>を</a:t>
                </a:r>
                <a14:m>
                  <m:oMath xmlns:m="http://schemas.openxmlformats.org/officeDocument/2006/math">
                    <m:r>
                      <a:rPr lang="en-US" altLang="ja-JP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altLang="ja-JP" dirty="0">
                    <a:latin typeface="+mn-ea"/>
                  </a:rPr>
                  <a:t>[/K]</a:t>
                </a:r>
                <a:r>
                  <a:rPr lang="ja-JP" altLang="en-US" dirty="0">
                    <a:latin typeface="+mn-ea"/>
                  </a:rPr>
                  <a:t>とすると次である．</a:t>
                </a:r>
                <a:endParaRPr lang="en-US" altLang="ja-JP" dirty="0">
                  <a:latin typeface="+mn-ea"/>
                </a:endParaRPr>
              </a:p>
              <a:p>
                <a:pPr marL="0" indent="0" algn="just" eaLnBrk="0">
                  <a:lnSpc>
                    <a:spcPct val="150000"/>
                  </a:lnSpc>
                  <a:buClr>
                    <a:schemeClr val="tx1"/>
                  </a:buClr>
                  <a:buNone/>
                </a:pPr>
                <a:endParaRPr lang="en-US" altLang="ja-JP" dirty="0"/>
              </a:p>
            </p:txBody>
          </p:sp>
        </mc:Choice>
        <mc:Fallback xmlns="">
          <p:sp>
            <p:nvSpPr>
              <p:cNvPr id="10" name="テキスト プレースホルダー 9">
                <a:extLst>
                  <a:ext uri="{FF2B5EF4-FFF2-40B4-BE49-F238E27FC236}">
                    <a16:creationId xmlns:a16="http://schemas.microsoft.com/office/drawing/2014/main" id="{C13216F5-70FD-39C9-39BB-A04DEB3B85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body" sz="quarter" idx="24"/>
              </p:nvPr>
            </p:nvSpPr>
            <p:spPr>
              <a:xfrm>
                <a:off x="3535736" y="1317409"/>
                <a:ext cx="7130210" cy="6242266"/>
              </a:xfrm>
              <a:blipFill>
                <a:blip r:embed="rId3"/>
                <a:stretch>
                  <a:fillRect l="-2308" r="-265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タイトル 3">
            <a:extLst>
              <a:ext uri="{FF2B5EF4-FFF2-40B4-BE49-F238E27FC236}">
                <a16:creationId xmlns:a16="http://schemas.microsoft.com/office/drawing/2014/main" id="{70BD6F7C-9549-1BFD-7443-788EF646A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熱膨張 </a:t>
            </a:r>
            <a:r>
              <a:rPr kumimoji="1" lang="en-US" altLang="ja-JP"/>
              <a:t>-1</a:t>
            </a:r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805B5FBB-EB89-3A26-EDC4-D244BB22E5BC}"/>
              </a:ext>
            </a:extLst>
          </p:cNvPr>
          <p:cNvSpPr>
            <a:spLocks/>
          </p:cNvSpPr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3">
                      <a:lumMod val="75000"/>
                    </a:schemeClr>
                  </a:solidFill>
                </a:ln>
              </a:rPr>
              <a:t>板書</a:t>
            </a:r>
          </a:p>
        </p:txBody>
      </p:sp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A255DFDD-24CC-4B7B-8DD0-EEA2A3458A7B}"/>
              </a:ext>
            </a:extLst>
          </p:cNvPr>
          <p:cNvCxnSpPr>
            <a:cxnSpLocks/>
          </p:cNvCxnSpPr>
          <p:nvPr/>
        </p:nvCxnSpPr>
        <p:spPr>
          <a:xfrm>
            <a:off x="935083" y="3494352"/>
            <a:ext cx="160782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コネクタ 16">
            <a:extLst>
              <a:ext uri="{FF2B5EF4-FFF2-40B4-BE49-F238E27FC236}">
                <a16:creationId xmlns:a16="http://schemas.microsoft.com/office/drawing/2014/main" id="{BA64102B-C8E6-2E26-1EB4-1D885EC58B35}"/>
              </a:ext>
            </a:extLst>
          </p:cNvPr>
          <p:cNvCxnSpPr>
            <a:cxnSpLocks/>
          </p:cNvCxnSpPr>
          <p:nvPr/>
        </p:nvCxnSpPr>
        <p:spPr>
          <a:xfrm>
            <a:off x="935083" y="4932811"/>
            <a:ext cx="224028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テキスト ボックス 18">
                <a:extLst>
                  <a:ext uri="{FF2B5EF4-FFF2-40B4-BE49-F238E27FC236}">
                    <a16:creationId xmlns:a16="http://schemas.microsoft.com/office/drawing/2014/main" id="{726AC21F-1F9B-5040-FC20-CC4971B8BED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3230727"/>
                <a:ext cx="94143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2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kumimoji="1" lang="en-US" altLang="ja-JP" sz="2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kumimoji="1" lang="ja-JP" altLang="en-US" sz="2800"/>
                  <a:t>℃</a:t>
                </a:r>
              </a:p>
            </p:txBody>
          </p:sp>
        </mc:Choice>
        <mc:Fallback xmlns="">
          <p:sp>
            <p:nvSpPr>
              <p:cNvPr id="19" name="テキスト ボックス 18">
                <a:extLst>
                  <a:ext uri="{FF2B5EF4-FFF2-40B4-BE49-F238E27FC236}">
                    <a16:creationId xmlns:a16="http://schemas.microsoft.com/office/drawing/2014/main" id="{726AC21F-1F9B-5040-FC20-CC4971B8BE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3230727"/>
                <a:ext cx="941433" cy="523220"/>
              </a:xfrm>
              <a:prstGeom prst="rect">
                <a:avLst/>
              </a:prstGeom>
              <a:blipFill>
                <a:blip r:embed="rId4"/>
                <a:stretch>
                  <a:fillRect t="-15116" r="-12987" b="-2907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テキスト ボックス 19">
                <a:extLst>
                  <a:ext uri="{FF2B5EF4-FFF2-40B4-BE49-F238E27FC236}">
                    <a16:creationId xmlns:a16="http://schemas.microsoft.com/office/drawing/2014/main" id="{B8237C72-75E6-F12C-D41E-CBD89EE5A3A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0" y="4667413"/>
                <a:ext cx="94143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14:m>
                  <m:oMath xmlns:m="http://schemas.openxmlformats.org/officeDocument/2006/math">
                    <m:r>
                      <a:rPr kumimoji="1" lang="en-US" altLang="ja-JP" sz="28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kumimoji="1" lang="ja-JP" altLang="en-US" sz="2800"/>
                  <a:t>℃</a:t>
                </a:r>
              </a:p>
            </p:txBody>
          </p:sp>
        </mc:Choice>
        <mc:Fallback xmlns="">
          <p:sp>
            <p:nvSpPr>
              <p:cNvPr id="20" name="テキスト ボックス 19">
                <a:extLst>
                  <a:ext uri="{FF2B5EF4-FFF2-40B4-BE49-F238E27FC236}">
                    <a16:creationId xmlns:a16="http://schemas.microsoft.com/office/drawing/2014/main" id="{B8237C72-75E6-F12C-D41E-CBD89EE5A3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667413"/>
                <a:ext cx="941433" cy="523220"/>
              </a:xfrm>
              <a:prstGeom prst="rect">
                <a:avLst/>
              </a:prstGeom>
              <a:blipFill>
                <a:blip r:embed="rId5"/>
                <a:stretch>
                  <a:fillRect t="-15294" r="-12987" b="-3058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直線コネクタ 21">
            <a:extLst>
              <a:ext uri="{FF2B5EF4-FFF2-40B4-BE49-F238E27FC236}">
                <a16:creationId xmlns:a16="http://schemas.microsoft.com/office/drawing/2014/main" id="{099C481D-383B-ACD6-B53D-0BF06E2660D7}"/>
              </a:ext>
            </a:extLst>
          </p:cNvPr>
          <p:cNvCxnSpPr>
            <a:cxnSpLocks/>
          </p:cNvCxnSpPr>
          <p:nvPr/>
        </p:nvCxnSpPr>
        <p:spPr>
          <a:xfrm>
            <a:off x="937367" y="3494352"/>
            <a:ext cx="0" cy="181442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コネクタ 22">
            <a:extLst>
              <a:ext uri="{FF2B5EF4-FFF2-40B4-BE49-F238E27FC236}">
                <a16:creationId xmlns:a16="http://schemas.microsoft.com/office/drawing/2014/main" id="{18A512F6-4C62-C1E7-3DDE-7C910EB0C42A}"/>
              </a:ext>
            </a:extLst>
          </p:cNvPr>
          <p:cNvCxnSpPr>
            <a:cxnSpLocks/>
          </p:cNvCxnSpPr>
          <p:nvPr/>
        </p:nvCxnSpPr>
        <p:spPr>
          <a:xfrm flipH="1">
            <a:off x="2536552" y="3494351"/>
            <a:ext cx="1" cy="143845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矢印コネクタ 27">
            <a:extLst>
              <a:ext uri="{FF2B5EF4-FFF2-40B4-BE49-F238E27FC236}">
                <a16:creationId xmlns:a16="http://schemas.microsoft.com/office/drawing/2014/main" id="{B0B348E4-E50E-D958-9DE3-468A8718F499}"/>
              </a:ext>
            </a:extLst>
          </p:cNvPr>
          <p:cNvCxnSpPr>
            <a:cxnSpLocks/>
          </p:cNvCxnSpPr>
          <p:nvPr/>
        </p:nvCxnSpPr>
        <p:spPr>
          <a:xfrm>
            <a:off x="941434" y="3765487"/>
            <a:ext cx="1601469" cy="0"/>
          </a:xfrm>
          <a:prstGeom prst="straightConnector1">
            <a:avLst/>
          </a:prstGeom>
          <a:ln w="1905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テキスト ボックス 29">
                <a:extLst>
                  <a:ext uri="{FF2B5EF4-FFF2-40B4-BE49-F238E27FC236}">
                    <a16:creationId xmlns:a16="http://schemas.microsoft.com/office/drawing/2014/main" id="{C6AFD412-B82B-08D6-5511-F04C438E635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37173" y="3749638"/>
                <a:ext cx="78944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altLang="ja-JP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ja-JP" alt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en-US" altLang="ja-JP" sz="2800">
                    <a:ea typeface="Cambria Math" panose="02040503050406030204" pitchFamily="18" charset="0"/>
                  </a:rPr>
                  <a:t>m</a:t>
                </a:r>
                <a:endParaRPr kumimoji="1" lang="ja-JP" altLang="en-US" sz="2800"/>
              </a:p>
            </p:txBody>
          </p:sp>
        </mc:Choice>
        <mc:Fallback xmlns="">
          <p:sp>
            <p:nvSpPr>
              <p:cNvPr id="30" name="テキスト ボックス 29">
                <a:extLst>
                  <a:ext uri="{FF2B5EF4-FFF2-40B4-BE49-F238E27FC236}">
                    <a16:creationId xmlns:a16="http://schemas.microsoft.com/office/drawing/2014/main" id="{C6AFD412-B82B-08D6-5511-F04C438E63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7173" y="3749638"/>
                <a:ext cx="789447" cy="523220"/>
              </a:xfrm>
              <a:prstGeom prst="rect">
                <a:avLst/>
              </a:prstGeom>
              <a:blipFill>
                <a:blip r:embed="rId6"/>
                <a:stretch>
                  <a:fillRect t="-13953" r="-15385" b="-2907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直線コネクタ 31">
            <a:extLst>
              <a:ext uri="{FF2B5EF4-FFF2-40B4-BE49-F238E27FC236}">
                <a16:creationId xmlns:a16="http://schemas.microsoft.com/office/drawing/2014/main" id="{A1C39012-D34A-FFEC-E128-1773CFE15A24}"/>
              </a:ext>
            </a:extLst>
          </p:cNvPr>
          <p:cNvCxnSpPr>
            <a:cxnSpLocks/>
          </p:cNvCxnSpPr>
          <p:nvPr/>
        </p:nvCxnSpPr>
        <p:spPr>
          <a:xfrm>
            <a:off x="3170601" y="4494385"/>
            <a:ext cx="0" cy="81438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矢印コネクタ 34">
            <a:extLst>
              <a:ext uri="{FF2B5EF4-FFF2-40B4-BE49-F238E27FC236}">
                <a16:creationId xmlns:a16="http://schemas.microsoft.com/office/drawing/2014/main" id="{D20A14DE-7219-37F7-893A-5F4D31784854}"/>
              </a:ext>
            </a:extLst>
          </p:cNvPr>
          <p:cNvCxnSpPr>
            <a:cxnSpLocks/>
          </p:cNvCxnSpPr>
          <p:nvPr/>
        </p:nvCxnSpPr>
        <p:spPr>
          <a:xfrm>
            <a:off x="938258" y="5184661"/>
            <a:ext cx="2232343" cy="0"/>
          </a:xfrm>
          <a:prstGeom prst="straightConnector1">
            <a:avLst/>
          </a:prstGeom>
          <a:ln w="1905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テキスト ボックス 36">
                <a:extLst>
                  <a:ext uri="{FF2B5EF4-FFF2-40B4-BE49-F238E27FC236}">
                    <a16:creationId xmlns:a16="http://schemas.microsoft.com/office/drawing/2014/main" id="{BA49C029-04B1-9BDA-F716-9F18025AD5F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40080" y="5167736"/>
                <a:ext cx="62869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ja-JP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ℓ</m:t>
                    </m:r>
                    <m:r>
                      <a:rPr lang="ja-JP" alt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en-US" altLang="ja-JP" sz="2800">
                    <a:ea typeface="Cambria Math" panose="02040503050406030204" pitchFamily="18" charset="0"/>
                  </a:rPr>
                  <a:t>m</a:t>
                </a:r>
                <a:endParaRPr kumimoji="1" lang="ja-JP" altLang="en-US" sz="2800"/>
              </a:p>
            </p:txBody>
          </p:sp>
        </mc:Choice>
        <mc:Fallback xmlns="">
          <p:sp>
            <p:nvSpPr>
              <p:cNvPr id="37" name="テキスト ボックス 36">
                <a:extLst>
                  <a:ext uri="{FF2B5EF4-FFF2-40B4-BE49-F238E27FC236}">
                    <a16:creationId xmlns:a16="http://schemas.microsoft.com/office/drawing/2014/main" id="{BA49C029-04B1-9BDA-F716-9F18025AD5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0080" y="5167736"/>
                <a:ext cx="628698" cy="523220"/>
              </a:xfrm>
              <a:prstGeom prst="rect">
                <a:avLst/>
              </a:prstGeom>
              <a:blipFill>
                <a:blip r:embed="rId7"/>
                <a:stretch>
                  <a:fillRect t="-15116" r="-18269" b="-2907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直線矢印コネクタ 38">
            <a:extLst>
              <a:ext uri="{FF2B5EF4-FFF2-40B4-BE49-F238E27FC236}">
                <a16:creationId xmlns:a16="http://schemas.microsoft.com/office/drawing/2014/main" id="{493B7174-DE4F-F214-BBBA-0F5544A1B5F3}"/>
              </a:ext>
            </a:extLst>
          </p:cNvPr>
          <p:cNvCxnSpPr>
            <a:cxnSpLocks/>
          </p:cNvCxnSpPr>
          <p:nvPr/>
        </p:nvCxnSpPr>
        <p:spPr>
          <a:xfrm>
            <a:off x="2536552" y="4671201"/>
            <a:ext cx="634049" cy="0"/>
          </a:xfrm>
          <a:prstGeom prst="straightConnector1">
            <a:avLst/>
          </a:prstGeom>
          <a:ln w="1905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テキスト ボックス 40">
                <a:extLst>
                  <a:ext uri="{FF2B5EF4-FFF2-40B4-BE49-F238E27FC236}">
                    <a16:creationId xmlns:a16="http://schemas.microsoft.com/office/drawing/2014/main" id="{4B8DDEC3-ECB4-E845-F5F1-B705CF28340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71900" y="4147981"/>
                <a:ext cx="76335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ja-JP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altLang="ja-JP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ℓ</m:t>
                      </m:r>
                    </m:oMath>
                  </m:oMathPara>
                </a14:m>
                <a:endParaRPr kumimoji="1" lang="ja-JP" altLang="en-US" sz="2800"/>
              </a:p>
            </p:txBody>
          </p:sp>
        </mc:Choice>
        <mc:Fallback xmlns="">
          <p:sp>
            <p:nvSpPr>
              <p:cNvPr id="41" name="テキスト ボックス 40">
                <a:extLst>
                  <a:ext uri="{FF2B5EF4-FFF2-40B4-BE49-F238E27FC236}">
                    <a16:creationId xmlns:a16="http://schemas.microsoft.com/office/drawing/2014/main" id="{4B8DDEC3-ECB4-E845-F5F1-B705CF2834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1900" y="4147981"/>
                <a:ext cx="763351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30740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96035CD1-FA21-AE79-9BC4-BC5B2851BFD0}"/>
              </a:ext>
            </a:extLst>
          </p:cNvPr>
          <p:cNvSpPr>
            <a:spLocks/>
          </p:cNvSpPr>
          <p:nvPr/>
        </p:nvSpPr>
        <p:spPr>
          <a:xfrm>
            <a:off x="639125" y="4210050"/>
            <a:ext cx="2468790" cy="2099802"/>
          </a:xfrm>
          <a:prstGeom prst="rect">
            <a:avLst/>
          </a:prstGeom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E1261FBC-52A2-C4E9-23AA-49853A86E0F5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13</a:t>
            </a:fld>
            <a:endParaRPr kumimoji="1" lang="ja-JP" altLang="en-US">
              <a:latin typeface="+mn-ea"/>
              <a:ea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テキスト プレースホルダー 8">
                <a:extLst>
                  <a:ext uri="{FF2B5EF4-FFF2-40B4-BE49-F238E27FC236}">
                    <a16:creationId xmlns:a16="http://schemas.microsoft.com/office/drawing/2014/main" id="{5D5F107A-0F70-E21D-DB35-AECEF1DBB54F}"/>
                  </a:ext>
                </a:extLst>
              </p:cNvPr>
              <p:cNvSpPr>
                <a:spLocks noGrp="1"/>
              </p:cNvSpPr>
              <p:nvPr>
                <p:ph type="body" sz="quarter" idx="24"/>
              </p:nvPr>
            </p:nvSpPr>
            <p:spPr>
              <a:xfrm>
                <a:off x="3539614" y="1319370"/>
                <a:ext cx="7126332" cy="6240297"/>
              </a:xfrm>
            </p:spPr>
            <p:txBody>
              <a:bodyPr/>
              <a:lstStyle/>
              <a:p>
                <a:pPr algn="just"/>
                <a:r>
                  <a:rPr lang="ja-JP" altLang="en-US" sz="3200" dirty="0"/>
                  <a:t>かつては水銀の</a:t>
                </a:r>
                <a:r>
                  <a:rPr lang="ja-JP" altLang="en-US" sz="3200" dirty="0">
                    <a:solidFill>
                      <a:schemeClr val="accent6"/>
                    </a:solidFill>
                  </a:rPr>
                  <a:t>体膨張率</a:t>
                </a:r>
                <a:r>
                  <a:rPr lang="ja-JP" altLang="en-US" sz="3200" dirty="0"/>
                  <a:t>で温度を定義していた．</a:t>
                </a:r>
                <a:endParaRPr lang="en-US" altLang="ja-JP" sz="3200" dirty="0"/>
              </a:p>
              <a:p>
                <a:pPr algn="just"/>
                <a:r>
                  <a:rPr lang="ja-JP" altLang="en-US" sz="3200" dirty="0"/>
                  <a:t>今でも，</a:t>
                </a:r>
                <a:r>
                  <a:rPr lang="ja-JP" altLang="en-US" sz="3200" dirty="0">
                    <a:solidFill>
                      <a:schemeClr val="accent6"/>
                    </a:solidFill>
                  </a:rPr>
                  <a:t>アルコール温度計</a:t>
                </a:r>
                <a:r>
                  <a:rPr lang="ja-JP" altLang="en-US" sz="3200" dirty="0"/>
                  <a:t>として利用されている．</a:t>
                </a:r>
                <a:endParaRPr lang="en-US" altLang="ja-JP" sz="3200" dirty="0"/>
              </a:p>
              <a:p>
                <a:pPr algn="just"/>
                <a:r>
                  <a:rPr lang="ja-JP" altLang="en-US" sz="3200" dirty="0"/>
                  <a:t>水の融点，沸点を</a:t>
                </a:r>
                <a:r>
                  <a:rPr lang="en-US" altLang="ja-JP" sz="3200" dirty="0"/>
                  <a:t>0[</a:t>
                </a:r>
                <a:r>
                  <a:rPr lang="ja-JP" altLang="en-US" sz="3200" dirty="0"/>
                  <a:t>℃</a:t>
                </a:r>
                <a:r>
                  <a:rPr lang="en-US" altLang="ja-JP" sz="3200" dirty="0"/>
                  <a:t>]</a:t>
                </a:r>
                <a:r>
                  <a:rPr lang="ja-JP" altLang="en-US" sz="3200" dirty="0"/>
                  <a:t>，</a:t>
                </a:r>
                <a:r>
                  <a:rPr lang="en-US" altLang="ja-JP" sz="3200" dirty="0"/>
                  <a:t>100[</a:t>
                </a:r>
                <a:r>
                  <a:rPr lang="ja-JP" altLang="en-US" sz="3200" dirty="0"/>
                  <a:t>℃</a:t>
                </a:r>
                <a:r>
                  <a:rPr lang="en-US" altLang="ja-JP" sz="3200" dirty="0"/>
                  <a:t>]</a:t>
                </a:r>
                <a:r>
                  <a:rPr lang="ja-JP" altLang="en-US" sz="3200" dirty="0"/>
                  <a:t>とし，目盛をつける．</a:t>
                </a:r>
                <a:endParaRPr lang="en-US" altLang="ja-JP" sz="3200" dirty="0"/>
              </a:p>
              <a:p>
                <a:pPr algn="just"/>
                <a:r>
                  <a:rPr lang="ja-JP" altLang="en-US" sz="3200" dirty="0"/>
                  <a:t>その間を</a:t>
                </a:r>
                <a:r>
                  <a:rPr lang="en-US" altLang="ja-JP" sz="3200" dirty="0"/>
                  <a:t>100</a:t>
                </a:r>
                <a:r>
                  <a:rPr lang="ja-JP" altLang="en-US" sz="3200" dirty="0"/>
                  <a:t>等分し，</a:t>
                </a:r>
                <a:r>
                  <a:rPr lang="en-US" altLang="ja-JP" sz="3200" dirty="0"/>
                  <a:t>1</a:t>
                </a:r>
                <a:r>
                  <a:rPr lang="ja-JP" altLang="en-US" sz="3200" dirty="0"/>
                  <a:t>目盛りを</a:t>
                </a:r>
                <a:r>
                  <a:rPr lang="en-US" altLang="ja-JP" sz="3200" dirty="0"/>
                  <a:t>1[</a:t>
                </a:r>
                <a:r>
                  <a:rPr lang="ja-JP" altLang="en-US" sz="3200" dirty="0"/>
                  <a:t>℃</a:t>
                </a:r>
                <a:r>
                  <a:rPr lang="en-US" altLang="ja-JP" sz="3200" dirty="0"/>
                  <a:t>]</a:t>
                </a:r>
                <a:r>
                  <a:rPr lang="ja-JP" altLang="en-US" sz="3200" dirty="0"/>
                  <a:t>とした．</a:t>
                </a:r>
                <a:endParaRPr lang="en-US" altLang="ja-JP" sz="3200" dirty="0"/>
              </a:p>
              <a:p>
                <a:pPr algn="just"/>
                <a:r>
                  <a:rPr lang="ja-JP" altLang="en-US" sz="3200" dirty="0"/>
                  <a:t>よって，ｾﾙｼｳｽ温度</a:t>
                </a:r>
                <a14:m>
                  <m:oMath xmlns:m="http://schemas.openxmlformats.org/officeDocument/2006/math">
                    <m:r>
                      <a:rPr lang="en-US" altLang="ja-JP" sz="32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altLang="ja-JP" sz="3200" dirty="0"/>
                  <a:t>[</a:t>
                </a:r>
                <a:r>
                  <a:rPr lang="ja-JP" altLang="en-US" sz="3200" dirty="0"/>
                  <a:t>℃</a:t>
                </a:r>
                <a:r>
                  <a:rPr lang="en-US" altLang="ja-JP" sz="3200" dirty="0"/>
                  <a:t>]</a:t>
                </a:r>
                <a:r>
                  <a:rPr lang="ja-JP" altLang="en-US" sz="3200" dirty="0"/>
                  <a:t>は次で定義される．</a:t>
                </a:r>
                <a:endParaRPr lang="en-US" altLang="ja-JP" sz="32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altLang="ja-JP" sz="32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ja-JP" sz="3200" b="0" i="1" smtClean="0">
                        <a:latin typeface="Cambria Math" panose="02040503050406030204" pitchFamily="18" charset="0"/>
                      </a:rPr>
                      <m:t>=100</m:t>
                    </m:r>
                    <m:f>
                      <m:fPr>
                        <m:ctrlPr>
                          <a:rPr lang="en-US" altLang="ja-JP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32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altLang="ja-JP" sz="32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ja-JP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32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ja-JP" sz="3200" b="0" i="0" smtClean="0">
                                <a:latin typeface="Cambria Math" panose="02040503050406030204" pitchFamily="18" charset="0"/>
                              </a:rPr>
                              <m:t>bp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ja-JP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32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ja-JP" sz="3200" b="0" i="0" smtClean="0">
                                <a:latin typeface="Cambria Math" panose="02040503050406030204" pitchFamily="18" charset="0"/>
                              </a:rPr>
                              <m:t>bp</m:t>
                            </m:r>
                          </m:sub>
                        </m:sSub>
                        <m:r>
                          <a:rPr lang="en-US" altLang="ja-JP" sz="32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ja-JP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32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ja-JP" sz="3200" b="0" i="0" smtClean="0">
                                <a:latin typeface="Cambria Math" panose="02040503050406030204" pitchFamily="18" charset="0"/>
                              </a:rPr>
                              <m:t>mp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altLang="ja-JP" sz="3200" dirty="0"/>
                  <a:t> …(2.5)</a:t>
                </a:r>
              </a:p>
            </p:txBody>
          </p:sp>
        </mc:Choice>
        <mc:Fallback xmlns="">
          <p:sp>
            <p:nvSpPr>
              <p:cNvPr id="9" name="テキスト プレースホルダー 8">
                <a:extLst>
                  <a:ext uri="{FF2B5EF4-FFF2-40B4-BE49-F238E27FC236}">
                    <a16:creationId xmlns:a16="http://schemas.microsoft.com/office/drawing/2014/main" id="{5D5F107A-0F70-E21D-DB35-AECEF1DBB54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24"/>
              </p:nvPr>
            </p:nvSpPr>
            <p:spPr>
              <a:xfrm>
                <a:off x="3539614" y="1319370"/>
                <a:ext cx="7126332" cy="6240297"/>
              </a:xfrm>
              <a:blipFill>
                <a:blip r:embed="rId2"/>
                <a:stretch>
                  <a:fillRect l="-1967" t="-2246" r="-2139" b="-48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タイトル 3">
            <a:extLst>
              <a:ext uri="{FF2B5EF4-FFF2-40B4-BE49-F238E27FC236}">
                <a16:creationId xmlns:a16="http://schemas.microsoft.com/office/drawing/2014/main" id="{830D1EE7-7CC8-D80E-8426-A07C1D74A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経験温度</a:t>
            </a: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FF3B0398-0647-2967-3E96-FD233EC45D86}"/>
              </a:ext>
            </a:extLst>
          </p:cNvPr>
          <p:cNvSpPr>
            <a:spLocks/>
          </p:cNvSpPr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2">
                      <a:lumMod val="50000"/>
                    </a:schemeClr>
                  </a:solidFill>
                </a:ln>
              </a:rPr>
              <a:t>余談</a:t>
            </a:r>
          </a:p>
        </p:txBody>
      </p:sp>
      <p:sp>
        <p:nvSpPr>
          <p:cNvPr id="3" name="正方形/長方形 37">
            <a:extLst>
              <a:ext uri="{FF2B5EF4-FFF2-40B4-BE49-F238E27FC236}">
                <a16:creationId xmlns:a16="http://schemas.microsoft.com/office/drawing/2014/main" id="{E1C13C9E-9610-41CE-B54F-643F288974F2}"/>
              </a:ext>
            </a:extLst>
          </p:cNvPr>
          <p:cNvSpPr>
            <a:spLocks/>
          </p:cNvSpPr>
          <p:nvPr/>
        </p:nvSpPr>
        <p:spPr>
          <a:xfrm>
            <a:off x="639125" y="3533775"/>
            <a:ext cx="2468790" cy="2776077"/>
          </a:xfrm>
          <a:custGeom>
            <a:avLst/>
            <a:gdLst>
              <a:gd name="csX0" fmla="*/ 0 w 1759975"/>
              <a:gd name="csY0" fmla="*/ 0 h 1759975"/>
              <a:gd name="csX1" fmla="*/ 1759975 w 1759975"/>
              <a:gd name="csY1" fmla="*/ 0 h 1759975"/>
              <a:gd name="csX2" fmla="*/ 1759975 w 1759975"/>
              <a:gd name="csY2" fmla="*/ 1759975 h 1759975"/>
              <a:gd name="csX3" fmla="*/ 0 w 1759975"/>
              <a:gd name="csY3" fmla="*/ 1759975 h 1759975"/>
              <a:gd name="csX4" fmla="*/ 0 w 1759975"/>
              <a:gd name="csY4" fmla="*/ 0 h 1759975"/>
              <a:gd name="csX0" fmla="*/ 1759975 w 1851415"/>
              <a:gd name="csY0" fmla="*/ 0 h 1759975"/>
              <a:gd name="csX1" fmla="*/ 1759975 w 1851415"/>
              <a:gd name="csY1" fmla="*/ 1759975 h 1759975"/>
              <a:gd name="csX2" fmla="*/ 0 w 1851415"/>
              <a:gd name="csY2" fmla="*/ 1759975 h 1759975"/>
              <a:gd name="csX3" fmla="*/ 0 w 1851415"/>
              <a:gd name="csY3" fmla="*/ 0 h 1759975"/>
              <a:gd name="csX4" fmla="*/ 1851415 w 1851415"/>
              <a:gd name="csY4" fmla="*/ 91440 h 1759975"/>
              <a:gd name="csX0" fmla="*/ 1759975 w 1759975"/>
              <a:gd name="csY0" fmla="*/ 0 h 1759975"/>
              <a:gd name="csX1" fmla="*/ 1759975 w 1759975"/>
              <a:gd name="csY1" fmla="*/ 1759975 h 1759975"/>
              <a:gd name="csX2" fmla="*/ 0 w 1759975"/>
              <a:gd name="csY2" fmla="*/ 1759975 h 1759975"/>
              <a:gd name="csX3" fmla="*/ 0 w 1759975"/>
              <a:gd name="csY3" fmla="*/ 0 h 175997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</a:cxnLst>
            <a:rect l="l" t="t" r="r" b="b"/>
            <a:pathLst>
              <a:path w="1759975" h="1759975">
                <a:moveTo>
                  <a:pt x="1759975" y="0"/>
                </a:moveTo>
                <a:lnTo>
                  <a:pt x="1759975" y="1759975"/>
                </a:lnTo>
                <a:lnTo>
                  <a:pt x="0" y="1759975"/>
                </a:lnTo>
                <a:lnTo>
                  <a:pt x="0" y="0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21" name="グループ化 20">
            <a:extLst>
              <a:ext uri="{FF2B5EF4-FFF2-40B4-BE49-F238E27FC236}">
                <a16:creationId xmlns:a16="http://schemas.microsoft.com/office/drawing/2014/main" id="{8E7449DD-6057-A234-74C1-68E4C818A17B}"/>
              </a:ext>
            </a:extLst>
          </p:cNvPr>
          <p:cNvGrpSpPr>
            <a:grpSpLocks/>
          </p:cNvGrpSpPr>
          <p:nvPr/>
        </p:nvGrpSpPr>
        <p:grpSpPr>
          <a:xfrm>
            <a:off x="1628131" y="2752416"/>
            <a:ext cx="491616" cy="2915267"/>
            <a:chOff x="1637656" y="2752417"/>
            <a:chExt cx="491616" cy="2915267"/>
          </a:xfrm>
        </p:grpSpPr>
        <p:sp>
          <p:nvSpPr>
            <p:cNvPr id="15" name="正方形/長方形 14">
              <a:extLst>
                <a:ext uri="{FF2B5EF4-FFF2-40B4-BE49-F238E27FC236}">
                  <a16:creationId xmlns:a16="http://schemas.microsoft.com/office/drawing/2014/main" id="{B11D788C-5650-A6C0-DA52-6BCBD56357DE}"/>
                </a:ext>
              </a:extLst>
            </p:cNvPr>
            <p:cNvSpPr>
              <a:spLocks/>
            </p:cNvSpPr>
            <p:nvPr/>
          </p:nvSpPr>
          <p:spPr>
            <a:xfrm>
              <a:off x="1779806" y="3235018"/>
              <a:ext cx="206477" cy="1631186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0" name="フリーフォーム: 図形 19">
              <a:extLst>
                <a:ext uri="{FF2B5EF4-FFF2-40B4-BE49-F238E27FC236}">
                  <a16:creationId xmlns:a16="http://schemas.microsoft.com/office/drawing/2014/main" id="{8C7C07E5-FE87-F41E-5339-DBDCAC9F91DB}"/>
                </a:ext>
              </a:extLst>
            </p:cNvPr>
            <p:cNvSpPr>
              <a:spLocks/>
            </p:cNvSpPr>
            <p:nvPr/>
          </p:nvSpPr>
          <p:spPr>
            <a:xfrm>
              <a:off x="1637656" y="4866205"/>
              <a:ext cx="491616" cy="801479"/>
            </a:xfrm>
            <a:custGeom>
              <a:avLst/>
              <a:gdLst>
                <a:gd name="csX0" fmla="*/ 142568 w 491616"/>
                <a:gd name="csY0" fmla="*/ 0 h 801479"/>
                <a:gd name="csX1" fmla="*/ 349045 w 491616"/>
                <a:gd name="csY1" fmla="*/ 0 h 801479"/>
                <a:gd name="csX2" fmla="*/ 349045 w 491616"/>
                <a:gd name="csY2" fmla="*/ 334275 h 801479"/>
                <a:gd name="csX3" fmla="*/ 419621 w 491616"/>
                <a:gd name="csY3" fmla="*/ 381859 h 801479"/>
                <a:gd name="csX4" fmla="*/ 491616 w 491616"/>
                <a:gd name="csY4" fmla="*/ 555671 h 801479"/>
                <a:gd name="csX5" fmla="*/ 245808 w 491616"/>
                <a:gd name="csY5" fmla="*/ 801479 h 801479"/>
                <a:gd name="csX6" fmla="*/ 0 w 491616"/>
                <a:gd name="csY6" fmla="*/ 555671 h 801479"/>
                <a:gd name="csX7" fmla="*/ 71995 w 491616"/>
                <a:gd name="csY7" fmla="*/ 381859 h 801479"/>
                <a:gd name="csX8" fmla="*/ 142568 w 491616"/>
                <a:gd name="csY8" fmla="*/ 334277 h 801479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</a:cxnLst>
              <a:rect l="l" t="t" r="r" b="b"/>
              <a:pathLst>
                <a:path w="491616" h="801479">
                  <a:moveTo>
                    <a:pt x="142568" y="0"/>
                  </a:moveTo>
                  <a:lnTo>
                    <a:pt x="349045" y="0"/>
                  </a:lnTo>
                  <a:lnTo>
                    <a:pt x="349045" y="334275"/>
                  </a:lnTo>
                  <a:lnTo>
                    <a:pt x="419621" y="381859"/>
                  </a:lnTo>
                  <a:cubicBezTo>
                    <a:pt x="464103" y="426341"/>
                    <a:pt x="491616" y="487793"/>
                    <a:pt x="491616" y="555671"/>
                  </a:cubicBezTo>
                  <a:cubicBezTo>
                    <a:pt x="491616" y="691427"/>
                    <a:pt x="381564" y="801479"/>
                    <a:pt x="245808" y="801479"/>
                  </a:cubicBezTo>
                  <a:cubicBezTo>
                    <a:pt x="110052" y="801479"/>
                    <a:pt x="0" y="691427"/>
                    <a:pt x="0" y="555671"/>
                  </a:cubicBezTo>
                  <a:cubicBezTo>
                    <a:pt x="0" y="487793"/>
                    <a:pt x="27513" y="426341"/>
                    <a:pt x="71995" y="381859"/>
                  </a:cubicBezTo>
                  <a:lnTo>
                    <a:pt x="142568" y="334277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6" name="フリーフォーム: 図形 15">
              <a:extLst>
                <a:ext uri="{FF2B5EF4-FFF2-40B4-BE49-F238E27FC236}">
                  <a16:creationId xmlns:a16="http://schemas.microsoft.com/office/drawing/2014/main" id="{640ACC38-37A4-30F3-251A-61A30F7BFA04}"/>
                </a:ext>
              </a:extLst>
            </p:cNvPr>
            <p:cNvSpPr>
              <a:spLocks/>
            </p:cNvSpPr>
            <p:nvPr/>
          </p:nvSpPr>
          <p:spPr>
            <a:xfrm>
              <a:off x="1637658" y="2752417"/>
              <a:ext cx="491614" cy="2915266"/>
            </a:xfrm>
            <a:custGeom>
              <a:avLst/>
              <a:gdLst>
                <a:gd name="csX0" fmla="*/ 142567 w 491614"/>
                <a:gd name="csY0" fmla="*/ 0 h 2915266"/>
                <a:gd name="csX1" fmla="*/ 349044 w 491614"/>
                <a:gd name="csY1" fmla="*/ 0 h 2915266"/>
                <a:gd name="csX2" fmla="*/ 349044 w 491614"/>
                <a:gd name="csY2" fmla="*/ 2448065 h 2915266"/>
                <a:gd name="csX3" fmla="*/ 419619 w 491614"/>
                <a:gd name="csY3" fmla="*/ 2495648 h 2915266"/>
                <a:gd name="csX4" fmla="*/ 491614 w 491614"/>
                <a:gd name="csY4" fmla="*/ 2669459 h 2915266"/>
                <a:gd name="csX5" fmla="*/ 245807 w 491614"/>
                <a:gd name="csY5" fmla="*/ 2915266 h 2915266"/>
                <a:gd name="csX6" fmla="*/ 0 w 491614"/>
                <a:gd name="csY6" fmla="*/ 2669459 h 2915266"/>
                <a:gd name="csX7" fmla="*/ 71995 w 491614"/>
                <a:gd name="csY7" fmla="*/ 2495648 h 2915266"/>
                <a:gd name="csX8" fmla="*/ 142567 w 491614"/>
                <a:gd name="csY8" fmla="*/ 2448067 h 2915266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</a:cxnLst>
              <a:rect l="l" t="t" r="r" b="b"/>
              <a:pathLst>
                <a:path w="491614" h="2915266">
                  <a:moveTo>
                    <a:pt x="142567" y="0"/>
                  </a:moveTo>
                  <a:lnTo>
                    <a:pt x="349044" y="0"/>
                  </a:lnTo>
                  <a:lnTo>
                    <a:pt x="349044" y="2448065"/>
                  </a:lnTo>
                  <a:lnTo>
                    <a:pt x="419619" y="2495648"/>
                  </a:lnTo>
                  <a:cubicBezTo>
                    <a:pt x="464101" y="2540130"/>
                    <a:pt x="491614" y="2601582"/>
                    <a:pt x="491614" y="2669459"/>
                  </a:cubicBezTo>
                  <a:cubicBezTo>
                    <a:pt x="491614" y="2805214"/>
                    <a:pt x="381562" y="2915266"/>
                    <a:pt x="245807" y="2915266"/>
                  </a:cubicBezTo>
                  <a:cubicBezTo>
                    <a:pt x="110052" y="2915266"/>
                    <a:pt x="0" y="2805214"/>
                    <a:pt x="0" y="2669459"/>
                  </a:cubicBezTo>
                  <a:cubicBezTo>
                    <a:pt x="0" y="2601582"/>
                    <a:pt x="27513" y="2540130"/>
                    <a:pt x="71995" y="2495648"/>
                  </a:cubicBezTo>
                  <a:lnTo>
                    <a:pt x="142567" y="2448067"/>
                  </a:lnTo>
                  <a:close/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cxnSp>
        <p:nvCxnSpPr>
          <p:cNvPr id="23" name="直線矢印コネクタ 22">
            <a:extLst>
              <a:ext uri="{FF2B5EF4-FFF2-40B4-BE49-F238E27FC236}">
                <a16:creationId xmlns:a16="http://schemas.microsoft.com/office/drawing/2014/main" id="{0EC7DC8C-3F8D-009B-5949-61AAB5400130}"/>
              </a:ext>
            </a:extLst>
          </p:cNvPr>
          <p:cNvCxnSpPr>
            <a:cxnSpLocks/>
          </p:cNvCxnSpPr>
          <p:nvPr/>
        </p:nvCxnSpPr>
        <p:spPr>
          <a:xfrm flipH="1">
            <a:off x="1466850" y="4866203"/>
            <a:ext cx="303431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矢印コネクタ 23">
            <a:extLst>
              <a:ext uri="{FF2B5EF4-FFF2-40B4-BE49-F238E27FC236}">
                <a16:creationId xmlns:a16="http://schemas.microsoft.com/office/drawing/2014/main" id="{94B2658F-AAE5-85E0-9945-913DAC2D38ED}"/>
              </a:ext>
            </a:extLst>
          </p:cNvPr>
          <p:cNvCxnSpPr>
            <a:cxnSpLocks/>
          </p:cNvCxnSpPr>
          <p:nvPr/>
        </p:nvCxnSpPr>
        <p:spPr>
          <a:xfrm flipH="1">
            <a:off x="1466850" y="3237120"/>
            <a:ext cx="303431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8050CFB0-58C5-EFC6-3E51-38438423E160}"/>
              </a:ext>
            </a:extLst>
          </p:cNvPr>
          <p:cNvSpPr txBox="1">
            <a:spLocks/>
          </p:cNvSpPr>
          <p:nvPr/>
        </p:nvSpPr>
        <p:spPr>
          <a:xfrm>
            <a:off x="788607" y="4604593"/>
            <a:ext cx="7232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/>
              <a:t>0</a:t>
            </a:r>
            <a:r>
              <a:rPr kumimoji="1" lang="ja-JP" altLang="en-US" sz="2800"/>
              <a:t>℃</a:t>
            </a: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178E9848-8003-158B-846D-26BCDDB9097C}"/>
              </a:ext>
            </a:extLst>
          </p:cNvPr>
          <p:cNvSpPr txBox="1">
            <a:spLocks/>
          </p:cNvSpPr>
          <p:nvPr/>
        </p:nvSpPr>
        <p:spPr>
          <a:xfrm>
            <a:off x="424731" y="2973407"/>
            <a:ext cx="10823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/>
              <a:t>100</a:t>
            </a:r>
            <a:r>
              <a:rPr kumimoji="1" lang="ja-JP" altLang="en-US" sz="2800" dirty="0"/>
              <a:t>℃</a:t>
            </a:r>
          </a:p>
        </p:txBody>
      </p:sp>
      <p:cxnSp>
        <p:nvCxnSpPr>
          <p:cNvPr id="28" name="直線矢印コネクタ 27">
            <a:extLst>
              <a:ext uri="{FF2B5EF4-FFF2-40B4-BE49-F238E27FC236}">
                <a16:creationId xmlns:a16="http://schemas.microsoft.com/office/drawing/2014/main" id="{B581AC4D-05A0-32A4-ADDD-473E52CE77D3}"/>
              </a:ext>
            </a:extLst>
          </p:cNvPr>
          <p:cNvCxnSpPr>
            <a:cxnSpLocks/>
          </p:cNvCxnSpPr>
          <p:nvPr/>
        </p:nvCxnSpPr>
        <p:spPr>
          <a:xfrm>
            <a:off x="2126097" y="3235017"/>
            <a:ext cx="0" cy="1631186"/>
          </a:xfrm>
          <a:prstGeom prst="straightConnector1">
            <a:avLst/>
          </a:prstGeom>
          <a:ln w="1905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7CB0E8FF-E2FC-5542-C77C-C2A9FC9591AB}"/>
              </a:ext>
            </a:extLst>
          </p:cNvPr>
          <p:cNvSpPr txBox="1">
            <a:spLocks/>
          </p:cNvSpPr>
          <p:nvPr/>
        </p:nvSpPr>
        <p:spPr>
          <a:xfrm>
            <a:off x="2157404" y="3779837"/>
            <a:ext cx="1441420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2800"/>
              <a:t>100</a:t>
            </a:r>
            <a:r>
              <a:rPr kumimoji="1" lang="ja-JP" altLang="en-US" sz="2800"/>
              <a:t>等分</a:t>
            </a:r>
          </a:p>
        </p:txBody>
      </p:sp>
      <p:sp>
        <p:nvSpPr>
          <p:cNvPr id="32" name="フリーフォーム: 図形 31">
            <a:extLst>
              <a:ext uri="{FF2B5EF4-FFF2-40B4-BE49-F238E27FC236}">
                <a16:creationId xmlns:a16="http://schemas.microsoft.com/office/drawing/2014/main" id="{5AE958DF-1B94-B812-DA00-D3E606A6267B}"/>
              </a:ext>
            </a:extLst>
          </p:cNvPr>
          <p:cNvSpPr>
            <a:spLocks/>
          </p:cNvSpPr>
          <p:nvPr/>
        </p:nvSpPr>
        <p:spPr>
          <a:xfrm>
            <a:off x="1920240" y="5494020"/>
            <a:ext cx="1036319" cy="358140"/>
          </a:xfrm>
          <a:custGeom>
            <a:avLst/>
            <a:gdLst>
              <a:gd name="csX0" fmla="*/ 0 w 1485900"/>
              <a:gd name="csY0" fmla="*/ 0 h 358140"/>
              <a:gd name="csX1" fmla="*/ 327660 w 1485900"/>
              <a:gd name="csY1" fmla="*/ 358140 h 358140"/>
              <a:gd name="csX2" fmla="*/ 1485900 w 1485900"/>
              <a:gd name="csY2" fmla="*/ 358140 h 35814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</a:cxnLst>
            <a:rect l="l" t="t" r="r" b="b"/>
            <a:pathLst>
              <a:path w="1485900" h="358140">
                <a:moveTo>
                  <a:pt x="0" y="0"/>
                </a:moveTo>
                <a:lnTo>
                  <a:pt x="327660" y="358140"/>
                </a:lnTo>
                <a:lnTo>
                  <a:pt x="1485900" y="358140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kumimoji="1" lang="ja-JP" altLang="en-US" sz="2400">
                <a:solidFill>
                  <a:schemeClr val="tx1"/>
                </a:solidFill>
              </a:rPr>
              <a:t>灯油</a:t>
            </a:r>
          </a:p>
        </p:txBody>
      </p:sp>
    </p:spTree>
    <p:extLst>
      <p:ext uri="{BB962C8B-B14F-4D97-AF65-F5344CB8AC3E}">
        <p14:creationId xmlns:p14="http://schemas.microsoft.com/office/powerpoint/2010/main" val="3683874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8702DA-71E1-FB99-16FE-81A0AE2A40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611978BE-2836-9B97-0ABF-D140B4F3BE6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ja-JP"/>
              <a:t>02</a:t>
            </a:r>
            <a:endParaRPr kumimoji="1" lang="ja-JP" altLang="en-US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B6E8F1DC-8DB2-503E-62A2-D0566AAF53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熱量と蓄熱</a:t>
            </a:r>
            <a:endParaRPr kumimoji="1" lang="ja-JP" altLang="en-US"/>
          </a:p>
        </p:txBody>
      </p:sp>
      <p:sp>
        <p:nvSpPr>
          <p:cNvPr id="4" name="字幕 3">
            <a:extLst>
              <a:ext uri="{FF2B5EF4-FFF2-40B4-BE49-F238E27FC236}">
                <a16:creationId xmlns:a16="http://schemas.microsoft.com/office/drawing/2014/main" id="{F40C274F-1E46-59E5-DE57-56B9DAD2734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ja-JP" altLang="en-US"/>
              <a:t>熱量</a:t>
            </a:r>
            <a:endParaRPr lang="en-US" altLang="ja-JP"/>
          </a:p>
          <a:p>
            <a:r>
              <a:rPr lang="ja-JP" altLang="en-US"/>
              <a:t>熱平衡</a:t>
            </a:r>
            <a:endParaRPr lang="en-US" altLang="ja-JP"/>
          </a:p>
          <a:p>
            <a:r>
              <a:rPr lang="ja-JP" altLang="en-US"/>
              <a:t>比熱と熱容量</a:t>
            </a:r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47805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E52EEE62-C46F-4566-D2B2-38DBF37D8808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15</a:t>
            </a:fld>
            <a:endParaRPr kumimoji="1" lang="ja-JP" altLang="en-US" b="1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45A42D70-B5ED-C7BE-2889-D571E1FD069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895294" y="1317410"/>
            <a:ext cx="5770651" cy="6242265"/>
          </a:xfrm>
        </p:spPr>
        <p:txBody>
          <a:bodyPr/>
          <a:lstStyle/>
          <a:p>
            <a:pPr algn="just"/>
            <a:r>
              <a:rPr lang="ja-JP" altLang="en-US" sz="3200" dirty="0"/>
              <a:t>高温部から低温部へ移動する</a:t>
            </a:r>
            <a:r>
              <a:rPr lang="ja-JP" altLang="en-US" sz="3200" dirty="0">
                <a:solidFill>
                  <a:schemeClr val="accent6"/>
                </a:solidFill>
              </a:rPr>
              <a:t>何らかの実体があると見なし</a:t>
            </a:r>
            <a:r>
              <a:rPr lang="ja-JP" altLang="en-US" sz="3200" dirty="0"/>
              <a:t>，それを</a:t>
            </a:r>
            <a:r>
              <a:rPr lang="ja-JP" altLang="en-US" sz="3200" dirty="0">
                <a:solidFill>
                  <a:schemeClr val="accent6"/>
                </a:solidFill>
              </a:rPr>
              <a:t>熱</a:t>
            </a:r>
            <a:r>
              <a:rPr lang="ja-JP" altLang="en-US" sz="3200" dirty="0"/>
              <a:t>と呼ぶ．</a:t>
            </a:r>
            <a:endParaRPr lang="en-US" altLang="ja-JP" sz="3200" dirty="0"/>
          </a:p>
          <a:p>
            <a:pPr algn="just"/>
            <a:r>
              <a:rPr lang="ja-JP" altLang="en-US" sz="3200" dirty="0"/>
              <a:t>熱エネルギーの大きさを</a:t>
            </a:r>
            <a:r>
              <a:rPr lang="ja-JP" altLang="en-US" sz="3200" dirty="0">
                <a:solidFill>
                  <a:schemeClr val="accent6"/>
                </a:solidFill>
              </a:rPr>
              <a:t>熱量</a:t>
            </a:r>
            <a:r>
              <a:rPr lang="ja-JP" altLang="en-US" sz="3200" dirty="0"/>
              <a:t>と呼ぶ．</a:t>
            </a:r>
            <a:endParaRPr lang="en-US" altLang="ja-JP" sz="3200" dirty="0"/>
          </a:p>
          <a:p>
            <a:pPr algn="just"/>
            <a:r>
              <a:rPr lang="ja-JP" altLang="en-US" sz="3200" dirty="0"/>
              <a:t>現在では，</a:t>
            </a:r>
            <a:r>
              <a:rPr lang="ja-JP" altLang="en-US" sz="3200" dirty="0">
                <a:solidFill>
                  <a:schemeClr val="accent6"/>
                </a:solidFill>
              </a:rPr>
              <a:t>分子の乱雑な運動である</a:t>
            </a:r>
            <a:r>
              <a:rPr lang="ja-JP" altLang="en-US" sz="3200" dirty="0"/>
              <a:t>ことがわかっている．</a:t>
            </a:r>
            <a:endParaRPr lang="en-US" altLang="ja-JP" sz="3200" dirty="0"/>
          </a:p>
          <a:p>
            <a:pPr algn="just"/>
            <a:r>
              <a:rPr lang="ja-JP" altLang="en-US" sz="3200" dirty="0"/>
              <a:t>熱量の元々の単位は，　</a:t>
            </a:r>
            <a:r>
              <a:rPr lang="ja-JP" altLang="en-US" sz="3200" dirty="0">
                <a:solidFill>
                  <a:schemeClr val="accent6"/>
                </a:solidFill>
              </a:rPr>
              <a:t>カロリー</a:t>
            </a:r>
            <a:r>
              <a:rPr lang="ja-JP" altLang="en-US" sz="3200" dirty="0"/>
              <a:t>である．</a:t>
            </a:r>
            <a:endParaRPr lang="en-US" altLang="ja-JP" sz="3200" dirty="0"/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044359BF-473C-8B3B-1AE3-24A6647054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熱量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正方形/長方形 5">
                <a:extLst>
                  <a:ext uri="{FF2B5EF4-FFF2-40B4-BE49-F238E27FC236}">
                    <a16:creationId xmlns:a16="http://schemas.microsoft.com/office/drawing/2014/main" id="{AD9592B5-F1F5-1DAA-5652-6365D1F7CEA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75688" y="3550940"/>
                <a:ext cx="1366463" cy="1366463"/>
              </a:xfrm>
              <a:prstGeom prst="rect">
                <a:avLst/>
              </a:prstGeom>
              <a:solidFill>
                <a:schemeClr val="accent5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ja-JP" altLang="en-US" sz="2800">
                    <a:solidFill>
                      <a:schemeClr val="tx1"/>
                    </a:solidFill>
                  </a:rPr>
                  <a:t>物体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ja-JP" sz="280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A</m:t>
                    </m:r>
                  </m:oMath>
                </a14:m>
                <a:endParaRPr kumimoji="1" lang="en-US" altLang="ja-JP" sz="2800">
                  <a:solidFill>
                    <a:schemeClr val="tx1"/>
                  </a:solidFill>
                </a:endParaRPr>
              </a:p>
              <a:p>
                <a:pPr algn="ctr"/>
                <a:r>
                  <a:rPr kumimoji="1" lang="ja-JP" altLang="en-US" sz="2800">
                    <a:solidFill>
                      <a:schemeClr val="tx1"/>
                    </a:solidFill>
                  </a:rPr>
                  <a:t>温度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kumimoji="1" lang="en-US" altLang="ja-JP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endParaRPr kumimoji="1" lang="ja-JP" altLang="en-US" sz="28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正方形/長方形 5">
                <a:extLst>
                  <a:ext uri="{FF2B5EF4-FFF2-40B4-BE49-F238E27FC236}">
                    <a16:creationId xmlns:a16="http://schemas.microsoft.com/office/drawing/2014/main" id="{AD9592B5-F1F5-1DAA-5652-6365D1F7CE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688" y="3550940"/>
                <a:ext cx="1366463" cy="1366463"/>
              </a:xfrm>
              <a:prstGeom prst="rect">
                <a:avLst/>
              </a:prstGeom>
              <a:blipFill>
                <a:blip r:embed="rId2"/>
                <a:stretch>
                  <a:fillRect l="-350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正方形/長方形 6">
                <a:extLst>
                  <a:ext uri="{FF2B5EF4-FFF2-40B4-BE49-F238E27FC236}">
                    <a16:creationId xmlns:a16="http://schemas.microsoft.com/office/drawing/2014/main" id="{C9EB15AA-0DCD-5C96-3C9E-CA6D214588E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273829" y="3575281"/>
                <a:ext cx="1366463" cy="1366463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ja-JP" altLang="en-US" sz="2800">
                    <a:solidFill>
                      <a:schemeClr val="tx1"/>
                    </a:solidFill>
                  </a:rPr>
                  <a:t>物体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ja-JP" sz="280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B</m:t>
                    </m:r>
                  </m:oMath>
                </a14:m>
                <a:endParaRPr kumimoji="1" lang="en-US" altLang="ja-JP" sz="2800">
                  <a:solidFill>
                    <a:schemeClr val="tx1"/>
                  </a:solidFill>
                </a:endParaRPr>
              </a:p>
              <a:p>
                <a:pPr algn="ctr"/>
                <a:r>
                  <a:rPr kumimoji="1" lang="ja-JP" altLang="en-US" sz="2800">
                    <a:solidFill>
                      <a:schemeClr val="tx1"/>
                    </a:solidFill>
                  </a:rPr>
                  <a:t>温度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kumimoji="1" lang="en-US" altLang="ja-JP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endParaRPr kumimoji="1" lang="ja-JP" altLang="en-US" sz="28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正方形/長方形 6">
                <a:extLst>
                  <a:ext uri="{FF2B5EF4-FFF2-40B4-BE49-F238E27FC236}">
                    <a16:creationId xmlns:a16="http://schemas.microsoft.com/office/drawing/2014/main" id="{C9EB15AA-0DCD-5C96-3C9E-CA6D214588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3829" y="3575281"/>
                <a:ext cx="1366463" cy="1366463"/>
              </a:xfrm>
              <a:prstGeom prst="rect">
                <a:avLst/>
              </a:prstGeom>
              <a:blipFill>
                <a:blip r:embed="rId3"/>
                <a:stretch>
                  <a:fillRect l="-438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円弧 8">
            <a:extLst>
              <a:ext uri="{FF2B5EF4-FFF2-40B4-BE49-F238E27FC236}">
                <a16:creationId xmlns:a16="http://schemas.microsoft.com/office/drawing/2014/main" id="{378FD6D7-8C97-F893-0411-14462411E179}"/>
              </a:ext>
            </a:extLst>
          </p:cNvPr>
          <p:cNvSpPr>
            <a:spLocks/>
          </p:cNvSpPr>
          <p:nvPr/>
        </p:nvSpPr>
        <p:spPr>
          <a:xfrm>
            <a:off x="865496" y="2881287"/>
            <a:ext cx="3184988" cy="1797100"/>
          </a:xfrm>
          <a:prstGeom prst="arc">
            <a:avLst>
              <a:gd name="adj1" fmla="val 11307235"/>
              <a:gd name="adj2" fmla="val 21181615"/>
            </a:avLst>
          </a:prstGeom>
          <a:ln w="28575">
            <a:solidFill>
              <a:schemeClr val="accent6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83D36F91-070E-63C9-BFB1-60FF63CFAC08}"/>
              </a:ext>
            </a:extLst>
          </p:cNvPr>
          <p:cNvSpPr txBox="1">
            <a:spLocks/>
          </p:cNvSpPr>
          <p:nvPr/>
        </p:nvSpPr>
        <p:spPr>
          <a:xfrm>
            <a:off x="1652872" y="2286963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2800">
                <a:solidFill>
                  <a:schemeClr val="accent6"/>
                </a:solidFill>
              </a:rPr>
              <a:t>熱の移動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9C43C984-4B54-6DA0-1CFB-0F70BCC2C10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80001" y="5741956"/>
                <a:ext cx="2155975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kumimoji="1" lang="en-US" altLang="ja-JP" sz="4400" b="0" i="1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kumimoji="1" lang="ja-JP" altLang="en-US" sz="4400"/>
              </a:p>
            </p:txBody>
          </p:sp>
        </mc:Choice>
        <mc:Fallback xmlns="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9C43C984-4B54-6DA0-1CFB-0F70BCC2C1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0001" y="5741956"/>
                <a:ext cx="2155975" cy="67710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二等辺三角形 11">
            <a:extLst>
              <a:ext uri="{FF2B5EF4-FFF2-40B4-BE49-F238E27FC236}">
                <a16:creationId xmlns:a16="http://schemas.microsoft.com/office/drawing/2014/main" id="{B06AA8E7-9060-DBFB-20D7-5EFCD8789AC1}"/>
              </a:ext>
            </a:extLst>
          </p:cNvPr>
          <p:cNvSpPr>
            <a:spLocks/>
          </p:cNvSpPr>
          <p:nvPr/>
        </p:nvSpPr>
        <p:spPr>
          <a:xfrm rot="5400000">
            <a:off x="2231688" y="4030308"/>
            <a:ext cx="452603" cy="456407"/>
          </a:xfrm>
          <a:prstGeom prst="triangle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2510FB0A-E39A-D258-46F8-3EFF0B23A6E6}"/>
              </a:ext>
            </a:extLst>
          </p:cNvPr>
          <p:cNvSpPr txBox="1">
            <a:spLocks/>
          </p:cNvSpPr>
          <p:nvPr/>
        </p:nvSpPr>
        <p:spPr>
          <a:xfrm>
            <a:off x="1964373" y="4678387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2800">
                <a:solidFill>
                  <a:schemeClr val="accent6"/>
                </a:solidFill>
              </a:rPr>
              <a:t>接触</a:t>
            </a: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375C0D86-4096-C266-6202-AEB6A0D4E56B}"/>
              </a:ext>
            </a:extLst>
          </p:cNvPr>
          <p:cNvSpPr>
            <a:spLocks/>
          </p:cNvSpPr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3">
                      <a:lumMod val="75000"/>
                    </a:schemeClr>
                  </a:solidFill>
                </a:ln>
              </a:rPr>
              <a:t>板書</a:t>
            </a:r>
          </a:p>
        </p:txBody>
      </p:sp>
    </p:spTree>
    <p:extLst>
      <p:ext uri="{BB962C8B-B14F-4D97-AF65-F5344CB8AC3E}">
        <p14:creationId xmlns:p14="http://schemas.microsoft.com/office/powerpoint/2010/main" val="2764328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7185179B-2CDD-A867-C275-E09F1C681ED8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16</a:t>
            </a:fld>
            <a:endParaRPr kumimoji="1" lang="ja-JP" altLang="en-US">
              <a:latin typeface="+mn-ea"/>
              <a:ea typeface="+mn-ea"/>
            </a:endParaRPr>
          </a:p>
        </p:txBody>
      </p:sp>
      <p:sp>
        <p:nvSpPr>
          <p:cNvPr id="7" name="テキスト プレースホルダー 6">
            <a:extLst>
              <a:ext uri="{FF2B5EF4-FFF2-40B4-BE49-F238E27FC236}">
                <a16:creationId xmlns:a16="http://schemas.microsoft.com/office/drawing/2014/main" id="{8947045A-4D80-F4CF-131F-4F0BDB5D53B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 anchor="t"/>
          <a:lstStyle/>
          <a:p>
            <a:pPr>
              <a:buClr>
                <a:schemeClr val="tx1"/>
              </a:buClr>
            </a:pPr>
            <a:r>
              <a:rPr lang="ja-JP" altLang="en-US" sz="3200" dirty="0"/>
              <a:t>我々は食べ物から</a:t>
            </a:r>
            <a:r>
              <a:rPr lang="ja-JP" altLang="en-US" sz="3200" dirty="0">
                <a:solidFill>
                  <a:schemeClr val="accent6"/>
                </a:solidFill>
              </a:rPr>
              <a:t>化学エネルギーを得て活動</a:t>
            </a:r>
            <a:r>
              <a:rPr lang="ja-JP" altLang="en-US" sz="3200" dirty="0"/>
              <a:t>している．
糖質→脂質→タンパク質の順にエネルギーへ変換する．</a:t>
            </a:r>
            <a:endParaRPr lang="en-US" altLang="ja-JP" sz="3200" dirty="0"/>
          </a:p>
          <a:p>
            <a:pPr>
              <a:buClr>
                <a:schemeClr val="tx1"/>
              </a:buClr>
            </a:pPr>
            <a:r>
              <a:rPr lang="ja-JP" altLang="en-US" sz="3200" dirty="0">
                <a:solidFill>
                  <a:schemeClr val="accent6"/>
                </a:solidFill>
              </a:rPr>
              <a:t>糖質を制限すれば</a:t>
            </a:r>
            <a:r>
              <a:rPr lang="ja-JP" altLang="en-US" sz="3200" dirty="0"/>
              <a:t>，脂質から分解してくれる．</a:t>
            </a:r>
            <a:endParaRPr lang="en-US" altLang="ja-JP" sz="3200" dirty="0"/>
          </a:p>
          <a:p>
            <a:pPr>
              <a:buClr>
                <a:schemeClr val="tx1"/>
              </a:buClr>
            </a:pPr>
            <a:r>
              <a:rPr lang="ja-JP" altLang="en-US" sz="3200" dirty="0"/>
              <a:t>糖質</a:t>
            </a:r>
            <a:r>
              <a:rPr lang="en-US" altLang="ja-JP" sz="3200" dirty="0"/>
              <a:t>: 4[kcal/g]</a:t>
            </a:r>
          </a:p>
          <a:p>
            <a:pPr>
              <a:buClr>
                <a:schemeClr val="tx1"/>
              </a:buClr>
            </a:pPr>
            <a:r>
              <a:rPr lang="ja-JP" altLang="en-US" sz="3200" dirty="0"/>
              <a:t>脂質</a:t>
            </a:r>
            <a:r>
              <a:rPr lang="en-US" altLang="ja-JP" sz="3200" dirty="0"/>
              <a:t>: 9[kcal/g]</a:t>
            </a:r>
          </a:p>
          <a:p>
            <a:pPr>
              <a:buClr>
                <a:schemeClr val="tx1"/>
              </a:buClr>
            </a:pPr>
            <a:r>
              <a:rPr lang="ja-JP" altLang="en-US" sz="3200" dirty="0"/>
              <a:t>タンパク質</a:t>
            </a:r>
            <a:r>
              <a:rPr lang="en-US" altLang="ja-JP" sz="3200" dirty="0"/>
              <a:t>: 4[kcal/g]</a:t>
            </a:r>
            <a:endParaRPr lang="ja-JP" altLang="en-US" sz="3200" dirty="0"/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32E91EB5-B09B-8072-7766-1FE6229FBE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食べ物</a:t>
            </a:r>
            <a:r>
              <a:rPr kumimoji="1" lang="ja-JP" altLang="en-US"/>
              <a:t>のカロリー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BD8E2B3A-97A8-CAA9-E3DB-0A6F13C85F0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altLang="ja-JP">
                <a:hlinkClick r:id="rId2"/>
              </a:rPr>
              <a:t>https://tsukatte.com/shortcake-strawberry</a:t>
            </a:r>
            <a:r>
              <a:rPr lang="en-US" altLang="ja-JP"/>
              <a:t>, </a:t>
            </a:r>
            <a:r>
              <a:rPr lang="en-US" altLang="ja-JP">
                <a:hlinkClick r:id="rId3"/>
              </a:rPr>
              <a:t>https://irasutoya.com/2013/03/blog-post_4205.html</a:t>
            </a:r>
            <a:endParaRPr lang="en-US" altLang="ja-JP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F8DF3BB6-B725-759B-0650-55EA371AAC0F}"/>
              </a:ext>
            </a:extLst>
          </p:cNvPr>
          <p:cNvSpPr>
            <a:spLocks/>
          </p:cNvSpPr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2">
                      <a:lumMod val="50000"/>
                    </a:schemeClr>
                  </a:solidFill>
                </a:ln>
              </a:rPr>
              <a:t>余談</a:t>
            </a:r>
          </a:p>
        </p:txBody>
      </p:sp>
      <p:grpSp>
        <p:nvGrpSpPr>
          <p:cNvPr id="14" name="グループ化 13">
            <a:extLst>
              <a:ext uri="{FF2B5EF4-FFF2-40B4-BE49-F238E27FC236}">
                <a16:creationId xmlns:a16="http://schemas.microsoft.com/office/drawing/2014/main" id="{4A58AE43-F580-7FFD-0E2C-4EC535776962}"/>
              </a:ext>
            </a:extLst>
          </p:cNvPr>
          <p:cNvGrpSpPr>
            <a:grpSpLocks/>
          </p:cNvGrpSpPr>
          <p:nvPr/>
        </p:nvGrpSpPr>
        <p:grpSpPr>
          <a:xfrm>
            <a:off x="437374" y="1377288"/>
            <a:ext cx="4623989" cy="2284887"/>
            <a:chOff x="437374" y="1377288"/>
            <a:chExt cx="4623989" cy="2284887"/>
          </a:xfrm>
        </p:grpSpPr>
        <p:pic>
          <p:nvPicPr>
            <p:cNvPr id="10" name="図 9">
              <a:extLst>
                <a:ext uri="{FF2B5EF4-FFF2-40B4-BE49-F238E27FC236}">
                  <a16:creationId xmlns:a16="http://schemas.microsoft.com/office/drawing/2014/main" id="{67B7478F-6996-AA3B-E2CF-C074BCA911D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7374" y="1377288"/>
              <a:ext cx="2284887" cy="2284887"/>
            </a:xfrm>
            <a:prstGeom prst="rect">
              <a:avLst/>
            </a:prstGeom>
          </p:spPr>
        </p:pic>
        <p:sp>
          <p:nvSpPr>
            <p:cNvPr id="8" name="テキスト ボックス 7">
              <a:extLst>
                <a:ext uri="{FF2B5EF4-FFF2-40B4-BE49-F238E27FC236}">
                  <a16:creationId xmlns:a16="http://schemas.microsoft.com/office/drawing/2014/main" id="{3B799C41-7BFA-D9A9-F94B-54FBA9982C2C}"/>
                </a:ext>
              </a:extLst>
            </p:cNvPr>
            <p:cNvSpPr txBox="1">
              <a:spLocks/>
            </p:cNvSpPr>
            <p:nvPr/>
          </p:nvSpPr>
          <p:spPr>
            <a:xfrm>
              <a:off x="2722261" y="2622993"/>
              <a:ext cx="233910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400"/>
                <a:t>ショートケーキ</a:t>
              </a:r>
              <a:endParaRPr kumimoji="1" lang="en-US" altLang="ja-JP" sz="2400"/>
            </a:p>
            <a:p>
              <a:r>
                <a:rPr kumimoji="1" lang="ja-JP" altLang="en-US" sz="2400"/>
                <a:t>約</a:t>
              </a:r>
              <a:r>
                <a:rPr kumimoji="1" lang="en-US" altLang="ja-JP" sz="2400"/>
                <a:t>300[kcal]</a:t>
              </a:r>
              <a:endParaRPr kumimoji="1" lang="ja-JP" altLang="en-US" sz="2400"/>
            </a:p>
          </p:txBody>
        </p:sp>
      </p:grpSp>
      <p:grpSp>
        <p:nvGrpSpPr>
          <p:cNvPr id="15" name="グループ化 14">
            <a:extLst>
              <a:ext uri="{FF2B5EF4-FFF2-40B4-BE49-F238E27FC236}">
                <a16:creationId xmlns:a16="http://schemas.microsoft.com/office/drawing/2014/main" id="{1A0BC1AC-5E8B-268E-00AB-D03A76B20FA0}"/>
              </a:ext>
            </a:extLst>
          </p:cNvPr>
          <p:cNvGrpSpPr>
            <a:grpSpLocks/>
          </p:cNvGrpSpPr>
          <p:nvPr/>
        </p:nvGrpSpPr>
        <p:grpSpPr>
          <a:xfrm>
            <a:off x="437374" y="4444767"/>
            <a:ext cx="4033170" cy="2754849"/>
            <a:chOff x="437374" y="4444767"/>
            <a:chExt cx="4033170" cy="2754849"/>
          </a:xfrm>
        </p:grpSpPr>
        <p:pic>
          <p:nvPicPr>
            <p:cNvPr id="13" name="図 12">
              <a:extLst>
                <a:ext uri="{FF2B5EF4-FFF2-40B4-BE49-F238E27FC236}">
                  <a16:creationId xmlns:a16="http://schemas.microsoft.com/office/drawing/2014/main" id="{9EC75612-0114-5379-CF9B-192130343BD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27857" y="4444767"/>
              <a:ext cx="1842687" cy="2754849"/>
            </a:xfrm>
            <a:prstGeom prst="rect">
              <a:avLst/>
            </a:prstGeom>
          </p:spPr>
        </p:pic>
        <p:sp>
          <p:nvSpPr>
            <p:cNvPr id="9" name="テキスト ボックス 8">
              <a:extLst>
                <a:ext uri="{FF2B5EF4-FFF2-40B4-BE49-F238E27FC236}">
                  <a16:creationId xmlns:a16="http://schemas.microsoft.com/office/drawing/2014/main" id="{298FC58F-B256-8080-A9B5-056331DAF67F}"/>
                </a:ext>
              </a:extLst>
            </p:cNvPr>
            <p:cNvSpPr txBox="1">
              <a:spLocks/>
            </p:cNvSpPr>
            <p:nvPr/>
          </p:nvSpPr>
          <p:spPr>
            <a:xfrm>
              <a:off x="437374" y="6217989"/>
              <a:ext cx="203132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400"/>
                <a:t>ウォーキング</a:t>
              </a:r>
              <a:endParaRPr kumimoji="1" lang="en-US" altLang="ja-JP" sz="2400"/>
            </a:p>
            <a:p>
              <a:r>
                <a:rPr kumimoji="1" lang="ja-JP" altLang="en-US" sz="2400"/>
                <a:t>約</a:t>
              </a:r>
              <a:r>
                <a:rPr kumimoji="1" lang="en-US" altLang="ja-JP" sz="2400"/>
                <a:t>60[min]</a:t>
              </a:r>
              <a:endParaRPr kumimoji="1" lang="ja-JP" altLang="en-US" sz="2400"/>
            </a:p>
          </p:txBody>
        </p:sp>
      </p:grpSp>
      <p:grpSp>
        <p:nvGrpSpPr>
          <p:cNvPr id="16" name="グループ化 15">
            <a:extLst>
              <a:ext uri="{FF2B5EF4-FFF2-40B4-BE49-F238E27FC236}">
                <a16:creationId xmlns:a16="http://schemas.microsoft.com/office/drawing/2014/main" id="{4C6C2F85-E75E-D664-0433-FE00D7344D78}"/>
              </a:ext>
            </a:extLst>
          </p:cNvPr>
          <p:cNvGrpSpPr>
            <a:grpSpLocks/>
          </p:cNvGrpSpPr>
          <p:nvPr/>
        </p:nvGrpSpPr>
        <p:grpSpPr>
          <a:xfrm>
            <a:off x="182536" y="3796523"/>
            <a:ext cx="5416868" cy="513896"/>
            <a:chOff x="236815" y="3930870"/>
            <a:chExt cx="5416868" cy="513896"/>
          </a:xfrm>
        </p:grpSpPr>
        <p:sp>
          <p:nvSpPr>
            <p:cNvPr id="11" name="二等辺三角形 10">
              <a:extLst>
                <a:ext uri="{FF2B5EF4-FFF2-40B4-BE49-F238E27FC236}">
                  <a16:creationId xmlns:a16="http://schemas.microsoft.com/office/drawing/2014/main" id="{773F5296-0364-ED0C-7676-66B1672A17E4}"/>
                </a:ext>
              </a:extLst>
            </p:cNvPr>
            <p:cNvSpPr>
              <a:spLocks/>
            </p:cNvSpPr>
            <p:nvPr/>
          </p:nvSpPr>
          <p:spPr>
            <a:xfrm rot="10800000">
              <a:off x="2565058" y="3988359"/>
              <a:ext cx="452603" cy="456407"/>
            </a:xfrm>
            <a:prstGeom prst="triangle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テキスト ボックス 11">
              <a:extLst>
                <a:ext uri="{FF2B5EF4-FFF2-40B4-BE49-F238E27FC236}">
                  <a16:creationId xmlns:a16="http://schemas.microsoft.com/office/drawing/2014/main" id="{86728821-6CB7-3ED8-04FF-2813493D2F64}"/>
                </a:ext>
              </a:extLst>
            </p:cNvPr>
            <p:cNvSpPr txBox="1">
              <a:spLocks/>
            </p:cNvSpPr>
            <p:nvPr/>
          </p:nvSpPr>
          <p:spPr>
            <a:xfrm>
              <a:off x="236815" y="3930870"/>
              <a:ext cx="541686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400" dirty="0"/>
                <a:t>すべてのエネルギーを消費するには？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56569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CFBBDA6A-624E-3351-B40E-49068E06A77A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17</a:t>
            </a:fld>
            <a:endParaRPr kumimoji="1" lang="ja-JP" altLang="en-US" b="1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419DA390-7469-6A4E-B471-B116328F9418}"/>
                  </a:ext>
                </a:extLst>
              </p:cNvPr>
              <p:cNvSpPr>
                <a:spLocks noGrp="1"/>
              </p:cNvSpPr>
              <p:nvPr>
                <p:ph type="body" sz="quarter" idx="24"/>
              </p:nvPr>
            </p:nvSpPr>
            <p:spPr>
              <a:xfrm>
                <a:off x="5100736" y="1317410"/>
                <a:ext cx="5565210" cy="6240297"/>
              </a:xfrm>
            </p:spPr>
            <p:txBody>
              <a:bodyPr/>
              <a:lstStyle/>
              <a:p>
                <a:pPr algn="just">
                  <a:buClr>
                    <a:schemeClr val="tx1"/>
                  </a:buClr>
                </a:pPr>
                <a:r>
                  <a:rPr kumimoji="1" lang="ja-JP" altLang="en-US" dirty="0">
                    <a:solidFill>
                      <a:schemeClr val="accent6"/>
                    </a:solidFill>
                  </a:rPr>
                  <a:t>温度の違う物質を接触</a:t>
                </a:r>
                <a:r>
                  <a:rPr kumimoji="1" lang="ja-JP" altLang="en-US" dirty="0"/>
                  <a:t>させて放置する．</a:t>
                </a:r>
                <a:endParaRPr kumimoji="1" lang="en-US" altLang="ja-JP" dirty="0"/>
              </a:p>
              <a:p>
                <a:pPr algn="just">
                  <a:buClr>
                    <a:schemeClr val="tx1"/>
                  </a:buClr>
                </a:pPr>
                <a:r>
                  <a:rPr lang="ja-JP" altLang="en-US" dirty="0"/>
                  <a:t>経験則上，</a:t>
                </a:r>
                <a:r>
                  <a:rPr lang="ja-JP" altLang="en-US" dirty="0">
                    <a:solidFill>
                      <a:schemeClr val="accent6"/>
                    </a:solidFill>
                  </a:rPr>
                  <a:t>二物体の温度は一様</a:t>
                </a:r>
                <a:r>
                  <a:rPr lang="ja-JP" altLang="en-US" dirty="0"/>
                  <a:t>になる．</a:t>
                </a:r>
                <a:endParaRPr lang="en-US" altLang="ja-JP" dirty="0"/>
              </a:p>
              <a:p>
                <a:pPr algn="just">
                  <a:buClr>
                    <a:schemeClr val="tx1"/>
                  </a:buClr>
                </a:pPr>
                <a:r>
                  <a:rPr lang="ja-JP" altLang="en-US" dirty="0"/>
                  <a:t>最終的な</a:t>
                </a:r>
                <a:r>
                  <a:rPr kumimoji="1" lang="ja-JP" altLang="en-US" dirty="0"/>
                  <a:t>温度</a:t>
                </a:r>
                <a14:m>
                  <m:oMath xmlns:m="http://schemas.openxmlformats.org/officeDocument/2006/math"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kumimoji="1" lang="ja-JP" altLang="en-US" dirty="0"/>
                  <a:t>は，</a:t>
                </a:r>
                <a:r>
                  <a:rPr lang="en-US" altLang="ja-JP" dirty="0"/>
                  <a:t> </a:t>
                </a:r>
                <a:r>
                  <a:rPr lang="ja-JP" altLang="en-US" dirty="0">
                    <a:solidFill>
                      <a:schemeClr val="accent6"/>
                    </a:solidFill>
                  </a:rPr>
                  <a:t>最初の温度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ja-JP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altLang="ja-JP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altLang="ja-JP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sSub>
                      <m:sSubPr>
                        <m:ctrlPr>
                          <a:rPr lang="en-US" altLang="ja-JP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ja-JP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kumimoji="1" lang="ja-JP" altLang="en-US" dirty="0">
                    <a:solidFill>
                      <a:schemeClr val="accent6"/>
                    </a:solidFill>
                  </a:rPr>
                  <a:t>の中間の値</a:t>
                </a:r>
                <a:r>
                  <a:rPr kumimoji="1" lang="ja-JP" altLang="en-US" dirty="0"/>
                  <a:t>になる．</a:t>
                </a:r>
                <a:endParaRPr kumimoji="1" lang="en-US" altLang="ja-JP" dirty="0"/>
              </a:p>
              <a:p>
                <a:pPr algn="just">
                  <a:buClr>
                    <a:schemeClr val="tx1"/>
                  </a:buClr>
                </a:pPr>
                <a14:m>
                  <m:oMath xmlns:m="http://schemas.openxmlformats.org/officeDocument/2006/math">
                    <m:r>
                      <a:rPr lang="en-US" altLang="ja-JP" i="1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ja-JP" altLang="en-US" dirty="0"/>
                  <a:t>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ja-JP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altLang="ja-JP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altLang="ja-JP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sSub>
                      <m:sSubPr>
                        <m:ctrlPr>
                          <a:rPr lang="en-US" altLang="ja-JP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ja-JP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kumimoji="1" lang="ja-JP" altLang="en-US" dirty="0">
                    <a:solidFill>
                      <a:schemeClr val="tx1"/>
                    </a:solidFill>
                  </a:rPr>
                  <a:t>に</a:t>
                </a:r>
                <a:r>
                  <a:rPr kumimoji="1" lang="ja-JP" altLang="en-US" dirty="0">
                    <a:solidFill>
                      <a:schemeClr val="accent6"/>
                    </a:solidFill>
                  </a:rPr>
                  <a:t>自発変化しない</a:t>
                </a:r>
                <a:r>
                  <a:rPr kumimoji="1" lang="ja-JP" altLang="en-US" dirty="0"/>
                  <a:t>ことを</a:t>
                </a:r>
                <a:r>
                  <a:rPr kumimoji="1" lang="ja-JP" altLang="en-US" dirty="0">
                    <a:solidFill>
                      <a:schemeClr val="accent6"/>
                    </a:solidFill>
                  </a:rPr>
                  <a:t>不可逆変化</a:t>
                </a:r>
                <a:r>
                  <a:rPr kumimoji="1" lang="ja-JP" altLang="en-US" dirty="0"/>
                  <a:t>と呼ぶ．</a:t>
                </a:r>
              </a:p>
            </p:txBody>
          </p:sp>
        </mc:Choice>
        <mc:Fallback xmlns="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419DA390-7469-6A4E-B471-B116328F94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body" sz="quarter" idx="24"/>
              </p:nvPr>
            </p:nvSpPr>
            <p:spPr>
              <a:xfrm>
                <a:off x="5100736" y="1317410"/>
                <a:ext cx="5565210" cy="6240297"/>
              </a:xfrm>
              <a:blipFill>
                <a:blip r:embed="rId2"/>
                <a:stretch>
                  <a:fillRect l="-2957" r="-3286" b="-97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タイトル 3">
            <a:extLst>
              <a:ext uri="{FF2B5EF4-FFF2-40B4-BE49-F238E27FC236}">
                <a16:creationId xmlns:a16="http://schemas.microsoft.com/office/drawing/2014/main" id="{82ED4D26-90C9-6658-494F-FD47808DB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熱平衡 </a:t>
            </a:r>
            <a:r>
              <a:rPr kumimoji="1" lang="en-US" altLang="ja-JP" dirty="0"/>
              <a:t>-1</a:t>
            </a:r>
            <a:endParaRPr kumimoji="1" lang="ja-JP" altLang="en-US" dirty="0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73BAF89B-2711-FB5A-0760-0C1630B5EFFB}"/>
              </a:ext>
            </a:extLst>
          </p:cNvPr>
          <p:cNvSpPr>
            <a:spLocks/>
          </p:cNvSpPr>
          <p:nvPr/>
        </p:nvSpPr>
        <p:spPr>
          <a:xfrm>
            <a:off x="1827783" y="3774889"/>
            <a:ext cx="1366463" cy="1366463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88000">
                <a:schemeClr val="accent5"/>
              </a:gs>
            </a:gsLst>
            <a:lin ang="108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800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2774AD94-25AB-B9A6-DCB4-FC3DF816DBD6}"/>
              </a:ext>
            </a:extLst>
          </p:cNvPr>
          <p:cNvSpPr>
            <a:spLocks/>
          </p:cNvSpPr>
          <p:nvPr/>
        </p:nvSpPr>
        <p:spPr>
          <a:xfrm>
            <a:off x="3194246" y="3774889"/>
            <a:ext cx="1366463" cy="1366463"/>
          </a:xfrm>
          <a:prstGeom prst="rect">
            <a:avLst/>
          </a:prstGeom>
          <a:gradFill>
            <a:gsLst>
              <a:gs pos="0">
                <a:schemeClr val="bg1"/>
              </a:gs>
              <a:gs pos="77000">
                <a:schemeClr val="accent5">
                  <a:lumMod val="40000"/>
                  <a:lumOff val="60000"/>
                </a:schemeClr>
              </a:gs>
            </a:gsLst>
            <a:lin ang="108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8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正方形/長方形 7">
                <a:extLst>
                  <a:ext uri="{FF2B5EF4-FFF2-40B4-BE49-F238E27FC236}">
                    <a16:creationId xmlns:a16="http://schemas.microsoft.com/office/drawing/2014/main" id="{B3B08E72-4EB7-FF18-A2B1-50D00A24BB9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74260" y="1516314"/>
                <a:ext cx="1366463" cy="1366463"/>
              </a:xfrm>
              <a:prstGeom prst="rect">
                <a:avLst/>
              </a:prstGeom>
              <a:solidFill>
                <a:schemeClr val="accent5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ja-JP" altLang="en-US" sz="2800">
                    <a:solidFill>
                      <a:schemeClr val="tx1"/>
                    </a:solidFill>
                  </a:rPr>
                  <a:t>物体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ja-JP" sz="280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A</m:t>
                    </m:r>
                  </m:oMath>
                </a14:m>
                <a:endParaRPr kumimoji="1" lang="en-US" altLang="ja-JP" sz="2800">
                  <a:solidFill>
                    <a:schemeClr val="tx1"/>
                  </a:solidFill>
                </a:endParaRPr>
              </a:p>
              <a:p>
                <a:pPr algn="ctr"/>
                <a:r>
                  <a:rPr kumimoji="1" lang="ja-JP" altLang="en-US" sz="2800">
                    <a:solidFill>
                      <a:schemeClr val="tx1"/>
                    </a:solidFill>
                  </a:rPr>
                  <a:t>温度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kumimoji="1" lang="en-US" altLang="ja-JP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endParaRPr kumimoji="1" lang="ja-JP" altLang="en-US" sz="28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正方形/長方形 7">
                <a:extLst>
                  <a:ext uri="{FF2B5EF4-FFF2-40B4-BE49-F238E27FC236}">
                    <a16:creationId xmlns:a16="http://schemas.microsoft.com/office/drawing/2014/main" id="{B3B08E72-4EB7-FF18-A2B1-50D00A24BB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4260" y="1516314"/>
                <a:ext cx="1366463" cy="1366463"/>
              </a:xfrm>
              <a:prstGeom prst="rect">
                <a:avLst/>
              </a:prstGeom>
              <a:blipFill>
                <a:blip r:embed="rId3"/>
                <a:stretch>
                  <a:fillRect l="-394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正方形/長方形 8">
                <a:extLst>
                  <a:ext uri="{FF2B5EF4-FFF2-40B4-BE49-F238E27FC236}">
                    <a16:creationId xmlns:a16="http://schemas.microsoft.com/office/drawing/2014/main" id="{51FBFF30-919D-DDBA-D6FF-1C7E14890DE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544102" y="1519982"/>
                <a:ext cx="1366463" cy="1366463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ja-JP" altLang="en-US" sz="2800">
                    <a:solidFill>
                      <a:schemeClr val="tx1"/>
                    </a:solidFill>
                  </a:rPr>
                  <a:t>物体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ja-JP" sz="280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B</m:t>
                    </m:r>
                  </m:oMath>
                </a14:m>
                <a:endParaRPr kumimoji="1" lang="en-US" altLang="ja-JP" sz="2800">
                  <a:solidFill>
                    <a:schemeClr val="tx1"/>
                  </a:solidFill>
                </a:endParaRPr>
              </a:p>
              <a:p>
                <a:pPr algn="ctr"/>
                <a:r>
                  <a:rPr kumimoji="1" lang="ja-JP" altLang="en-US" sz="2800">
                    <a:solidFill>
                      <a:schemeClr val="tx1"/>
                    </a:solidFill>
                  </a:rPr>
                  <a:t>温度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kumimoji="1" lang="en-US" altLang="ja-JP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endParaRPr kumimoji="1" lang="ja-JP" altLang="en-US" sz="28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正方形/長方形 8">
                <a:extLst>
                  <a:ext uri="{FF2B5EF4-FFF2-40B4-BE49-F238E27FC236}">
                    <a16:creationId xmlns:a16="http://schemas.microsoft.com/office/drawing/2014/main" id="{51FBFF30-919D-DDBA-D6FF-1C7E14890D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4102" y="1519982"/>
                <a:ext cx="1366463" cy="1366463"/>
              </a:xfrm>
              <a:prstGeom prst="rect">
                <a:avLst/>
              </a:prstGeom>
              <a:blipFill>
                <a:blip r:embed="rId4"/>
                <a:stretch>
                  <a:fillRect l="-436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正方形/長方形 9">
                <a:extLst>
                  <a:ext uri="{FF2B5EF4-FFF2-40B4-BE49-F238E27FC236}">
                    <a16:creationId xmlns:a16="http://schemas.microsoft.com/office/drawing/2014/main" id="{6503214E-64AF-1ADE-066A-321535FFEE3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827783" y="6034892"/>
                <a:ext cx="1366463" cy="1366463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ja-JP" altLang="en-US" sz="2800">
                    <a:solidFill>
                      <a:schemeClr val="tx1"/>
                    </a:solidFill>
                  </a:rPr>
                  <a:t>物体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ja-JP" sz="2800" i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A</m:t>
                    </m:r>
                  </m:oMath>
                </a14:m>
                <a:endParaRPr kumimoji="1" lang="en-US" altLang="ja-JP" sz="2800">
                  <a:solidFill>
                    <a:schemeClr val="tx1"/>
                  </a:solidFill>
                </a:endParaRPr>
              </a:p>
              <a:p>
                <a:pPr algn="ctr"/>
                <a:r>
                  <a:rPr kumimoji="1" lang="ja-JP" altLang="en-US" sz="2800">
                    <a:solidFill>
                      <a:schemeClr val="tx1"/>
                    </a:solidFill>
                  </a:rPr>
                  <a:t>温度</a:t>
                </a:r>
                <a14:m>
                  <m:oMath xmlns:m="http://schemas.openxmlformats.org/officeDocument/2006/math">
                    <m:r>
                      <a:rPr kumimoji="1" lang="en-US" altLang="ja-JP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kumimoji="1" lang="en-US" altLang="ja-JP" sz="28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正方形/長方形 9">
                <a:extLst>
                  <a:ext uri="{FF2B5EF4-FFF2-40B4-BE49-F238E27FC236}">
                    <a16:creationId xmlns:a16="http://schemas.microsoft.com/office/drawing/2014/main" id="{6503214E-64AF-1ADE-066A-321535FFEE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7783" y="6034892"/>
                <a:ext cx="1366463" cy="136646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正方形/長方形 10">
                <a:extLst>
                  <a:ext uri="{FF2B5EF4-FFF2-40B4-BE49-F238E27FC236}">
                    <a16:creationId xmlns:a16="http://schemas.microsoft.com/office/drawing/2014/main" id="{F068B441-7B7E-700B-490D-0E549ADE5E9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194246" y="6034892"/>
                <a:ext cx="1366463" cy="1366463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ja-JP" altLang="en-US" sz="2800">
                    <a:solidFill>
                      <a:schemeClr val="tx1"/>
                    </a:solidFill>
                  </a:rPr>
                  <a:t>物体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ja-JP" sz="2800" i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B</m:t>
                    </m:r>
                  </m:oMath>
                </a14:m>
                <a:endParaRPr kumimoji="1" lang="en-US" altLang="ja-JP" sz="2800">
                  <a:solidFill>
                    <a:schemeClr val="tx1"/>
                  </a:solidFill>
                </a:endParaRPr>
              </a:p>
              <a:p>
                <a:pPr algn="ctr"/>
                <a:r>
                  <a:rPr kumimoji="1" lang="ja-JP" altLang="en-US" sz="2800">
                    <a:solidFill>
                      <a:schemeClr val="tx1"/>
                    </a:solidFill>
                  </a:rPr>
                  <a:t>温度</a:t>
                </a:r>
                <a14:m>
                  <m:oMath xmlns:m="http://schemas.openxmlformats.org/officeDocument/2006/math">
                    <m:r>
                      <a:rPr kumimoji="1" lang="en-US" altLang="ja-JP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kumimoji="1" lang="en-US" altLang="ja-JP" sz="28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正方形/長方形 10">
                <a:extLst>
                  <a:ext uri="{FF2B5EF4-FFF2-40B4-BE49-F238E27FC236}">
                    <a16:creationId xmlns:a16="http://schemas.microsoft.com/office/drawing/2014/main" id="{F068B441-7B7E-700B-490D-0E549ADE5E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4246" y="6034892"/>
                <a:ext cx="1366463" cy="136646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二等辺三角形 14">
            <a:extLst>
              <a:ext uri="{FF2B5EF4-FFF2-40B4-BE49-F238E27FC236}">
                <a16:creationId xmlns:a16="http://schemas.microsoft.com/office/drawing/2014/main" id="{9483C4B8-C261-C41F-2639-33474FC3C058}"/>
              </a:ext>
            </a:extLst>
          </p:cNvPr>
          <p:cNvSpPr>
            <a:spLocks/>
          </p:cNvSpPr>
          <p:nvPr/>
        </p:nvSpPr>
        <p:spPr>
          <a:xfrm rot="10800000">
            <a:off x="2967944" y="3099916"/>
            <a:ext cx="452603" cy="456407"/>
          </a:xfrm>
          <a:prstGeom prst="triangle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二等辺三角形 15">
            <a:extLst>
              <a:ext uri="{FF2B5EF4-FFF2-40B4-BE49-F238E27FC236}">
                <a16:creationId xmlns:a16="http://schemas.microsoft.com/office/drawing/2014/main" id="{DB3345ED-0C57-034C-EE00-039B68558693}"/>
              </a:ext>
            </a:extLst>
          </p:cNvPr>
          <p:cNvSpPr>
            <a:spLocks/>
          </p:cNvSpPr>
          <p:nvPr/>
        </p:nvSpPr>
        <p:spPr>
          <a:xfrm rot="10800000">
            <a:off x="2967943" y="5358491"/>
            <a:ext cx="452603" cy="456407"/>
          </a:xfrm>
          <a:prstGeom prst="triangle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加算記号 16">
            <a:extLst>
              <a:ext uri="{FF2B5EF4-FFF2-40B4-BE49-F238E27FC236}">
                <a16:creationId xmlns:a16="http://schemas.microsoft.com/office/drawing/2014/main" id="{32E5C75C-8DCC-AF77-6E93-26806F9A7A66}"/>
              </a:ext>
            </a:extLst>
          </p:cNvPr>
          <p:cNvSpPr>
            <a:spLocks/>
          </p:cNvSpPr>
          <p:nvPr/>
        </p:nvSpPr>
        <p:spPr>
          <a:xfrm>
            <a:off x="2884681" y="1889270"/>
            <a:ext cx="619125" cy="619125"/>
          </a:xfrm>
          <a:prstGeom prst="mathPlus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13091C29-E8D1-2189-388A-91BFD63E6682}"/>
              </a:ext>
            </a:extLst>
          </p:cNvPr>
          <p:cNvSpPr txBox="1">
            <a:spLocks/>
          </p:cNvSpPr>
          <p:nvPr/>
        </p:nvSpPr>
        <p:spPr>
          <a:xfrm>
            <a:off x="139939" y="1937222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2800"/>
              <a:t>熱平衡</a:t>
            </a: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FF959863-A840-13D9-73D2-8AC0B4D93A21}"/>
              </a:ext>
            </a:extLst>
          </p:cNvPr>
          <p:cNvSpPr txBox="1">
            <a:spLocks/>
          </p:cNvSpPr>
          <p:nvPr/>
        </p:nvSpPr>
        <p:spPr>
          <a:xfrm>
            <a:off x="139939" y="6456513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2800"/>
              <a:t>熱平衡</a:t>
            </a: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E94F870F-AB47-A475-588A-5DAD7883FEFF}"/>
              </a:ext>
            </a:extLst>
          </p:cNvPr>
          <p:cNvSpPr txBox="1">
            <a:spLocks/>
          </p:cNvSpPr>
          <p:nvPr/>
        </p:nvSpPr>
        <p:spPr>
          <a:xfrm>
            <a:off x="139938" y="4175948"/>
            <a:ext cx="12618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2800" dirty="0"/>
              <a:t>非平衡</a:t>
            </a:r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88157C0F-6FED-C4DB-21C7-55F088F77A51}"/>
              </a:ext>
            </a:extLst>
          </p:cNvPr>
          <p:cNvSpPr>
            <a:spLocks/>
          </p:cNvSpPr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3">
                      <a:lumMod val="75000"/>
                    </a:schemeClr>
                  </a:solidFill>
                </a:ln>
              </a:rPr>
              <a:t>板書</a:t>
            </a:r>
          </a:p>
        </p:txBody>
      </p:sp>
    </p:spTree>
    <p:extLst>
      <p:ext uri="{BB962C8B-B14F-4D97-AF65-F5344CB8AC3E}">
        <p14:creationId xmlns:p14="http://schemas.microsoft.com/office/powerpoint/2010/main" val="3170318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E79D6984-2A14-01A4-E25B-666D86222BC3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18</a:t>
            </a:fld>
            <a:endParaRPr kumimoji="1" lang="ja-JP" altLang="en-US" b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C1119FDB-4B2D-7D7D-BD7A-53E6BE3B2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熱平衡</a:t>
            </a:r>
            <a:r>
              <a:rPr lang="en-US" altLang="ja-JP" dirty="0"/>
              <a:t> -2</a:t>
            </a:r>
            <a:endParaRPr kumimoji="1" lang="ja-JP" altLang="en-US" dirty="0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B4B90CF4-7CA4-D56A-55CA-CEEA3F382C9A}"/>
              </a:ext>
            </a:extLst>
          </p:cNvPr>
          <p:cNvSpPr/>
          <p:nvPr/>
        </p:nvSpPr>
        <p:spPr>
          <a:xfrm>
            <a:off x="882576" y="1421177"/>
            <a:ext cx="3494213" cy="915453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3200">
                <a:solidFill>
                  <a:schemeClr val="tx1"/>
                </a:solidFill>
              </a:rPr>
              <a:t>系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AE290926-A069-50D9-28A5-867720FB87C2}"/>
              </a:ext>
            </a:extLst>
          </p:cNvPr>
          <p:cNvSpPr/>
          <p:nvPr/>
        </p:nvSpPr>
        <p:spPr>
          <a:xfrm>
            <a:off x="6315025" y="1421177"/>
            <a:ext cx="3494213" cy="915453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3200">
                <a:solidFill>
                  <a:schemeClr val="tx1"/>
                </a:solidFill>
              </a:rPr>
              <a:t>外界</a:t>
            </a:r>
          </a:p>
        </p:txBody>
      </p:sp>
      <p:sp>
        <p:nvSpPr>
          <p:cNvPr id="8" name="矢印: 右 7">
            <a:extLst>
              <a:ext uri="{FF2B5EF4-FFF2-40B4-BE49-F238E27FC236}">
                <a16:creationId xmlns:a16="http://schemas.microsoft.com/office/drawing/2014/main" id="{E11B4A79-7E39-243C-8FD4-3DF9DA9C9268}"/>
              </a:ext>
            </a:extLst>
          </p:cNvPr>
          <p:cNvSpPr/>
          <p:nvPr/>
        </p:nvSpPr>
        <p:spPr>
          <a:xfrm>
            <a:off x="4770469" y="1488485"/>
            <a:ext cx="1150876" cy="780836"/>
          </a:xfrm>
          <a:prstGeom prst="rightArrow">
            <a:avLst/>
          </a:prstGeom>
          <a:gradFill flip="none" rotWithShape="1">
            <a:gsLst>
              <a:gs pos="0">
                <a:schemeClr val="accent2">
                  <a:lumMod val="90000"/>
                </a:schemeClr>
              </a:gs>
              <a:gs pos="100000">
                <a:schemeClr val="accent4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959502AC-CAC7-D4A4-4DE4-EE05845CE04F}"/>
              </a:ext>
            </a:extLst>
          </p:cNvPr>
          <p:cNvSpPr/>
          <p:nvPr/>
        </p:nvSpPr>
        <p:spPr>
          <a:xfrm>
            <a:off x="882574" y="4716928"/>
            <a:ext cx="3494213" cy="915453"/>
          </a:xfrm>
          <a:prstGeom prst="rect">
            <a:avLst/>
          </a:prstGeom>
          <a:solidFill>
            <a:srgbClr val="A02B93"/>
          </a:solidFill>
          <a:ln>
            <a:solidFill>
              <a:srgbClr val="410C3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3200">
                <a:solidFill>
                  <a:schemeClr val="bg1"/>
                </a:solidFill>
              </a:rPr>
              <a:t>系</a:t>
            </a: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67D0BFAD-0BF8-5C07-AEFA-5DB06C3B1753}"/>
              </a:ext>
            </a:extLst>
          </p:cNvPr>
          <p:cNvSpPr/>
          <p:nvPr/>
        </p:nvSpPr>
        <p:spPr>
          <a:xfrm>
            <a:off x="6315024" y="4716928"/>
            <a:ext cx="3494213" cy="915453"/>
          </a:xfrm>
          <a:prstGeom prst="rect">
            <a:avLst/>
          </a:prstGeom>
          <a:solidFill>
            <a:srgbClr val="A02B93"/>
          </a:solidFill>
          <a:ln>
            <a:solidFill>
              <a:srgbClr val="410C3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3200">
                <a:solidFill>
                  <a:schemeClr val="bg1"/>
                </a:solidFill>
              </a:rPr>
              <a:t>外界</a:t>
            </a:r>
          </a:p>
        </p:txBody>
      </p:sp>
      <p:sp>
        <p:nvSpPr>
          <p:cNvPr id="12" name="矢印: 右 11">
            <a:extLst>
              <a:ext uri="{FF2B5EF4-FFF2-40B4-BE49-F238E27FC236}">
                <a16:creationId xmlns:a16="http://schemas.microsoft.com/office/drawing/2014/main" id="{34A57432-268B-5B92-2155-DEC9D5A336F8}"/>
              </a:ext>
            </a:extLst>
          </p:cNvPr>
          <p:cNvSpPr/>
          <p:nvPr/>
        </p:nvSpPr>
        <p:spPr>
          <a:xfrm>
            <a:off x="4770467" y="4716928"/>
            <a:ext cx="1150876" cy="508556"/>
          </a:xfrm>
          <a:prstGeom prst="rightArrow">
            <a:avLst/>
          </a:prstGeom>
          <a:gradFill flip="none" rotWithShape="1">
            <a:gsLst>
              <a:gs pos="0">
                <a:schemeClr val="accent2">
                  <a:lumMod val="90000"/>
                </a:schemeClr>
              </a:gs>
              <a:gs pos="100000">
                <a:schemeClr val="accent4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矢印: 右 12">
            <a:extLst>
              <a:ext uri="{FF2B5EF4-FFF2-40B4-BE49-F238E27FC236}">
                <a16:creationId xmlns:a16="http://schemas.microsoft.com/office/drawing/2014/main" id="{49FB387C-E8A8-30D1-C519-DB15A3242076}"/>
              </a:ext>
            </a:extLst>
          </p:cNvPr>
          <p:cNvSpPr/>
          <p:nvPr/>
        </p:nvSpPr>
        <p:spPr>
          <a:xfrm flipH="1">
            <a:off x="4770467" y="5123825"/>
            <a:ext cx="1150876" cy="508556"/>
          </a:xfrm>
          <a:prstGeom prst="rightArrow">
            <a:avLst/>
          </a:prstGeom>
          <a:gradFill flip="none" rotWithShape="1">
            <a:gsLst>
              <a:gs pos="0">
                <a:schemeClr val="accent2">
                  <a:lumMod val="90000"/>
                </a:schemeClr>
              </a:gs>
              <a:gs pos="100000">
                <a:schemeClr val="accent4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F0D57C77-FA99-54F3-DDB3-ABA6E724B2BC}"/>
              </a:ext>
            </a:extLst>
          </p:cNvPr>
          <p:cNvSpPr txBox="1"/>
          <p:nvPr/>
        </p:nvSpPr>
        <p:spPr>
          <a:xfrm>
            <a:off x="5048388" y="836402"/>
            <a:ext cx="5950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/>
              <a:t>熱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テキスト ボックス 14">
                <a:extLst>
                  <a:ext uri="{FF2B5EF4-FFF2-40B4-BE49-F238E27FC236}">
                    <a16:creationId xmlns:a16="http://schemas.microsoft.com/office/drawing/2014/main" id="{8506FEA3-1545-CF11-53A8-DC3C4E995BF3}"/>
                  </a:ext>
                </a:extLst>
              </p:cNvPr>
              <p:cNvSpPr txBox="1"/>
              <p:nvPr/>
            </p:nvSpPr>
            <p:spPr>
              <a:xfrm>
                <a:off x="3047840" y="2681262"/>
                <a:ext cx="4596130" cy="584775"/>
              </a:xfrm>
              <a:prstGeom prst="rect">
                <a:avLst/>
              </a:prstGeom>
              <a:effectLst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r>
                  <a:rPr kumimoji="1" lang="ja-JP" altLang="en-US" sz="3200"/>
                  <a:t>系の温度 </a:t>
                </a:r>
                <a14:m>
                  <m:oMath xmlns:m="http://schemas.openxmlformats.org/officeDocument/2006/math">
                    <m:r>
                      <a:rPr kumimoji="1" lang="en-US" altLang="ja-JP" sz="3200" i="1" dirty="0" smtClean="0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kumimoji="1" lang="en-US" altLang="ja-JP" sz="3200"/>
                  <a:t> </a:t>
                </a:r>
                <a:r>
                  <a:rPr kumimoji="1" lang="ja-JP" altLang="en-US" sz="3200"/>
                  <a:t>外界の温度</a:t>
                </a:r>
                <a:endParaRPr kumimoji="1" lang="en-US" altLang="ja-JP" sz="3200"/>
              </a:p>
            </p:txBody>
          </p:sp>
        </mc:Choice>
        <mc:Fallback xmlns="">
          <p:sp>
            <p:nvSpPr>
              <p:cNvPr id="15" name="テキスト ボックス 14">
                <a:extLst>
                  <a:ext uri="{FF2B5EF4-FFF2-40B4-BE49-F238E27FC236}">
                    <a16:creationId xmlns:a16="http://schemas.microsoft.com/office/drawing/2014/main" id="{8506FEA3-1545-CF11-53A8-DC3C4E995B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7840" y="2681262"/>
                <a:ext cx="4596130" cy="584775"/>
              </a:xfrm>
              <a:prstGeom prst="rect">
                <a:avLst/>
              </a:prstGeom>
              <a:blipFill>
                <a:blip r:embed="rId2"/>
                <a:stretch>
                  <a:fillRect l="-3307" t="-15306" r="-2249" b="-28571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90C202EA-8D31-B115-3FDA-BDCE5B63CC7E}"/>
              </a:ext>
            </a:extLst>
          </p:cNvPr>
          <p:cNvSpPr txBox="1"/>
          <p:nvPr/>
        </p:nvSpPr>
        <p:spPr>
          <a:xfrm>
            <a:off x="2995742" y="3380546"/>
            <a:ext cx="46987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/>
              <a:t>熱は，一方的に流れる．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テキスト ボックス 16">
                <a:extLst>
                  <a:ext uri="{FF2B5EF4-FFF2-40B4-BE49-F238E27FC236}">
                    <a16:creationId xmlns:a16="http://schemas.microsoft.com/office/drawing/2014/main" id="{FC1FFCA5-7761-54D3-5E0B-AF3422C3B633}"/>
                  </a:ext>
                </a:extLst>
              </p:cNvPr>
              <p:cNvSpPr txBox="1"/>
              <p:nvPr/>
            </p:nvSpPr>
            <p:spPr>
              <a:xfrm>
                <a:off x="3047840" y="6039278"/>
                <a:ext cx="4594528" cy="584775"/>
              </a:xfrm>
              <a:prstGeom prst="rect">
                <a:avLst/>
              </a:prstGeom>
              <a:effectLst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r>
                  <a:rPr kumimoji="1" lang="ja-JP" altLang="en-US" sz="3200"/>
                  <a:t>系の温度 </a:t>
                </a:r>
                <a14:m>
                  <m:oMath xmlns:m="http://schemas.openxmlformats.org/officeDocument/2006/math">
                    <m:r>
                      <a:rPr kumimoji="1" lang="en-US" altLang="ja-JP" sz="3200" b="0" i="0" dirty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kumimoji="1" lang="en-US" altLang="ja-JP" sz="3200"/>
                  <a:t> </a:t>
                </a:r>
                <a:r>
                  <a:rPr kumimoji="1" lang="ja-JP" altLang="en-US" sz="3200"/>
                  <a:t>外界の温度</a:t>
                </a:r>
                <a:endParaRPr kumimoji="1" lang="en-US" altLang="ja-JP" sz="3200"/>
              </a:p>
            </p:txBody>
          </p:sp>
        </mc:Choice>
        <mc:Fallback xmlns="">
          <p:sp>
            <p:nvSpPr>
              <p:cNvPr id="17" name="テキスト ボックス 16">
                <a:extLst>
                  <a:ext uri="{FF2B5EF4-FFF2-40B4-BE49-F238E27FC236}">
                    <a16:creationId xmlns:a16="http://schemas.microsoft.com/office/drawing/2014/main" id="{FC1FFCA5-7761-54D3-5E0B-AF3422C3B6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7840" y="6039278"/>
                <a:ext cx="4594528" cy="584775"/>
              </a:xfrm>
              <a:prstGeom prst="rect">
                <a:avLst/>
              </a:prstGeom>
              <a:blipFill>
                <a:blip r:embed="rId3"/>
                <a:stretch>
                  <a:fillRect l="-3307" t="-15306" r="-2249" b="-28571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E5B2958C-5D78-5C86-C8F2-0827D6D49B2D}"/>
              </a:ext>
            </a:extLst>
          </p:cNvPr>
          <p:cNvSpPr txBox="1"/>
          <p:nvPr/>
        </p:nvSpPr>
        <p:spPr>
          <a:xfrm>
            <a:off x="2790558" y="6738562"/>
            <a:ext cx="51090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/>
              <a:t>熱は，見かけ上流れない．</a:t>
            </a:r>
          </a:p>
        </p:txBody>
      </p:sp>
      <p:sp>
        <p:nvSpPr>
          <p:cNvPr id="19" name="四角形: 角を丸くする 18">
            <a:extLst>
              <a:ext uri="{FF2B5EF4-FFF2-40B4-BE49-F238E27FC236}">
                <a16:creationId xmlns:a16="http://schemas.microsoft.com/office/drawing/2014/main" id="{03C136DE-C797-5F58-C457-1E5C412B1F76}"/>
              </a:ext>
            </a:extLst>
          </p:cNvPr>
          <p:cNvSpPr/>
          <p:nvPr/>
        </p:nvSpPr>
        <p:spPr>
          <a:xfrm>
            <a:off x="418644" y="4217487"/>
            <a:ext cx="9852917" cy="3205537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16712423-6BDE-46F8-1590-CE31BE18F895}"/>
              </a:ext>
            </a:extLst>
          </p:cNvPr>
          <p:cNvSpPr txBox="1"/>
          <p:nvPr/>
        </p:nvSpPr>
        <p:spPr>
          <a:xfrm>
            <a:off x="882574" y="3882577"/>
            <a:ext cx="1415772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sz="3200"/>
              <a:t>熱平衡</a:t>
            </a: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72F2C826-7328-150C-CB7C-AA048B607842}"/>
              </a:ext>
            </a:extLst>
          </p:cNvPr>
          <p:cNvSpPr>
            <a:spLocks/>
          </p:cNvSpPr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3">
                      <a:lumMod val="75000"/>
                    </a:schemeClr>
                  </a:solidFill>
                </a:ln>
              </a:rPr>
              <a:t>板書</a:t>
            </a:r>
          </a:p>
        </p:txBody>
      </p:sp>
    </p:spTree>
    <p:extLst>
      <p:ext uri="{BB962C8B-B14F-4D97-AF65-F5344CB8AC3E}">
        <p14:creationId xmlns:p14="http://schemas.microsoft.com/office/powerpoint/2010/main" val="2387913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6E06AEC1-E5EE-8811-CC79-CDB9A7661F0B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19</a:t>
            </a:fld>
            <a:endParaRPr kumimoji="1" lang="ja-JP" altLang="en-US" b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33" name="テキスト プレースホルダー 1232">
                <a:extLst>
                  <a:ext uri="{FF2B5EF4-FFF2-40B4-BE49-F238E27FC236}">
                    <a16:creationId xmlns:a16="http://schemas.microsoft.com/office/drawing/2014/main" id="{0458E13E-09C1-5710-15DE-B2191D8A4EA8}"/>
                  </a:ext>
                </a:extLst>
              </p:cNvPr>
              <p:cNvSpPr>
                <a:spLocks noGrp="1"/>
              </p:cNvSpPr>
              <p:nvPr>
                <p:ph type="body" sz="quarter" idx="24"/>
              </p:nvPr>
            </p:nvSpPr>
            <p:spPr>
              <a:xfrm>
                <a:off x="5261056" y="1317410"/>
                <a:ext cx="5404889" cy="6240297"/>
              </a:xfrm>
            </p:spPr>
            <p:txBody>
              <a:bodyPr/>
              <a:lstStyle/>
              <a:p>
                <a:r>
                  <a:rPr lang="ja-JP" altLang="en-US" dirty="0"/>
                  <a:t>相の種類は</a:t>
                </a:r>
                <a:r>
                  <a:rPr lang="ja-JP" altLang="en-US" dirty="0">
                    <a:solidFill>
                      <a:schemeClr val="accent6"/>
                    </a:solidFill>
                  </a:rPr>
                  <a:t>圧力</a:t>
                </a:r>
                <a14:m>
                  <m:oMath xmlns:m="http://schemas.openxmlformats.org/officeDocument/2006/math">
                    <m:r>
                      <a:rPr lang="en-US" altLang="ja-JP" i="1" dirty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altLang="ja-JP" dirty="0"/>
                  <a:t>[Pa]</a:t>
                </a:r>
                <a:r>
                  <a:rPr lang="ja-JP" altLang="en-US" dirty="0"/>
                  <a:t>，</a:t>
                </a:r>
                <a:r>
                  <a:rPr lang="ja-JP" altLang="en-US" dirty="0">
                    <a:solidFill>
                      <a:schemeClr val="accent6"/>
                    </a:solidFill>
                  </a:rPr>
                  <a:t>温度</a:t>
                </a:r>
                <a14:m>
                  <m:oMath xmlns:m="http://schemas.openxmlformats.org/officeDocument/2006/math">
                    <m:r>
                      <a:rPr lang="en-US" altLang="ja-JP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altLang="ja-JP" dirty="0"/>
                  <a:t>[</a:t>
                </a:r>
                <a:r>
                  <a:rPr lang="ja-JP" altLang="en-US" dirty="0"/>
                  <a:t>℃</a:t>
                </a:r>
                <a:r>
                  <a:rPr lang="en-US" altLang="ja-JP" dirty="0"/>
                  <a:t>]</a:t>
                </a:r>
                <a:r>
                  <a:rPr lang="ja-JP" altLang="en-US" dirty="0"/>
                  <a:t>，組成によって決まる．</a:t>
                </a:r>
                <a:endParaRPr lang="en-US" altLang="ja-JP" dirty="0"/>
              </a:p>
              <a:p>
                <a:r>
                  <a:rPr lang="ja-JP" altLang="en-US" dirty="0"/>
                  <a:t>これらの関係を線図で表したものを</a:t>
                </a:r>
                <a:r>
                  <a:rPr lang="ja-JP" altLang="en-US" dirty="0">
                    <a:solidFill>
                      <a:schemeClr val="accent6"/>
                    </a:solidFill>
                  </a:rPr>
                  <a:t>平衡状態図</a:t>
                </a:r>
                <a:r>
                  <a:rPr lang="ja-JP" altLang="en-US" dirty="0"/>
                  <a:t>と呼ぶ．</a:t>
                </a:r>
                <a:endParaRPr lang="en-US" altLang="ja-JP" dirty="0"/>
              </a:p>
              <a:p>
                <a:r>
                  <a:rPr lang="ja-JP" altLang="en-US" dirty="0"/>
                  <a:t>固相，液相，気相が共存し平衡状態である点を</a:t>
                </a:r>
                <a:r>
                  <a:rPr lang="ja-JP" altLang="en-US" dirty="0">
                    <a:solidFill>
                      <a:schemeClr val="accent6"/>
                    </a:solidFill>
                  </a:rPr>
                  <a:t>三重点</a:t>
                </a:r>
                <a:r>
                  <a:rPr lang="ja-JP" altLang="en-US" dirty="0"/>
                  <a:t>と呼ぶ．</a:t>
                </a:r>
                <a:endParaRPr lang="en-US" altLang="ja-JP" dirty="0"/>
              </a:p>
            </p:txBody>
          </p:sp>
        </mc:Choice>
        <mc:Fallback xmlns="">
          <p:sp>
            <p:nvSpPr>
              <p:cNvPr id="1233" name="テキスト プレースホルダー 1232">
                <a:extLst>
                  <a:ext uri="{FF2B5EF4-FFF2-40B4-BE49-F238E27FC236}">
                    <a16:creationId xmlns:a16="http://schemas.microsoft.com/office/drawing/2014/main" id="{0458E13E-09C1-5710-15DE-B2191D8A4EA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24"/>
              </p:nvPr>
            </p:nvSpPr>
            <p:spPr>
              <a:xfrm>
                <a:off x="5261056" y="1317410"/>
                <a:ext cx="5404889" cy="6240297"/>
              </a:xfrm>
              <a:blipFill>
                <a:blip r:embed="rId2"/>
                <a:stretch>
                  <a:fillRect l="-3044" r="-1171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31" name="タイトル 1230">
            <a:extLst>
              <a:ext uri="{FF2B5EF4-FFF2-40B4-BE49-F238E27FC236}">
                <a16:creationId xmlns:a16="http://schemas.microsoft.com/office/drawing/2014/main" id="{BDA8AE93-0480-32A2-076E-05AE882FD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水の平衡状態図</a:t>
            </a:r>
          </a:p>
        </p:txBody>
      </p:sp>
      <p:grpSp>
        <p:nvGrpSpPr>
          <p:cNvPr id="40" name="グループ化 39">
            <a:extLst>
              <a:ext uri="{FF2B5EF4-FFF2-40B4-BE49-F238E27FC236}">
                <a16:creationId xmlns:a16="http://schemas.microsoft.com/office/drawing/2014/main" id="{C8275198-0CA1-476E-C75D-F0ADAF3C5765}"/>
              </a:ext>
            </a:extLst>
          </p:cNvPr>
          <p:cNvGrpSpPr/>
          <p:nvPr/>
        </p:nvGrpSpPr>
        <p:grpSpPr>
          <a:xfrm>
            <a:off x="0" y="2353205"/>
            <a:ext cx="5490750" cy="4184522"/>
            <a:chOff x="90994" y="3026395"/>
            <a:chExt cx="4042429" cy="3080751"/>
          </a:xfrm>
        </p:grpSpPr>
        <p:sp>
          <p:nvSpPr>
            <p:cNvPr id="1238" name="フリーフォーム: 図形 1237">
              <a:extLst>
                <a:ext uri="{FF2B5EF4-FFF2-40B4-BE49-F238E27FC236}">
                  <a16:creationId xmlns:a16="http://schemas.microsoft.com/office/drawing/2014/main" id="{CF817736-6F40-5ACB-20B5-AD4DBB6C477F}"/>
                </a:ext>
              </a:extLst>
            </p:cNvPr>
            <p:cNvSpPr/>
            <p:nvPr/>
          </p:nvSpPr>
          <p:spPr>
            <a:xfrm>
              <a:off x="1415141" y="3679874"/>
              <a:ext cx="2365294" cy="1823965"/>
            </a:xfrm>
            <a:custGeom>
              <a:avLst/>
              <a:gdLst>
                <a:gd name="csX0" fmla="*/ 1604 w 2701795"/>
                <a:gd name="csY0" fmla="*/ 1740105 h 1817015"/>
                <a:gd name="csX1" fmla="*/ 3557 w 2701795"/>
                <a:gd name="csY1" fmla="*/ 1662381 h 1817015"/>
                <a:gd name="csX2" fmla="*/ 521445 w 2701795"/>
                <a:gd name="csY2" fmla="*/ 1395484 h 1817015"/>
                <a:gd name="csX3" fmla="*/ 1041908 w 2701795"/>
                <a:gd name="csY3" fmla="*/ 1120858 h 1817015"/>
                <a:gd name="csX4" fmla="*/ 1053759 w 2701795"/>
                <a:gd name="csY4" fmla="*/ 1113132 h 1817015"/>
                <a:gd name="csX5" fmla="*/ 1319685 w 2701795"/>
                <a:gd name="csY5" fmla="*/ 969841 h 1817015"/>
                <a:gd name="csX6" fmla="*/ 1817119 w 2701795"/>
                <a:gd name="csY6" fmla="*/ 576979 h 1817015"/>
                <a:gd name="csX7" fmla="*/ 2201340 w 2701795"/>
                <a:gd name="csY7" fmla="*/ 190806 h 1817015"/>
                <a:gd name="csX8" fmla="*/ 2347243 w 2701795"/>
                <a:gd name="csY8" fmla="*/ 9450 h 1817015"/>
                <a:gd name="csX9" fmla="*/ 2526010 w 2701795"/>
                <a:gd name="csY9" fmla="*/ 814 h 1817015"/>
                <a:gd name="csX10" fmla="*/ 2701446 w 2701795"/>
                <a:gd name="csY10" fmla="*/ 814 h 1817015"/>
                <a:gd name="csX11" fmla="*/ 2701446 w 2701795"/>
                <a:gd name="csY11" fmla="*/ 909322 h 1817015"/>
                <a:gd name="csX12" fmla="*/ 2701446 w 2701795"/>
                <a:gd name="csY12" fmla="*/ 1817829 h 1817015"/>
                <a:gd name="csX13" fmla="*/ 1350548 w 2701795"/>
                <a:gd name="csY13" fmla="*/ 1817829 h 1817015"/>
                <a:gd name="csX14" fmla="*/ -350 w 2701795"/>
                <a:gd name="csY14" fmla="*/ 1817829 h 1817015"/>
                <a:gd name="csX15" fmla="*/ 1604 w 2701795"/>
                <a:gd name="csY15" fmla="*/ 1740105 h 1817015"/>
                <a:gd name="csX0" fmla="*/ 1954 w 2701796"/>
                <a:gd name="csY0" fmla="*/ 1739291 h 1817015"/>
                <a:gd name="csX1" fmla="*/ 3907 w 2701796"/>
                <a:gd name="csY1" fmla="*/ 1661567 h 1817015"/>
                <a:gd name="csX2" fmla="*/ 521795 w 2701796"/>
                <a:gd name="csY2" fmla="*/ 1394670 h 1817015"/>
                <a:gd name="csX3" fmla="*/ 1042258 w 2701796"/>
                <a:gd name="csY3" fmla="*/ 1120044 h 1817015"/>
                <a:gd name="csX4" fmla="*/ 1054109 w 2701796"/>
                <a:gd name="csY4" fmla="*/ 1112318 h 1817015"/>
                <a:gd name="csX5" fmla="*/ 1320035 w 2701796"/>
                <a:gd name="csY5" fmla="*/ 969027 h 1817015"/>
                <a:gd name="csX6" fmla="*/ 1817469 w 2701796"/>
                <a:gd name="csY6" fmla="*/ 576165 h 1817015"/>
                <a:gd name="csX7" fmla="*/ 2201690 w 2701796"/>
                <a:gd name="csY7" fmla="*/ 189992 h 1817015"/>
                <a:gd name="csX8" fmla="*/ 2347593 w 2701796"/>
                <a:gd name="csY8" fmla="*/ 8636 h 1817015"/>
                <a:gd name="csX9" fmla="*/ 2526360 w 2701796"/>
                <a:gd name="csY9" fmla="*/ 0 h 1817015"/>
                <a:gd name="csX10" fmla="*/ 2701796 w 2701796"/>
                <a:gd name="csY10" fmla="*/ 908508 h 1817015"/>
                <a:gd name="csX11" fmla="*/ 2701796 w 2701796"/>
                <a:gd name="csY11" fmla="*/ 1817015 h 1817015"/>
                <a:gd name="csX12" fmla="*/ 1350898 w 2701796"/>
                <a:gd name="csY12" fmla="*/ 1817015 h 1817015"/>
                <a:gd name="csX13" fmla="*/ 0 w 2701796"/>
                <a:gd name="csY13" fmla="*/ 1817015 h 1817015"/>
                <a:gd name="csX14" fmla="*/ 1954 w 2701796"/>
                <a:gd name="csY14" fmla="*/ 1739291 h 1817015"/>
                <a:gd name="csX0" fmla="*/ 1954 w 2701796"/>
                <a:gd name="csY0" fmla="*/ 1764261 h 1841985"/>
                <a:gd name="csX1" fmla="*/ 3907 w 2701796"/>
                <a:gd name="csY1" fmla="*/ 1686537 h 1841985"/>
                <a:gd name="csX2" fmla="*/ 521795 w 2701796"/>
                <a:gd name="csY2" fmla="*/ 1419640 h 1841985"/>
                <a:gd name="csX3" fmla="*/ 1042258 w 2701796"/>
                <a:gd name="csY3" fmla="*/ 1145014 h 1841985"/>
                <a:gd name="csX4" fmla="*/ 1054109 w 2701796"/>
                <a:gd name="csY4" fmla="*/ 1137288 h 1841985"/>
                <a:gd name="csX5" fmla="*/ 1320035 w 2701796"/>
                <a:gd name="csY5" fmla="*/ 993997 h 1841985"/>
                <a:gd name="csX6" fmla="*/ 1817469 w 2701796"/>
                <a:gd name="csY6" fmla="*/ 601135 h 1841985"/>
                <a:gd name="csX7" fmla="*/ 2201690 w 2701796"/>
                <a:gd name="csY7" fmla="*/ 214962 h 1841985"/>
                <a:gd name="csX8" fmla="*/ 2347593 w 2701796"/>
                <a:gd name="csY8" fmla="*/ 33606 h 1841985"/>
                <a:gd name="csX9" fmla="*/ 2701796 w 2701796"/>
                <a:gd name="csY9" fmla="*/ 933478 h 1841985"/>
                <a:gd name="csX10" fmla="*/ 2701796 w 2701796"/>
                <a:gd name="csY10" fmla="*/ 1841985 h 1841985"/>
                <a:gd name="csX11" fmla="*/ 1350898 w 2701796"/>
                <a:gd name="csY11" fmla="*/ 1841985 h 1841985"/>
                <a:gd name="csX12" fmla="*/ 0 w 2701796"/>
                <a:gd name="csY12" fmla="*/ 1841985 h 1841985"/>
                <a:gd name="csX13" fmla="*/ 1954 w 2701796"/>
                <a:gd name="csY13" fmla="*/ 1764261 h 1841985"/>
                <a:gd name="csX0" fmla="*/ 1954 w 2739142"/>
                <a:gd name="csY0" fmla="*/ 1826239 h 1903963"/>
                <a:gd name="csX1" fmla="*/ 3907 w 2739142"/>
                <a:gd name="csY1" fmla="*/ 1748515 h 1903963"/>
                <a:gd name="csX2" fmla="*/ 521795 w 2739142"/>
                <a:gd name="csY2" fmla="*/ 1481618 h 1903963"/>
                <a:gd name="csX3" fmla="*/ 1042258 w 2739142"/>
                <a:gd name="csY3" fmla="*/ 1206992 h 1903963"/>
                <a:gd name="csX4" fmla="*/ 1054109 w 2739142"/>
                <a:gd name="csY4" fmla="*/ 1199266 h 1903963"/>
                <a:gd name="csX5" fmla="*/ 1320035 w 2739142"/>
                <a:gd name="csY5" fmla="*/ 1055975 h 1903963"/>
                <a:gd name="csX6" fmla="*/ 1817469 w 2739142"/>
                <a:gd name="csY6" fmla="*/ 663113 h 1903963"/>
                <a:gd name="csX7" fmla="*/ 2201690 w 2739142"/>
                <a:gd name="csY7" fmla="*/ 276940 h 1903963"/>
                <a:gd name="csX8" fmla="*/ 2347593 w 2739142"/>
                <a:gd name="csY8" fmla="*/ 95584 h 1903963"/>
                <a:gd name="csX9" fmla="*/ 2701796 w 2739142"/>
                <a:gd name="csY9" fmla="*/ 1903963 h 1903963"/>
                <a:gd name="csX10" fmla="*/ 1350898 w 2739142"/>
                <a:gd name="csY10" fmla="*/ 1903963 h 1903963"/>
                <a:gd name="csX11" fmla="*/ 0 w 2739142"/>
                <a:gd name="csY11" fmla="*/ 1903963 h 1903963"/>
                <a:gd name="csX12" fmla="*/ 1954 w 2739142"/>
                <a:gd name="csY12" fmla="*/ 1826239 h 1903963"/>
                <a:gd name="csX0" fmla="*/ 1954 w 2755284"/>
                <a:gd name="csY0" fmla="*/ 1734819 h 1812543"/>
                <a:gd name="csX1" fmla="*/ 3907 w 2755284"/>
                <a:gd name="csY1" fmla="*/ 1657095 h 1812543"/>
                <a:gd name="csX2" fmla="*/ 521795 w 2755284"/>
                <a:gd name="csY2" fmla="*/ 1390198 h 1812543"/>
                <a:gd name="csX3" fmla="*/ 1042258 w 2755284"/>
                <a:gd name="csY3" fmla="*/ 1115572 h 1812543"/>
                <a:gd name="csX4" fmla="*/ 1054109 w 2755284"/>
                <a:gd name="csY4" fmla="*/ 1107846 h 1812543"/>
                <a:gd name="csX5" fmla="*/ 1320035 w 2755284"/>
                <a:gd name="csY5" fmla="*/ 964555 h 1812543"/>
                <a:gd name="csX6" fmla="*/ 1817469 w 2755284"/>
                <a:gd name="csY6" fmla="*/ 571693 h 1812543"/>
                <a:gd name="csX7" fmla="*/ 2201690 w 2755284"/>
                <a:gd name="csY7" fmla="*/ 185520 h 1812543"/>
                <a:gd name="csX8" fmla="*/ 2347593 w 2755284"/>
                <a:gd name="csY8" fmla="*/ 4164 h 1812543"/>
                <a:gd name="csX9" fmla="*/ 2701796 w 2755284"/>
                <a:gd name="csY9" fmla="*/ 1812543 h 1812543"/>
                <a:gd name="csX10" fmla="*/ 1350898 w 2755284"/>
                <a:gd name="csY10" fmla="*/ 1812543 h 1812543"/>
                <a:gd name="csX11" fmla="*/ 0 w 2755284"/>
                <a:gd name="csY11" fmla="*/ 1812543 h 1812543"/>
                <a:gd name="csX12" fmla="*/ 1954 w 2755284"/>
                <a:gd name="csY12" fmla="*/ 1734819 h 1812543"/>
                <a:gd name="csX0" fmla="*/ 1954 w 2755284"/>
                <a:gd name="csY0" fmla="*/ 1734819 h 1812543"/>
                <a:gd name="csX1" fmla="*/ 3907 w 2755284"/>
                <a:gd name="csY1" fmla="*/ 1657095 h 1812543"/>
                <a:gd name="csX2" fmla="*/ 521795 w 2755284"/>
                <a:gd name="csY2" fmla="*/ 1390198 h 1812543"/>
                <a:gd name="csX3" fmla="*/ 1042258 w 2755284"/>
                <a:gd name="csY3" fmla="*/ 1115572 h 1812543"/>
                <a:gd name="csX4" fmla="*/ 1054109 w 2755284"/>
                <a:gd name="csY4" fmla="*/ 1107846 h 1812543"/>
                <a:gd name="csX5" fmla="*/ 1320035 w 2755284"/>
                <a:gd name="csY5" fmla="*/ 964555 h 1812543"/>
                <a:gd name="csX6" fmla="*/ 1817469 w 2755284"/>
                <a:gd name="csY6" fmla="*/ 571693 h 1812543"/>
                <a:gd name="csX7" fmla="*/ 2201690 w 2755284"/>
                <a:gd name="csY7" fmla="*/ 185520 h 1812543"/>
                <a:gd name="csX8" fmla="*/ 2347593 w 2755284"/>
                <a:gd name="csY8" fmla="*/ 4164 h 1812543"/>
                <a:gd name="csX9" fmla="*/ 2701796 w 2755284"/>
                <a:gd name="csY9" fmla="*/ 1812543 h 1812543"/>
                <a:gd name="csX10" fmla="*/ 1350898 w 2755284"/>
                <a:gd name="csY10" fmla="*/ 1812543 h 1812543"/>
                <a:gd name="csX11" fmla="*/ 0 w 2755284"/>
                <a:gd name="csY11" fmla="*/ 1812543 h 1812543"/>
                <a:gd name="csX12" fmla="*/ 1954 w 2755284"/>
                <a:gd name="csY12" fmla="*/ 1734819 h 1812543"/>
                <a:gd name="csX0" fmla="*/ 1954 w 2757105"/>
                <a:gd name="csY0" fmla="*/ 1750749 h 1828473"/>
                <a:gd name="csX1" fmla="*/ 3907 w 2757105"/>
                <a:gd name="csY1" fmla="*/ 1673025 h 1828473"/>
                <a:gd name="csX2" fmla="*/ 521795 w 2757105"/>
                <a:gd name="csY2" fmla="*/ 1406128 h 1828473"/>
                <a:gd name="csX3" fmla="*/ 1042258 w 2757105"/>
                <a:gd name="csY3" fmla="*/ 1131502 h 1828473"/>
                <a:gd name="csX4" fmla="*/ 1054109 w 2757105"/>
                <a:gd name="csY4" fmla="*/ 1123776 h 1828473"/>
                <a:gd name="csX5" fmla="*/ 1320035 w 2757105"/>
                <a:gd name="csY5" fmla="*/ 980485 h 1828473"/>
                <a:gd name="csX6" fmla="*/ 1817469 w 2757105"/>
                <a:gd name="csY6" fmla="*/ 587623 h 1828473"/>
                <a:gd name="csX7" fmla="*/ 2201690 w 2757105"/>
                <a:gd name="csY7" fmla="*/ 201450 h 1828473"/>
                <a:gd name="csX8" fmla="*/ 2361447 w 2757105"/>
                <a:gd name="csY8" fmla="*/ 4508 h 1828473"/>
                <a:gd name="csX9" fmla="*/ 2701796 w 2757105"/>
                <a:gd name="csY9" fmla="*/ 1828473 h 1828473"/>
                <a:gd name="csX10" fmla="*/ 1350898 w 2757105"/>
                <a:gd name="csY10" fmla="*/ 1828473 h 1828473"/>
                <a:gd name="csX11" fmla="*/ 0 w 2757105"/>
                <a:gd name="csY11" fmla="*/ 1828473 h 1828473"/>
                <a:gd name="csX12" fmla="*/ 1954 w 2757105"/>
                <a:gd name="csY12" fmla="*/ 1750749 h 1828473"/>
                <a:gd name="csX0" fmla="*/ 1954 w 2757105"/>
                <a:gd name="csY0" fmla="*/ 1746241 h 1823965"/>
                <a:gd name="csX1" fmla="*/ 3907 w 2757105"/>
                <a:gd name="csY1" fmla="*/ 1668517 h 1823965"/>
                <a:gd name="csX2" fmla="*/ 521795 w 2757105"/>
                <a:gd name="csY2" fmla="*/ 1401620 h 1823965"/>
                <a:gd name="csX3" fmla="*/ 1042258 w 2757105"/>
                <a:gd name="csY3" fmla="*/ 1126994 h 1823965"/>
                <a:gd name="csX4" fmla="*/ 1054109 w 2757105"/>
                <a:gd name="csY4" fmla="*/ 1119268 h 1823965"/>
                <a:gd name="csX5" fmla="*/ 1320035 w 2757105"/>
                <a:gd name="csY5" fmla="*/ 975977 h 1823965"/>
                <a:gd name="csX6" fmla="*/ 1817469 w 2757105"/>
                <a:gd name="csY6" fmla="*/ 583115 h 1823965"/>
                <a:gd name="csX7" fmla="*/ 2201690 w 2757105"/>
                <a:gd name="csY7" fmla="*/ 196942 h 1823965"/>
                <a:gd name="csX8" fmla="*/ 2361447 w 2757105"/>
                <a:gd name="csY8" fmla="*/ 0 h 1823965"/>
                <a:gd name="csX9" fmla="*/ 2701796 w 2757105"/>
                <a:gd name="csY9" fmla="*/ 1823965 h 1823965"/>
                <a:gd name="csX10" fmla="*/ 1350898 w 2757105"/>
                <a:gd name="csY10" fmla="*/ 1823965 h 1823965"/>
                <a:gd name="csX11" fmla="*/ 0 w 2757105"/>
                <a:gd name="csY11" fmla="*/ 1823965 h 1823965"/>
                <a:gd name="csX12" fmla="*/ 1954 w 2757105"/>
                <a:gd name="csY12" fmla="*/ 1746241 h 1823965"/>
                <a:gd name="csX0" fmla="*/ 1954 w 2735731"/>
                <a:gd name="csY0" fmla="*/ 1746241 h 1823965"/>
                <a:gd name="csX1" fmla="*/ 3907 w 2735731"/>
                <a:gd name="csY1" fmla="*/ 1668517 h 1823965"/>
                <a:gd name="csX2" fmla="*/ 521795 w 2735731"/>
                <a:gd name="csY2" fmla="*/ 1401620 h 1823965"/>
                <a:gd name="csX3" fmla="*/ 1042258 w 2735731"/>
                <a:gd name="csY3" fmla="*/ 1126994 h 1823965"/>
                <a:gd name="csX4" fmla="*/ 1054109 w 2735731"/>
                <a:gd name="csY4" fmla="*/ 1119268 h 1823965"/>
                <a:gd name="csX5" fmla="*/ 1320035 w 2735731"/>
                <a:gd name="csY5" fmla="*/ 975977 h 1823965"/>
                <a:gd name="csX6" fmla="*/ 1817469 w 2735731"/>
                <a:gd name="csY6" fmla="*/ 583115 h 1823965"/>
                <a:gd name="csX7" fmla="*/ 2201690 w 2735731"/>
                <a:gd name="csY7" fmla="*/ 196942 h 1823965"/>
                <a:gd name="csX8" fmla="*/ 2361447 w 2735731"/>
                <a:gd name="csY8" fmla="*/ 0 h 1823965"/>
                <a:gd name="csX9" fmla="*/ 2701796 w 2735731"/>
                <a:gd name="csY9" fmla="*/ 1823965 h 1823965"/>
                <a:gd name="csX10" fmla="*/ 1350898 w 2735731"/>
                <a:gd name="csY10" fmla="*/ 1823965 h 1823965"/>
                <a:gd name="csX11" fmla="*/ 0 w 2735731"/>
                <a:gd name="csY11" fmla="*/ 1823965 h 1823965"/>
                <a:gd name="csX12" fmla="*/ 1954 w 2735731"/>
                <a:gd name="csY12" fmla="*/ 1746241 h 1823965"/>
                <a:gd name="csX0" fmla="*/ 1954 w 2447012"/>
                <a:gd name="csY0" fmla="*/ 1746241 h 1823965"/>
                <a:gd name="csX1" fmla="*/ 3907 w 2447012"/>
                <a:gd name="csY1" fmla="*/ 1668517 h 1823965"/>
                <a:gd name="csX2" fmla="*/ 521795 w 2447012"/>
                <a:gd name="csY2" fmla="*/ 1401620 h 1823965"/>
                <a:gd name="csX3" fmla="*/ 1042258 w 2447012"/>
                <a:gd name="csY3" fmla="*/ 1126994 h 1823965"/>
                <a:gd name="csX4" fmla="*/ 1054109 w 2447012"/>
                <a:gd name="csY4" fmla="*/ 1119268 h 1823965"/>
                <a:gd name="csX5" fmla="*/ 1320035 w 2447012"/>
                <a:gd name="csY5" fmla="*/ 975977 h 1823965"/>
                <a:gd name="csX6" fmla="*/ 1817469 w 2447012"/>
                <a:gd name="csY6" fmla="*/ 583115 h 1823965"/>
                <a:gd name="csX7" fmla="*/ 2201690 w 2447012"/>
                <a:gd name="csY7" fmla="*/ 196942 h 1823965"/>
                <a:gd name="csX8" fmla="*/ 2361447 w 2447012"/>
                <a:gd name="csY8" fmla="*/ 0 h 1823965"/>
                <a:gd name="csX9" fmla="*/ 2374483 w 2447012"/>
                <a:gd name="csY9" fmla="*/ 1820501 h 1823965"/>
                <a:gd name="csX10" fmla="*/ 1350898 w 2447012"/>
                <a:gd name="csY10" fmla="*/ 1823965 h 1823965"/>
                <a:gd name="csX11" fmla="*/ 0 w 2447012"/>
                <a:gd name="csY11" fmla="*/ 1823965 h 1823965"/>
                <a:gd name="csX12" fmla="*/ 1954 w 2447012"/>
                <a:gd name="csY12" fmla="*/ 1746241 h 1823965"/>
                <a:gd name="csX0" fmla="*/ 1954 w 2374483"/>
                <a:gd name="csY0" fmla="*/ 1746241 h 1823965"/>
                <a:gd name="csX1" fmla="*/ 3907 w 2374483"/>
                <a:gd name="csY1" fmla="*/ 1668517 h 1823965"/>
                <a:gd name="csX2" fmla="*/ 521795 w 2374483"/>
                <a:gd name="csY2" fmla="*/ 1401620 h 1823965"/>
                <a:gd name="csX3" fmla="*/ 1042258 w 2374483"/>
                <a:gd name="csY3" fmla="*/ 1126994 h 1823965"/>
                <a:gd name="csX4" fmla="*/ 1054109 w 2374483"/>
                <a:gd name="csY4" fmla="*/ 1119268 h 1823965"/>
                <a:gd name="csX5" fmla="*/ 1320035 w 2374483"/>
                <a:gd name="csY5" fmla="*/ 975977 h 1823965"/>
                <a:gd name="csX6" fmla="*/ 1817469 w 2374483"/>
                <a:gd name="csY6" fmla="*/ 583115 h 1823965"/>
                <a:gd name="csX7" fmla="*/ 2201690 w 2374483"/>
                <a:gd name="csY7" fmla="*/ 196942 h 1823965"/>
                <a:gd name="csX8" fmla="*/ 2361447 w 2374483"/>
                <a:gd name="csY8" fmla="*/ 0 h 1823965"/>
                <a:gd name="csX9" fmla="*/ 2374483 w 2374483"/>
                <a:gd name="csY9" fmla="*/ 1820501 h 1823965"/>
                <a:gd name="csX10" fmla="*/ 1350898 w 2374483"/>
                <a:gd name="csY10" fmla="*/ 1823965 h 1823965"/>
                <a:gd name="csX11" fmla="*/ 0 w 2374483"/>
                <a:gd name="csY11" fmla="*/ 1823965 h 1823965"/>
                <a:gd name="csX12" fmla="*/ 1954 w 2374483"/>
                <a:gd name="csY12" fmla="*/ 1746241 h 1823965"/>
                <a:gd name="csX0" fmla="*/ 1954 w 2364958"/>
                <a:gd name="csY0" fmla="*/ 1746241 h 1823965"/>
                <a:gd name="csX1" fmla="*/ 3907 w 2364958"/>
                <a:gd name="csY1" fmla="*/ 1668517 h 1823965"/>
                <a:gd name="csX2" fmla="*/ 521795 w 2364958"/>
                <a:gd name="csY2" fmla="*/ 1401620 h 1823965"/>
                <a:gd name="csX3" fmla="*/ 1042258 w 2364958"/>
                <a:gd name="csY3" fmla="*/ 1126994 h 1823965"/>
                <a:gd name="csX4" fmla="*/ 1054109 w 2364958"/>
                <a:gd name="csY4" fmla="*/ 1119268 h 1823965"/>
                <a:gd name="csX5" fmla="*/ 1320035 w 2364958"/>
                <a:gd name="csY5" fmla="*/ 975977 h 1823965"/>
                <a:gd name="csX6" fmla="*/ 1817469 w 2364958"/>
                <a:gd name="csY6" fmla="*/ 583115 h 1823965"/>
                <a:gd name="csX7" fmla="*/ 2201690 w 2364958"/>
                <a:gd name="csY7" fmla="*/ 196942 h 1823965"/>
                <a:gd name="csX8" fmla="*/ 2361447 w 2364958"/>
                <a:gd name="csY8" fmla="*/ 0 h 1823965"/>
                <a:gd name="csX9" fmla="*/ 2364958 w 2364958"/>
                <a:gd name="csY9" fmla="*/ 1819311 h 1823965"/>
                <a:gd name="csX10" fmla="*/ 1350898 w 2364958"/>
                <a:gd name="csY10" fmla="*/ 1823965 h 1823965"/>
                <a:gd name="csX11" fmla="*/ 0 w 2364958"/>
                <a:gd name="csY11" fmla="*/ 1823965 h 1823965"/>
                <a:gd name="csX12" fmla="*/ 1954 w 2364958"/>
                <a:gd name="csY12" fmla="*/ 1746241 h 1823965"/>
                <a:gd name="csX0" fmla="*/ 1954 w 2365294"/>
                <a:gd name="csY0" fmla="*/ 1746241 h 1823965"/>
                <a:gd name="csX1" fmla="*/ 3907 w 2365294"/>
                <a:gd name="csY1" fmla="*/ 1668517 h 1823965"/>
                <a:gd name="csX2" fmla="*/ 521795 w 2365294"/>
                <a:gd name="csY2" fmla="*/ 1401620 h 1823965"/>
                <a:gd name="csX3" fmla="*/ 1042258 w 2365294"/>
                <a:gd name="csY3" fmla="*/ 1126994 h 1823965"/>
                <a:gd name="csX4" fmla="*/ 1054109 w 2365294"/>
                <a:gd name="csY4" fmla="*/ 1119268 h 1823965"/>
                <a:gd name="csX5" fmla="*/ 1320035 w 2365294"/>
                <a:gd name="csY5" fmla="*/ 975977 h 1823965"/>
                <a:gd name="csX6" fmla="*/ 1817469 w 2365294"/>
                <a:gd name="csY6" fmla="*/ 583115 h 1823965"/>
                <a:gd name="csX7" fmla="*/ 2201690 w 2365294"/>
                <a:gd name="csY7" fmla="*/ 196942 h 1823965"/>
                <a:gd name="csX8" fmla="*/ 2361447 w 2365294"/>
                <a:gd name="csY8" fmla="*/ 0 h 1823965"/>
                <a:gd name="csX9" fmla="*/ 2364958 w 2365294"/>
                <a:gd name="csY9" fmla="*/ 1819311 h 1823965"/>
                <a:gd name="csX10" fmla="*/ 1350898 w 2365294"/>
                <a:gd name="csY10" fmla="*/ 1823965 h 1823965"/>
                <a:gd name="csX11" fmla="*/ 0 w 2365294"/>
                <a:gd name="csY11" fmla="*/ 1823965 h 1823965"/>
                <a:gd name="csX12" fmla="*/ 1954 w 2365294"/>
                <a:gd name="csY12" fmla="*/ 1746241 h 1823965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</a:cxnLst>
              <a:rect l="l" t="t" r="r" b="b"/>
              <a:pathLst>
                <a:path w="2365294" h="1823965">
                  <a:moveTo>
                    <a:pt x="1954" y="1746241"/>
                  </a:moveTo>
                  <a:lnTo>
                    <a:pt x="3907" y="1668517"/>
                  </a:lnTo>
                  <a:lnTo>
                    <a:pt x="521795" y="1401620"/>
                  </a:lnTo>
                  <a:cubicBezTo>
                    <a:pt x="806633" y="1254826"/>
                    <a:pt x="1040841" y="1131245"/>
                    <a:pt x="1042258" y="1126994"/>
                  </a:cubicBezTo>
                  <a:cubicBezTo>
                    <a:pt x="1043674" y="1122745"/>
                    <a:pt x="1049008" y="1119268"/>
                    <a:pt x="1054109" y="1119268"/>
                  </a:cubicBezTo>
                  <a:cubicBezTo>
                    <a:pt x="1073767" y="1119268"/>
                    <a:pt x="1231030" y="1034528"/>
                    <a:pt x="1320035" y="975977"/>
                  </a:cubicBezTo>
                  <a:cubicBezTo>
                    <a:pt x="1478230" y="871909"/>
                    <a:pt x="1635865" y="747412"/>
                    <a:pt x="1817469" y="583115"/>
                  </a:cubicBezTo>
                  <a:cubicBezTo>
                    <a:pt x="1919781" y="490553"/>
                    <a:pt x="2111027" y="294128"/>
                    <a:pt x="2201690" y="196942"/>
                  </a:cubicBezTo>
                  <a:cubicBezTo>
                    <a:pt x="2292353" y="99756"/>
                    <a:pt x="2222678" y="147930"/>
                    <a:pt x="2361447" y="0"/>
                  </a:cubicBezTo>
                  <a:cubicBezTo>
                    <a:pt x="2370663" y="277029"/>
                    <a:pt x="2359732" y="1483279"/>
                    <a:pt x="2364958" y="1819311"/>
                  </a:cubicBezTo>
                  <a:lnTo>
                    <a:pt x="1350898" y="1823965"/>
                  </a:lnTo>
                  <a:lnTo>
                    <a:pt x="0" y="1823965"/>
                  </a:lnTo>
                  <a:cubicBezTo>
                    <a:pt x="651" y="1798057"/>
                    <a:pt x="1303" y="1772149"/>
                    <a:pt x="1954" y="1746241"/>
                  </a:cubicBezTo>
                  <a:close/>
                </a:path>
              </a:pathLst>
            </a:custGeom>
            <a:solidFill>
              <a:srgbClr val="FDFDBA"/>
            </a:solidFill>
            <a:ln w="10668" cap="flat">
              <a:noFill/>
              <a:custDash>
                <a:ds d="300000" sp="300000"/>
              </a:custDash>
              <a:miter/>
            </a:ln>
          </p:spPr>
          <p:txBody>
            <a:bodyPr/>
            <a:lstStyle/>
            <a:p>
              <a:endParaRPr lang="ja-JP" altLang="en-US" sz="1800"/>
            </a:p>
          </p:txBody>
        </p:sp>
        <p:sp>
          <p:nvSpPr>
            <p:cNvPr id="1237" name="フリーフォーム: 図形 1236">
              <a:extLst>
                <a:ext uri="{FF2B5EF4-FFF2-40B4-BE49-F238E27FC236}">
                  <a16:creationId xmlns:a16="http://schemas.microsoft.com/office/drawing/2014/main" id="{EED8D4FB-5BA6-009B-26A7-A575CD595E52}"/>
                </a:ext>
              </a:extLst>
            </p:cNvPr>
            <p:cNvSpPr/>
            <p:nvPr/>
          </p:nvSpPr>
          <p:spPr>
            <a:xfrm>
              <a:off x="2223925" y="3203207"/>
              <a:ext cx="1552804" cy="1604006"/>
            </a:xfrm>
            <a:custGeom>
              <a:avLst/>
              <a:gdLst>
                <a:gd name="csX0" fmla="*/ 234549 w 1533754"/>
                <a:gd name="csY0" fmla="*/ 1574571 h 1580794"/>
                <a:gd name="csX1" fmla="*/ 123290 w 1533754"/>
                <a:gd name="csY1" fmla="*/ 622607 h 1580794"/>
                <a:gd name="csX2" fmla="*/ 9678 w 1533754"/>
                <a:gd name="csY2" fmla="*/ 46195 h 1580794"/>
                <a:gd name="csX3" fmla="*/ -350 w 1533754"/>
                <a:gd name="csY3" fmla="*/ 6470 h 1580794"/>
                <a:gd name="csX4" fmla="*/ 766527 w 1533754"/>
                <a:gd name="csY4" fmla="*/ 814 h 1580794"/>
                <a:gd name="csX5" fmla="*/ 1533404 w 1533754"/>
                <a:gd name="csY5" fmla="*/ 814 h 1580794"/>
                <a:gd name="csX6" fmla="*/ 1533404 w 1533754"/>
                <a:gd name="csY6" fmla="*/ 237908 h 1580794"/>
                <a:gd name="csX7" fmla="*/ 1533404 w 1533754"/>
                <a:gd name="csY7" fmla="*/ 475000 h 1580794"/>
                <a:gd name="csX8" fmla="*/ 1484069 w 1533754"/>
                <a:gd name="csY8" fmla="*/ 536713 h 1580794"/>
                <a:gd name="csX9" fmla="*/ 1184510 w 1533754"/>
                <a:gd name="csY9" fmla="*/ 867890 h 1580794"/>
                <a:gd name="csX10" fmla="*/ 324524 w 1533754"/>
                <a:gd name="csY10" fmla="*/ 1542837 h 1580794"/>
                <a:gd name="csX11" fmla="*/ 234549 w 1533754"/>
                <a:gd name="csY11" fmla="*/ 1574571 h 1580794"/>
                <a:gd name="csX0" fmla="*/ 234899 w 1545660"/>
                <a:gd name="csY0" fmla="*/ 1578520 h 1585557"/>
                <a:gd name="csX1" fmla="*/ 123640 w 1545660"/>
                <a:gd name="csY1" fmla="*/ 626556 h 1585557"/>
                <a:gd name="csX2" fmla="*/ 10028 w 1545660"/>
                <a:gd name="csY2" fmla="*/ 50144 h 1585557"/>
                <a:gd name="csX3" fmla="*/ 0 w 1545660"/>
                <a:gd name="csY3" fmla="*/ 10419 h 1585557"/>
                <a:gd name="csX4" fmla="*/ 766877 w 1545660"/>
                <a:gd name="csY4" fmla="*/ 4763 h 1585557"/>
                <a:gd name="csX5" fmla="*/ 1545660 w 1545660"/>
                <a:gd name="csY5" fmla="*/ 0 h 1585557"/>
                <a:gd name="csX6" fmla="*/ 1533754 w 1545660"/>
                <a:gd name="csY6" fmla="*/ 241857 h 1585557"/>
                <a:gd name="csX7" fmla="*/ 1533754 w 1545660"/>
                <a:gd name="csY7" fmla="*/ 478949 h 1585557"/>
                <a:gd name="csX8" fmla="*/ 1484419 w 1545660"/>
                <a:gd name="csY8" fmla="*/ 540662 h 1585557"/>
                <a:gd name="csX9" fmla="*/ 1184860 w 1545660"/>
                <a:gd name="csY9" fmla="*/ 871839 h 1585557"/>
                <a:gd name="csX10" fmla="*/ 324874 w 1545660"/>
                <a:gd name="csY10" fmla="*/ 1546786 h 1585557"/>
                <a:gd name="csX11" fmla="*/ 234899 w 1545660"/>
                <a:gd name="csY11" fmla="*/ 1578520 h 1585557"/>
                <a:gd name="csX0" fmla="*/ 234899 w 1552804"/>
                <a:gd name="csY0" fmla="*/ 1578520 h 1585557"/>
                <a:gd name="csX1" fmla="*/ 123640 w 1552804"/>
                <a:gd name="csY1" fmla="*/ 626556 h 1585557"/>
                <a:gd name="csX2" fmla="*/ 10028 w 1552804"/>
                <a:gd name="csY2" fmla="*/ 50144 h 1585557"/>
                <a:gd name="csX3" fmla="*/ 0 w 1552804"/>
                <a:gd name="csY3" fmla="*/ 10419 h 1585557"/>
                <a:gd name="csX4" fmla="*/ 766877 w 1552804"/>
                <a:gd name="csY4" fmla="*/ 4763 h 1585557"/>
                <a:gd name="csX5" fmla="*/ 1545660 w 1552804"/>
                <a:gd name="csY5" fmla="*/ 0 h 1585557"/>
                <a:gd name="csX6" fmla="*/ 1533754 w 1552804"/>
                <a:gd name="csY6" fmla="*/ 241857 h 1585557"/>
                <a:gd name="csX7" fmla="*/ 1552804 w 1552804"/>
                <a:gd name="csY7" fmla="*/ 481331 h 1585557"/>
                <a:gd name="csX8" fmla="*/ 1484419 w 1552804"/>
                <a:gd name="csY8" fmla="*/ 540662 h 1585557"/>
                <a:gd name="csX9" fmla="*/ 1184860 w 1552804"/>
                <a:gd name="csY9" fmla="*/ 871839 h 1585557"/>
                <a:gd name="csX10" fmla="*/ 324874 w 1552804"/>
                <a:gd name="csY10" fmla="*/ 1546786 h 1585557"/>
                <a:gd name="csX11" fmla="*/ 234899 w 1552804"/>
                <a:gd name="csY11" fmla="*/ 1578520 h 1585557"/>
                <a:gd name="csX0" fmla="*/ 234899 w 1552804"/>
                <a:gd name="csY0" fmla="*/ 1578520 h 1585557"/>
                <a:gd name="csX1" fmla="*/ 123640 w 1552804"/>
                <a:gd name="csY1" fmla="*/ 626556 h 1585557"/>
                <a:gd name="csX2" fmla="*/ 10028 w 1552804"/>
                <a:gd name="csY2" fmla="*/ 50144 h 1585557"/>
                <a:gd name="csX3" fmla="*/ 0 w 1552804"/>
                <a:gd name="csY3" fmla="*/ 10419 h 1585557"/>
                <a:gd name="csX4" fmla="*/ 766877 w 1552804"/>
                <a:gd name="csY4" fmla="*/ 4763 h 1585557"/>
                <a:gd name="csX5" fmla="*/ 1545660 w 1552804"/>
                <a:gd name="csY5" fmla="*/ 0 h 1585557"/>
                <a:gd name="csX6" fmla="*/ 1552804 w 1552804"/>
                <a:gd name="csY6" fmla="*/ 481331 h 1585557"/>
                <a:gd name="csX7" fmla="*/ 1484419 w 1552804"/>
                <a:gd name="csY7" fmla="*/ 540662 h 1585557"/>
                <a:gd name="csX8" fmla="*/ 1184860 w 1552804"/>
                <a:gd name="csY8" fmla="*/ 871839 h 1585557"/>
                <a:gd name="csX9" fmla="*/ 324874 w 1552804"/>
                <a:gd name="csY9" fmla="*/ 1546786 h 1585557"/>
                <a:gd name="csX10" fmla="*/ 234899 w 1552804"/>
                <a:gd name="csY10" fmla="*/ 1578520 h 1585557"/>
                <a:gd name="csX0" fmla="*/ 234899 w 1552804"/>
                <a:gd name="csY0" fmla="*/ 1578520 h 1585557"/>
                <a:gd name="csX1" fmla="*/ 123640 w 1552804"/>
                <a:gd name="csY1" fmla="*/ 626556 h 1585557"/>
                <a:gd name="csX2" fmla="*/ 10028 w 1552804"/>
                <a:gd name="csY2" fmla="*/ 50144 h 1585557"/>
                <a:gd name="csX3" fmla="*/ 0 w 1552804"/>
                <a:gd name="csY3" fmla="*/ 10419 h 1585557"/>
                <a:gd name="csX4" fmla="*/ 766877 w 1552804"/>
                <a:gd name="csY4" fmla="*/ 4763 h 1585557"/>
                <a:gd name="csX5" fmla="*/ 1545660 w 1552804"/>
                <a:gd name="csY5" fmla="*/ 0 h 1585557"/>
                <a:gd name="csX6" fmla="*/ 1552804 w 1552804"/>
                <a:gd name="csY6" fmla="*/ 481331 h 1585557"/>
                <a:gd name="csX7" fmla="*/ 1484419 w 1552804"/>
                <a:gd name="csY7" fmla="*/ 540662 h 1585557"/>
                <a:gd name="csX8" fmla="*/ 1199147 w 1552804"/>
                <a:gd name="csY8" fmla="*/ 888508 h 1585557"/>
                <a:gd name="csX9" fmla="*/ 324874 w 1552804"/>
                <a:gd name="csY9" fmla="*/ 1546786 h 1585557"/>
                <a:gd name="csX10" fmla="*/ 234899 w 1552804"/>
                <a:gd name="csY10" fmla="*/ 1578520 h 1585557"/>
                <a:gd name="csX0" fmla="*/ 234899 w 1552804"/>
                <a:gd name="csY0" fmla="*/ 1578520 h 1585557"/>
                <a:gd name="csX1" fmla="*/ 123640 w 1552804"/>
                <a:gd name="csY1" fmla="*/ 626556 h 1585557"/>
                <a:gd name="csX2" fmla="*/ 10028 w 1552804"/>
                <a:gd name="csY2" fmla="*/ 50144 h 1585557"/>
                <a:gd name="csX3" fmla="*/ 0 w 1552804"/>
                <a:gd name="csY3" fmla="*/ 10419 h 1585557"/>
                <a:gd name="csX4" fmla="*/ 766877 w 1552804"/>
                <a:gd name="csY4" fmla="*/ 4763 h 1585557"/>
                <a:gd name="csX5" fmla="*/ 1545660 w 1552804"/>
                <a:gd name="csY5" fmla="*/ 0 h 1585557"/>
                <a:gd name="csX6" fmla="*/ 1552804 w 1552804"/>
                <a:gd name="csY6" fmla="*/ 481331 h 1585557"/>
                <a:gd name="csX7" fmla="*/ 1498706 w 1552804"/>
                <a:gd name="csY7" fmla="*/ 552569 h 1585557"/>
                <a:gd name="csX8" fmla="*/ 1199147 w 1552804"/>
                <a:gd name="csY8" fmla="*/ 888508 h 1585557"/>
                <a:gd name="csX9" fmla="*/ 324874 w 1552804"/>
                <a:gd name="csY9" fmla="*/ 1546786 h 1585557"/>
                <a:gd name="csX10" fmla="*/ 234899 w 1552804"/>
                <a:gd name="csY10" fmla="*/ 1578520 h 1585557"/>
                <a:gd name="csX0" fmla="*/ 237280 w 1552804"/>
                <a:gd name="csY0" fmla="*/ 1604713 h 1607889"/>
                <a:gd name="csX1" fmla="*/ 123640 w 1552804"/>
                <a:gd name="csY1" fmla="*/ 626556 h 1607889"/>
                <a:gd name="csX2" fmla="*/ 10028 w 1552804"/>
                <a:gd name="csY2" fmla="*/ 50144 h 1607889"/>
                <a:gd name="csX3" fmla="*/ 0 w 1552804"/>
                <a:gd name="csY3" fmla="*/ 10419 h 1607889"/>
                <a:gd name="csX4" fmla="*/ 766877 w 1552804"/>
                <a:gd name="csY4" fmla="*/ 4763 h 1607889"/>
                <a:gd name="csX5" fmla="*/ 1545660 w 1552804"/>
                <a:gd name="csY5" fmla="*/ 0 h 1607889"/>
                <a:gd name="csX6" fmla="*/ 1552804 w 1552804"/>
                <a:gd name="csY6" fmla="*/ 481331 h 1607889"/>
                <a:gd name="csX7" fmla="*/ 1498706 w 1552804"/>
                <a:gd name="csY7" fmla="*/ 552569 h 1607889"/>
                <a:gd name="csX8" fmla="*/ 1199147 w 1552804"/>
                <a:gd name="csY8" fmla="*/ 888508 h 1607889"/>
                <a:gd name="csX9" fmla="*/ 324874 w 1552804"/>
                <a:gd name="csY9" fmla="*/ 1546786 h 1607889"/>
                <a:gd name="csX10" fmla="*/ 237280 w 1552804"/>
                <a:gd name="csY10" fmla="*/ 1604713 h 1607889"/>
                <a:gd name="csX0" fmla="*/ 237280 w 1552804"/>
                <a:gd name="csY0" fmla="*/ 1604713 h 1608769"/>
                <a:gd name="csX1" fmla="*/ 123640 w 1552804"/>
                <a:gd name="csY1" fmla="*/ 626556 h 1608769"/>
                <a:gd name="csX2" fmla="*/ 10028 w 1552804"/>
                <a:gd name="csY2" fmla="*/ 50144 h 1608769"/>
                <a:gd name="csX3" fmla="*/ 0 w 1552804"/>
                <a:gd name="csY3" fmla="*/ 10419 h 1608769"/>
                <a:gd name="csX4" fmla="*/ 766877 w 1552804"/>
                <a:gd name="csY4" fmla="*/ 4763 h 1608769"/>
                <a:gd name="csX5" fmla="*/ 1545660 w 1552804"/>
                <a:gd name="csY5" fmla="*/ 0 h 1608769"/>
                <a:gd name="csX6" fmla="*/ 1552804 w 1552804"/>
                <a:gd name="csY6" fmla="*/ 481331 h 1608769"/>
                <a:gd name="csX7" fmla="*/ 1498706 w 1552804"/>
                <a:gd name="csY7" fmla="*/ 552569 h 1608769"/>
                <a:gd name="csX8" fmla="*/ 1199147 w 1552804"/>
                <a:gd name="csY8" fmla="*/ 888508 h 1608769"/>
                <a:gd name="csX9" fmla="*/ 334399 w 1552804"/>
                <a:gd name="csY9" fmla="*/ 1556311 h 1608769"/>
                <a:gd name="csX10" fmla="*/ 237280 w 1552804"/>
                <a:gd name="csY10" fmla="*/ 1604713 h 1608769"/>
                <a:gd name="csX0" fmla="*/ 237280 w 1552804"/>
                <a:gd name="csY0" fmla="*/ 1599950 h 1604006"/>
                <a:gd name="csX1" fmla="*/ 123640 w 1552804"/>
                <a:gd name="csY1" fmla="*/ 621793 h 1604006"/>
                <a:gd name="csX2" fmla="*/ 10028 w 1552804"/>
                <a:gd name="csY2" fmla="*/ 45381 h 1604006"/>
                <a:gd name="csX3" fmla="*/ 0 w 1552804"/>
                <a:gd name="csY3" fmla="*/ 5656 h 1604006"/>
                <a:gd name="csX4" fmla="*/ 766877 w 1552804"/>
                <a:gd name="csY4" fmla="*/ 0 h 1604006"/>
                <a:gd name="csX5" fmla="*/ 1551614 w 1552804"/>
                <a:gd name="csY5" fmla="*/ 1190 h 1604006"/>
                <a:gd name="csX6" fmla="*/ 1552804 w 1552804"/>
                <a:gd name="csY6" fmla="*/ 476568 h 1604006"/>
                <a:gd name="csX7" fmla="*/ 1498706 w 1552804"/>
                <a:gd name="csY7" fmla="*/ 547806 h 1604006"/>
                <a:gd name="csX8" fmla="*/ 1199147 w 1552804"/>
                <a:gd name="csY8" fmla="*/ 883745 h 1604006"/>
                <a:gd name="csX9" fmla="*/ 334399 w 1552804"/>
                <a:gd name="csY9" fmla="*/ 1551548 h 1604006"/>
                <a:gd name="csX10" fmla="*/ 237280 w 1552804"/>
                <a:gd name="csY10" fmla="*/ 1599950 h 1604006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</a:cxnLst>
              <a:rect l="l" t="t" r="r" b="b"/>
              <a:pathLst>
                <a:path w="1552804" h="1604006">
                  <a:moveTo>
                    <a:pt x="237280" y="1599950"/>
                  </a:moveTo>
                  <a:cubicBezTo>
                    <a:pt x="237280" y="1570179"/>
                    <a:pt x="161515" y="880888"/>
                    <a:pt x="123640" y="621793"/>
                  </a:cubicBezTo>
                  <a:cubicBezTo>
                    <a:pt x="85765" y="362698"/>
                    <a:pt x="43044" y="157558"/>
                    <a:pt x="10028" y="45381"/>
                  </a:cubicBezTo>
                  <a:cubicBezTo>
                    <a:pt x="4512" y="26642"/>
                    <a:pt x="0" y="8766"/>
                    <a:pt x="0" y="5656"/>
                  </a:cubicBezTo>
                  <a:cubicBezTo>
                    <a:pt x="0" y="2545"/>
                    <a:pt x="345095" y="0"/>
                    <a:pt x="766877" y="0"/>
                  </a:cubicBezTo>
                  <a:lnTo>
                    <a:pt x="1551614" y="1190"/>
                  </a:lnTo>
                  <a:cubicBezTo>
                    <a:pt x="1552011" y="159649"/>
                    <a:pt x="1552407" y="318109"/>
                    <a:pt x="1552804" y="476568"/>
                  </a:cubicBezTo>
                  <a:lnTo>
                    <a:pt x="1498706" y="547806"/>
                  </a:lnTo>
                  <a:cubicBezTo>
                    <a:pt x="1404224" y="665992"/>
                    <a:pt x="1329578" y="753280"/>
                    <a:pt x="1199147" y="883745"/>
                  </a:cubicBezTo>
                  <a:cubicBezTo>
                    <a:pt x="896536" y="1186436"/>
                    <a:pt x="567913" y="1433470"/>
                    <a:pt x="334399" y="1551548"/>
                  </a:cubicBezTo>
                  <a:cubicBezTo>
                    <a:pt x="249764" y="1594344"/>
                    <a:pt x="237280" y="1612896"/>
                    <a:pt x="237280" y="1599950"/>
                  </a:cubicBezTo>
                  <a:close/>
                </a:path>
              </a:pathLst>
            </a:custGeom>
            <a:solidFill>
              <a:srgbClr val="C3FBFB"/>
            </a:solidFill>
            <a:ln w="10668" cap="flat">
              <a:noFill/>
              <a:custDash>
                <a:ds d="300000" sp="300000"/>
              </a:custDash>
              <a:miter/>
            </a:ln>
          </p:spPr>
          <p:txBody>
            <a:bodyPr/>
            <a:lstStyle/>
            <a:p>
              <a:endParaRPr lang="ja-JP" altLang="en-US" sz="1800"/>
            </a:p>
          </p:txBody>
        </p:sp>
        <p:sp>
          <p:nvSpPr>
            <p:cNvPr id="1236" name="フリーフォーム: 図形 1235">
              <a:extLst>
                <a:ext uri="{FF2B5EF4-FFF2-40B4-BE49-F238E27FC236}">
                  <a16:creationId xmlns:a16="http://schemas.microsoft.com/office/drawing/2014/main" id="{3B79F366-EB2C-1D96-F9A7-510E1BFF55A3}"/>
                </a:ext>
              </a:extLst>
            </p:cNvPr>
            <p:cNvSpPr/>
            <p:nvPr/>
          </p:nvSpPr>
          <p:spPr>
            <a:xfrm>
              <a:off x="1415944" y="3202280"/>
              <a:ext cx="1038792" cy="2128333"/>
            </a:xfrm>
            <a:custGeom>
              <a:avLst/>
              <a:gdLst>
                <a:gd name="csX0" fmla="*/ -350 w 1025923"/>
                <a:gd name="csY0" fmla="*/ 1064980 h 2128333"/>
                <a:gd name="csX1" fmla="*/ -350 w 1025923"/>
                <a:gd name="csY1" fmla="*/ 814 h 2128333"/>
                <a:gd name="csX2" fmla="*/ 394746 w 1025923"/>
                <a:gd name="csY2" fmla="*/ 2598 h 2128333"/>
                <a:gd name="csX3" fmla="*/ 789842 w 1025923"/>
                <a:gd name="csY3" fmla="*/ 4381 h 2128333"/>
                <a:gd name="csX4" fmla="*/ 809220 w 1025923"/>
                <a:gd name="csY4" fmla="*/ 80378 h 2128333"/>
                <a:gd name="csX5" fmla="*/ 973822 w 1025923"/>
                <a:gd name="csY5" fmla="*/ 1106659 h 2128333"/>
                <a:gd name="csX6" fmla="*/ 1019256 w 1025923"/>
                <a:gd name="csY6" fmla="*/ 1506364 h 2128333"/>
                <a:gd name="csX7" fmla="*/ 1024217 w 1025923"/>
                <a:gd name="csY7" fmla="*/ 1597492 h 2128333"/>
                <a:gd name="csX8" fmla="*/ 614534 w 1025923"/>
                <a:gd name="csY8" fmla="*/ 1811152 h 2128333"/>
                <a:gd name="csX9" fmla="*/ 105010 w 1025923"/>
                <a:gd name="csY9" fmla="*/ 2074255 h 2128333"/>
                <a:gd name="csX10" fmla="*/ -350 w 1025923"/>
                <a:gd name="csY10" fmla="*/ 2129147 h 2128333"/>
                <a:gd name="csX11" fmla="*/ -350 w 1025923"/>
                <a:gd name="csY11" fmla="*/ 1064980 h 2128333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</a:cxnLst>
              <a:rect l="l" t="t" r="r" b="b"/>
              <a:pathLst>
                <a:path w="1025923" h="2128333">
                  <a:moveTo>
                    <a:pt x="-350" y="1064980"/>
                  </a:moveTo>
                  <a:lnTo>
                    <a:pt x="-350" y="814"/>
                  </a:lnTo>
                  <a:lnTo>
                    <a:pt x="394746" y="2598"/>
                  </a:lnTo>
                  <a:lnTo>
                    <a:pt x="789842" y="4381"/>
                  </a:lnTo>
                  <a:lnTo>
                    <a:pt x="809220" y="80378"/>
                  </a:lnTo>
                  <a:cubicBezTo>
                    <a:pt x="877474" y="348065"/>
                    <a:pt x="916397" y="590748"/>
                    <a:pt x="973822" y="1106659"/>
                  </a:cubicBezTo>
                  <a:cubicBezTo>
                    <a:pt x="993047" y="1279374"/>
                    <a:pt x="1013492" y="1459241"/>
                    <a:pt x="1019256" y="1506364"/>
                  </a:cubicBezTo>
                  <a:cubicBezTo>
                    <a:pt x="1025020" y="1553487"/>
                    <a:pt x="1027252" y="1594495"/>
                    <a:pt x="1024217" y="1597492"/>
                  </a:cubicBezTo>
                  <a:cubicBezTo>
                    <a:pt x="1021182" y="1600489"/>
                    <a:pt x="836825" y="1696636"/>
                    <a:pt x="614534" y="1811152"/>
                  </a:cubicBezTo>
                  <a:cubicBezTo>
                    <a:pt x="392243" y="1925668"/>
                    <a:pt x="162957" y="2044064"/>
                    <a:pt x="105010" y="2074255"/>
                  </a:cubicBezTo>
                  <a:lnTo>
                    <a:pt x="-350" y="2129147"/>
                  </a:lnTo>
                  <a:lnTo>
                    <a:pt x="-350" y="1064980"/>
                  </a:lnTo>
                  <a:close/>
                </a:path>
              </a:pathLst>
            </a:custGeom>
            <a:solidFill>
              <a:srgbClr val="EBE3E3"/>
            </a:solidFill>
            <a:ln w="10668" cap="flat">
              <a:noFill/>
              <a:custDash>
                <a:ds d="300000" sp="300000"/>
              </a:custDash>
              <a:miter/>
            </a:ln>
          </p:spPr>
          <p:txBody>
            <a:bodyPr/>
            <a:lstStyle/>
            <a:p>
              <a:endParaRPr lang="ja-JP" altLang="en-US" sz="1800"/>
            </a:p>
          </p:txBody>
        </p:sp>
        <p:sp>
          <p:nvSpPr>
            <p:cNvPr id="1364" name="正方形/長方形 1363">
              <a:extLst>
                <a:ext uri="{FF2B5EF4-FFF2-40B4-BE49-F238E27FC236}">
                  <a16:creationId xmlns:a16="http://schemas.microsoft.com/office/drawing/2014/main" id="{FC7A7E79-807E-113C-EFA4-38C85199247C}"/>
                </a:ext>
              </a:extLst>
            </p:cNvPr>
            <p:cNvSpPr>
              <a:spLocks/>
            </p:cNvSpPr>
            <p:nvPr/>
          </p:nvSpPr>
          <p:spPr>
            <a:xfrm>
              <a:off x="1414295" y="3202393"/>
              <a:ext cx="2364603" cy="2300632"/>
            </a:xfrm>
            <a:prstGeom prst="rect">
              <a:avLst/>
            </a:prstGeom>
            <a:noFill/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800"/>
            </a:p>
          </p:txBody>
        </p:sp>
        <p:sp>
          <p:nvSpPr>
            <p:cNvPr id="1242" name="フリーフォーム: 図形 1241">
              <a:extLst>
                <a:ext uri="{FF2B5EF4-FFF2-40B4-BE49-F238E27FC236}">
                  <a16:creationId xmlns:a16="http://schemas.microsoft.com/office/drawing/2014/main" id="{DAD61778-A6E9-47AD-6B6A-8FE95702C9F6}"/>
                </a:ext>
              </a:extLst>
            </p:cNvPr>
            <p:cNvSpPr/>
            <p:nvPr/>
          </p:nvSpPr>
          <p:spPr>
            <a:xfrm>
              <a:off x="1416455" y="4791395"/>
              <a:ext cx="1053932" cy="543292"/>
            </a:xfrm>
            <a:custGeom>
              <a:avLst/>
              <a:gdLst>
                <a:gd name="csX0" fmla="*/ -350 w 1053932"/>
                <a:gd name="csY0" fmla="*/ 544107 h 543292"/>
                <a:gd name="csX1" fmla="*/ 1053583 w 1053932"/>
                <a:gd name="csY1" fmla="*/ 814 h 543292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</a:cxnLst>
              <a:rect l="l" t="t" r="r" b="b"/>
              <a:pathLst>
                <a:path w="1053932" h="543292">
                  <a:moveTo>
                    <a:pt x="-350" y="544107"/>
                  </a:moveTo>
                  <a:lnTo>
                    <a:pt x="1053583" y="814"/>
                  </a:lnTo>
                </a:path>
              </a:pathLst>
            </a:custGeom>
            <a:noFill/>
            <a:ln w="21336" cap="flat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ja-JP" altLang="en-US" sz="1800"/>
            </a:p>
          </p:txBody>
        </p:sp>
        <p:sp>
          <p:nvSpPr>
            <p:cNvPr id="1243" name="フリーフォーム: 図形 1242">
              <a:extLst>
                <a:ext uri="{FF2B5EF4-FFF2-40B4-BE49-F238E27FC236}">
                  <a16:creationId xmlns:a16="http://schemas.microsoft.com/office/drawing/2014/main" id="{7A628FA4-827F-7A9B-0B18-7530C581CCD7}"/>
                </a:ext>
              </a:extLst>
            </p:cNvPr>
            <p:cNvSpPr/>
            <p:nvPr/>
          </p:nvSpPr>
          <p:spPr>
            <a:xfrm>
              <a:off x="2213584" y="3207366"/>
              <a:ext cx="245017" cy="1599629"/>
            </a:xfrm>
            <a:custGeom>
              <a:avLst/>
              <a:gdLst>
                <a:gd name="csX0" fmla="*/ -350 w 245017"/>
                <a:gd name="csY0" fmla="*/ 814 h 1608332"/>
                <a:gd name="csX1" fmla="*/ 244668 w 245017"/>
                <a:gd name="csY1" fmla="*/ 1609147 h 1608332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</a:cxnLst>
              <a:rect l="l" t="t" r="r" b="b"/>
              <a:pathLst>
                <a:path w="245017" h="1608332">
                  <a:moveTo>
                    <a:pt x="-350" y="814"/>
                  </a:moveTo>
                  <a:cubicBezTo>
                    <a:pt x="151408" y="542689"/>
                    <a:pt x="175916" y="1081832"/>
                    <a:pt x="244668" y="1609147"/>
                  </a:cubicBezTo>
                </a:path>
              </a:pathLst>
            </a:custGeom>
            <a:noFill/>
            <a:ln w="21336" cap="flat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ja-JP" altLang="en-US" sz="1800"/>
            </a:p>
          </p:txBody>
        </p:sp>
        <p:sp>
          <p:nvSpPr>
            <p:cNvPr id="1244" name="フリーフォーム: 図形 1243">
              <a:extLst>
                <a:ext uri="{FF2B5EF4-FFF2-40B4-BE49-F238E27FC236}">
                  <a16:creationId xmlns:a16="http://schemas.microsoft.com/office/drawing/2014/main" id="{F5FDE605-F299-F71C-4A5A-732F117D60E2}"/>
                </a:ext>
              </a:extLst>
            </p:cNvPr>
            <p:cNvSpPr/>
            <p:nvPr/>
          </p:nvSpPr>
          <p:spPr>
            <a:xfrm>
              <a:off x="2466856" y="3672478"/>
              <a:ext cx="1309873" cy="1120573"/>
            </a:xfrm>
            <a:custGeom>
              <a:avLst/>
              <a:gdLst>
                <a:gd name="csX0" fmla="*/ 1305330 w 1305679"/>
                <a:gd name="csY0" fmla="*/ 814 h 1120573"/>
                <a:gd name="csX1" fmla="*/ -350 w 1305679"/>
                <a:gd name="csY1" fmla="*/ 1121387 h 1120573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</a:cxnLst>
              <a:rect l="l" t="t" r="r" b="b"/>
              <a:pathLst>
                <a:path w="1305679" h="1120573">
                  <a:moveTo>
                    <a:pt x="1305330" y="814"/>
                  </a:moveTo>
                  <a:cubicBezTo>
                    <a:pt x="1034692" y="380189"/>
                    <a:pt x="366294" y="982335"/>
                    <a:pt x="-350" y="1121387"/>
                  </a:cubicBezTo>
                </a:path>
              </a:pathLst>
            </a:custGeom>
            <a:noFill/>
            <a:ln w="21336" cap="flat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ja-JP" altLang="en-US" sz="18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テキスト ボックス 2">
                  <a:extLst>
                    <a:ext uri="{FF2B5EF4-FFF2-40B4-BE49-F238E27FC236}">
                      <a16:creationId xmlns:a16="http://schemas.microsoft.com/office/drawing/2014/main" id="{CF437C43-F4F2-1308-0743-76AE02CC690E}"/>
                    </a:ext>
                  </a:extLst>
                </p:cNvPr>
                <p:cNvSpPr txBox="1"/>
                <p:nvPr/>
              </p:nvSpPr>
              <p:spPr>
                <a:xfrm>
                  <a:off x="112517" y="3565206"/>
                  <a:ext cx="1277323" cy="27191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ja-JP" sz="2400" b="0" i="1" smtClean="0">
                            <a:latin typeface="Cambria Math" panose="02040503050406030204" pitchFamily="18" charset="0"/>
                          </a:rPr>
                          <m:t>2.208×</m:t>
                        </m:r>
                        <m:sSup>
                          <m:sSupPr>
                            <m:ctrlPr>
                              <a:rPr kumimoji="1" lang="en-US" altLang="ja-JP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ja-JP" sz="2400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kumimoji="1" lang="en-US" altLang="ja-JP" sz="2400" b="0" i="1" smtClean="0">
                                <a:latin typeface="Cambria Math" panose="02040503050406030204" pitchFamily="18" charset="0"/>
                              </a:rPr>
                              <m:t>7</m:t>
                            </m:r>
                          </m:sup>
                        </m:sSup>
                      </m:oMath>
                    </m:oMathPara>
                  </a14:m>
                  <a:endParaRPr kumimoji="1" lang="ja-JP" altLang="en-US" sz="2400"/>
                </a:p>
              </p:txBody>
            </p:sp>
          </mc:Choice>
          <mc:Fallback xmlns="">
            <p:sp>
              <p:nvSpPr>
                <p:cNvPr id="3" name="テキスト ボックス 2">
                  <a:extLst>
                    <a:ext uri="{FF2B5EF4-FFF2-40B4-BE49-F238E27FC236}">
                      <a16:creationId xmlns:a16="http://schemas.microsoft.com/office/drawing/2014/main" id="{CF437C43-F4F2-1308-0743-76AE02CC690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517" y="3565206"/>
                  <a:ext cx="1277323" cy="271912"/>
                </a:xfrm>
                <a:prstGeom prst="rect">
                  <a:avLst/>
                </a:prstGeom>
                <a:blipFill>
                  <a:blip r:embed="rId3"/>
                  <a:stretch>
                    <a:fillRect l="-1408" b="-98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テキスト ボックス 3">
                  <a:extLst>
                    <a:ext uri="{FF2B5EF4-FFF2-40B4-BE49-F238E27FC236}">
                      <a16:creationId xmlns:a16="http://schemas.microsoft.com/office/drawing/2014/main" id="{48F507CB-ECAB-D99F-0C8D-3691AB3D84A1}"/>
                    </a:ext>
                  </a:extLst>
                </p:cNvPr>
                <p:cNvSpPr txBox="1"/>
                <p:nvPr/>
              </p:nvSpPr>
              <p:spPr>
                <a:xfrm>
                  <a:off x="95822" y="4237747"/>
                  <a:ext cx="1277323" cy="27498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ja-JP" sz="2400" b="0" i="1" smtClean="0">
                            <a:latin typeface="Cambria Math" panose="02040503050406030204" pitchFamily="18" charset="0"/>
                          </a:rPr>
                          <m:t>1.013×</m:t>
                        </m:r>
                        <m:sSup>
                          <m:sSupPr>
                            <m:ctrlPr>
                              <a:rPr kumimoji="1" lang="en-US" altLang="ja-JP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ja-JP" sz="2400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kumimoji="1" lang="en-US" altLang="ja-JP" sz="2400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p>
                        </m:sSup>
                      </m:oMath>
                    </m:oMathPara>
                  </a14:m>
                  <a:endParaRPr kumimoji="1" lang="ja-JP" altLang="en-US" sz="2400"/>
                </a:p>
              </p:txBody>
            </p:sp>
          </mc:Choice>
          <mc:Fallback xmlns="">
            <p:sp>
              <p:nvSpPr>
                <p:cNvPr id="4" name="テキスト ボックス 3">
                  <a:extLst>
                    <a:ext uri="{FF2B5EF4-FFF2-40B4-BE49-F238E27FC236}">
                      <a16:creationId xmlns:a16="http://schemas.microsoft.com/office/drawing/2014/main" id="{48F507CB-ECAB-D99F-0C8D-3691AB3D84A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822" y="4237747"/>
                  <a:ext cx="1277323" cy="274980"/>
                </a:xfrm>
                <a:prstGeom prst="rect">
                  <a:avLst/>
                </a:prstGeom>
                <a:blipFill>
                  <a:blip r:embed="rId4"/>
                  <a:stretch>
                    <a:fillRect l="-1053" b="-98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テキスト ボックス 4">
                  <a:extLst>
                    <a:ext uri="{FF2B5EF4-FFF2-40B4-BE49-F238E27FC236}">
                      <a16:creationId xmlns:a16="http://schemas.microsoft.com/office/drawing/2014/main" id="{ED743648-7CD2-1B2B-9912-8A208F6FDB11}"/>
                    </a:ext>
                  </a:extLst>
                </p:cNvPr>
                <p:cNvSpPr txBox="1"/>
                <p:nvPr/>
              </p:nvSpPr>
              <p:spPr>
                <a:xfrm>
                  <a:off x="90994" y="4668475"/>
                  <a:ext cx="1277323" cy="27191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ja-JP" sz="2400" b="0" i="1" smtClean="0">
                            <a:latin typeface="Cambria Math" panose="02040503050406030204" pitchFamily="18" charset="0"/>
                          </a:rPr>
                          <m:t>6.078×</m:t>
                        </m:r>
                        <m:sSup>
                          <m:sSupPr>
                            <m:ctrlPr>
                              <a:rPr kumimoji="1" lang="en-US" altLang="ja-JP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ja-JP" sz="2400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kumimoji="1" lang="en-US" altLang="ja-JP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kumimoji="1" lang="ja-JP" altLang="en-US" sz="2400"/>
                </a:p>
              </p:txBody>
            </p:sp>
          </mc:Choice>
          <mc:Fallback xmlns="">
            <p:sp>
              <p:nvSpPr>
                <p:cNvPr id="5" name="テキスト ボックス 4">
                  <a:extLst>
                    <a:ext uri="{FF2B5EF4-FFF2-40B4-BE49-F238E27FC236}">
                      <a16:creationId xmlns:a16="http://schemas.microsoft.com/office/drawing/2014/main" id="{ED743648-7CD2-1B2B-9912-8A208F6FDB1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994" y="4668475"/>
                  <a:ext cx="1277323" cy="271912"/>
                </a:xfrm>
                <a:prstGeom prst="rect">
                  <a:avLst/>
                </a:prstGeom>
                <a:blipFill>
                  <a:blip r:embed="rId5"/>
                  <a:stretch>
                    <a:fillRect l="-1053" b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正方形/長方形 6">
              <a:extLst>
                <a:ext uri="{FF2B5EF4-FFF2-40B4-BE49-F238E27FC236}">
                  <a16:creationId xmlns:a16="http://schemas.microsoft.com/office/drawing/2014/main" id="{BB24CE27-FD13-0775-5F45-FDADF4535295}"/>
                </a:ext>
              </a:extLst>
            </p:cNvPr>
            <p:cNvSpPr>
              <a:spLocks/>
            </p:cNvSpPr>
            <p:nvPr/>
          </p:nvSpPr>
          <p:spPr>
            <a:xfrm>
              <a:off x="1409032" y="4357141"/>
              <a:ext cx="1705852" cy="1145883"/>
            </a:xfrm>
            <a:custGeom>
              <a:avLst/>
              <a:gdLst>
                <a:gd name="csX0" fmla="*/ 0 w 2364603"/>
                <a:gd name="csY0" fmla="*/ 0 h 2300632"/>
                <a:gd name="csX1" fmla="*/ 2364603 w 2364603"/>
                <a:gd name="csY1" fmla="*/ 0 h 2300632"/>
                <a:gd name="csX2" fmla="*/ 2364603 w 2364603"/>
                <a:gd name="csY2" fmla="*/ 2300632 h 2300632"/>
                <a:gd name="csX3" fmla="*/ 0 w 2364603"/>
                <a:gd name="csY3" fmla="*/ 2300632 h 2300632"/>
                <a:gd name="csX4" fmla="*/ 0 w 2364603"/>
                <a:gd name="csY4" fmla="*/ 0 h 2300632"/>
                <a:gd name="csX0" fmla="*/ 0 w 2364603"/>
                <a:gd name="csY0" fmla="*/ 0 h 2300632"/>
                <a:gd name="csX1" fmla="*/ 2364603 w 2364603"/>
                <a:gd name="csY1" fmla="*/ 0 h 2300632"/>
                <a:gd name="csX2" fmla="*/ 2364603 w 2364603"/>
                <a:gd name="csY2" fmla="*/ 2300632 h 2300632"/>
                <a:gd name="csX3" fmla="*/ 0 w 2364603"/>
                <a:gd name="csY3" fmla="*/ 0 h 2300632"/>
                <a:gd name="csX0" fmla="*/ 0 w 2364603"/>
                <a:gd name="csY0" fmla="*/ 0 h 2300632"/>
                <a:gd name="csX1" fmla="*/ 2364603 w 2364603"/>
                <a:gd name="csY1" fmla="*/ 0 h 2300632"/>
                <a:gd name="csX2" fmla="*/ 2364603 w 2364603"/>
                <a:gd name="csY2" fmla="*/ 2300632 h 2300632"/>
                <a:gd name="csX3" fmla="*/ 91440 w 2364603"/>
                <a:gd name="csY3" fmla="*/ 91440 h 2300632"/>
                <a:gd name="csX0" fmla="*/ 0 w 2364603"/>
                <a:gd name="csY0" fmla="*/ 0 h 2300632"/>
                <a:gd name="csX1" fmla="*/ 2364603 w 2364603"/>
                <a:gd name="csY1" fmla="*/ 0 h 2300632"/>
                <a:gd name="csX2" fmla="*/ 2364603 w 2364603"/>
                <a:gd name="csY2" fmla="*/ 2300632 h 2300632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</a:cxnLst>
              <a:rect l="l" t="t" r="r" b="b"/>
              <a:pathLst>
                <a:path w="2364603" h="2300632">
                  <a:moveTo>
                    <a:pt x="0" y="0"/>
                  </a:moveTo>
                  <a:lnTo>
                    <a:pt x="2364603" y="0"/>
                  </a:lnTo>
                  <a:lnTo>
                    <a:pt x="2364603" y="2300632"/>
                  </a:lnTo>
                </a:path>
              </a:pathLst>
            </a:custGeom>
            <a:noFill/>
            <a:ln w="127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800"/>
            </a:p>
          </p:txBody>
        </p:sp>
        <p:sp>
          <p:nvSpPr>
            <p:cNvPr id="8" name="正方形/長方形 6">
              <a:extLst>
                <a:ext uri="{FF2B5EF4-FFF2-40B4-BE49-F238E27FC236}">
                  <a16:creationId xmlns:a16="http://schemas.microsoft.com/office/drawing/2014/main" id="{28F1EB02-1F4B-BF60-6BD7-92D653F8BF6A}"/>
                </a:ext>
              </a:extLst>
            </p:cNvPr>
            <p:cNvSpPr>
              <a:spLocks/>
            </p:cNvSpPr>
            <p:nvPr/>
          </p:nvSpPr>
          <p:spPr>
            <a:xfrm>
              <a:off x="1409032" y="4797016"/>
              <a:ext cx="1052229" cy="713406"/>
            </a:xfrm>
            <a:custGeom>
              <a:avLst/>
              <a:gdLst>
                <a:gd name="csX0" fmla="*/ 0 w 2364603"/>
                <a:gd name="csY0" fmla="*/ 0 h 2300632"/>
                <a:gd name="csX1" fmla="*/ 2364603 w 2364603"/>
                <a:gd name="csY1" fmla="*/ 0 h 2300632"/>
                <a:gd name="csX2" fmla="*/ 2364603 w 2364603"/>
                <a:gd name="csY2" fmla="*/ 2300632 h 2300632"/>
                <a:gd name="csX3" fmla="*/ 0 w 2364603"/>
                <a:gd name="csY3" fmla="*/ 2300632 h 2300632"/>
                <a:gd name="csX4" fmla="*/ 0 w 2364603"/>
                <a:gd name="csY4" fmla="*/ 0 h 2300632"/>
                <a:gd name="csX0" fmla="*/ 0 w 2364603"/>
                <a:gd name="csY0" fmla="*/ 0 h 2300632"/>
                <a:gd name="csX1" fmla="*/ 2364603 w 2364603"/>
                <a:gd name="csY1" fmla="*/ 0 h 2300632"/>
                <a:gd name="csX2" fmla="*/ 2364603 w 2364603"/>
                <a:gd name="csY2" fmla="*/ 2300632 h 2300632"/>
                <a:gd name="csX3" fmla="*/ 0 w 2364603"/>
                <a:gd name="csY3" fmla="*/ 0 h 2300632"/>
                <a:gd name="csX0" fmla="*/ 0 w 2364603"/>
                <a:gd name="csY0" fmla="*/ 0 h 2300632"/>
                <a:gd name="csX1" fmla="*/ 2364603 w 2364603"/>
                <a:gd name="csY1" fmla="*/ 0 h 2300632"/>
                <a:gd name="csX2" fmla="*/ 2364603 w 2364603"/>
                <a:gd name="csY2" fmla="*/ 2300632 h 2300632"/>
                <a:gd name="csX3" fmla="*/ 91440 w 2364603"/>
                <a:gd name="csY3" fmla="*/ 91440 h 2300632"/>
                <a:gd name="csX0" fmla="*/ 0 w 2364603"/>
                <a:gd name="csY0" fmla="*/ 0 h 2300632"/>
                <a:gd name="csX1" fmla="*/ 2364603 w 2364603"/>
                <a:gd name="csY1" fmla="*/ 0 h 2300632"/>
                <a:gd name="csX2" fmla="*/ 2364603 w 2364603"/>
                <a:gd name="csY2" fmla="*/ 2300632 h 2300632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</a:cxnLst>
              <a:rect l="l" t="t" r="r" b="b"/>
              <a:pathLst>
                <a:path w="2364603" h="2300632">
                  <a:moveTo>
                    <a:pt x="0" y="0"/>
                  </a:moveTo>
                  <a:lnTo>
                    <a:pt x="2364603" y="0"/>
                  </a:lnTo>
                  <a:lnTo>
                    <a:pt x="2364603" y="2300632"/>
                  </a:lnTo>
                </a:path>
              </a:pathLst>
            </a:custGeom>
            <a:noFill/>
            <a:ln w="127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800"/>
            </a:p>
          </p:txBody>
        </p:sp>
        <p:cxnSp>
          <p:nvCxnSpPr>
            <p:cNvPr id="10" name="直線コネクタ 9">
              <a:extLst>
                <a:ext uri="{FF2B5EF4-FFF2-40B4-BE49-F238E27FC236}">
                  <a16:creationId xmlns:a16="http://schemas.microsoft.com/office/drawing/2014/main" id="{05676266-F74B-2B5E-B84C-19893193BDC1}"/>
                </a:ext>
              </a:extLst>
            </p:cNvPr>
            <p:cNvCxnSpPr/>
            <p:nvPr/>
          </p:nvCxnSpPr>
          <p:spPr>
            <a:xfrm>
              <a:off x="2403872" y="4357141"/>
              <a:ext cx="0" cy="1145883"/>
            </a:xfrm>
            <a:prstGeom prst="line">
              <a:avLst/>
            </a:prstGeom>
            <a:ln w="12700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直線コネクタ 14">
              <a:extLst>
                <a:ext uri="{FF2B5EF4-FFF2-40B4-BE49-F238E27FC236}">
                  <a16:creationId xmlns:a16="http://schemas.microsoft.com/office/drawing/2014/main" id="{18768586-130E-6FD1-C853-88E7A3050526}"/>
                </a:ext>
              </a:extLst>
            </p:cNvPr>
            <p:cNvCxnSpPr>
              <a:stCxn id="1244" idx="0"/>
            </p:cNvCxnSpPr>
            <p:nvPr/>
          </p:nvCxnSpPr>
          <p:spPr>
            <a:xfrm flipH="1" flipV="1">
              <a:off x="1409032" y="3672478"/>
              <a:ext cx="2367347" cy="814"/>
            </a:xfrm>
            <a:prstGeom prst="line">
              <a:avLst/>
            </a:prstGeom>
            <a:ln w="12700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テキスト ボックス 15">
                  <a:extLst>
                    <a:ext uri="{FF2B5EF4-FFF2-40B4-BE49-F238E27FC236}">
                      <a16:creationId xmlns:a16="http://schemas.microsoft.com/office/drawing/2014/main" id="{B45D4DD8-4AF6-23B6-45F3-23DA16CDD678}"/>
                    </a:ext>
                  </a:extLst>
                </p:cNvPr>
                <p:cNvSpPr txBox="1"/>
                <p:nvPr/>
              </p:nvSpPr>
              <p:spPr>
                <a:xfrm>
                  <a:off x="2288721" y="5505972"/>
                  <a:ext cx="238395" cy="27191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kumimoji="1" lang="en-US" altLang="ja-JP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kumimoji="1" lang="ja-JP" altLang="en-US" sz="2400"/>
                </a:p>
              </p:txBody>
            </p:sp>
          </mc:Choice>
          <mc:Fallback xmlns="">
            <p:sp>
              <p:nvSpPr>
                <p:cNvPr id="16" name="テキスト ボックス 15">
                  <a:extLst>
                    <a:ext uri="{FF2B5EF4-FFF2-40B4-BE49-F238E27FC236}">
                      <a16:creationId xmlns:a16="http://schemas.microsoft.com/office/drawing/2014/main" id="{B45D4DD8-4AF6-23B6-45F3-23DA16CDD6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88721" y="5505972"/>
                  <a:ext cx="238395" cy="271912"/>
                </a:xfrm>
                <a:prstGeom prst="rect">
                  <a:avLst/>
                </a:prstGeom>
                <a:blipFill>
                  <a:blip r:embed="rId6"/>
                  <a:stretch>
                    <a:fillRect l="-9434" r="-9434" b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テキスト ボックス 16">
                  <a:extLst>
                    <a:ext uri="{FF2B5EF4-FFF2-40B4-BE49-F238E27FC236}">
                      <a16:creationId xmlns:a16="http://schemas.microsoft.com/office/drawing/2014/main" id="{25BFD3E7-A010-78DD-EA26-3D959DBF8970}"/>
                    </a:ext>
                  </a:extLst>
                </p:cNvPr>
                <p:cNvSpPr txBox="1"/>
                <p:nvPr/>
              </p:nvSpPr>
              <p:spPr>
                <a:xfrm>
                  <a:off x="2233231" y="5793390"/>
                  <a:ext cx="534618" cy="27191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kumimoji="1" lang="en-US" altLang="ja-JP" sz="2400" b="0" i="1" smtClean="0">
                            <a:latin typeface="Cambria Math" panose="02040503050406030204" pitchFamily="18" charset="0"/>
                          </a:rPr>
                          <m:t>0.01</m:t>
                        </m:r>
                      </m:oMath>
                    </m:oMathPara>
                  </a14:m>
                  <a:endParaRPr kumimoji="1" lang="ja-JP" altLang="en-US" sz="2400"/>
                </a:p>
              </p:txBody>
            </p:sp>
          </mc:Choice>
          <mc:Fallback xmlns="">
            <p:sp>
              <p:nvSpPr>
                <p:cNvPr id="17" name="テキスト ボックス 16">
                  <a:extLst>
                    <a:ext uri="{FF2B5EF4-FFF2-40B4-BE49-F238E27FC236}">
                      <a16:creationId xmlns:a16="http://schemas.microsoft.com/office/drawing/2014/main" id="{25BFD3E7-A010-78DD-EA26-3D959DBF89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33231" y="5793390"/>
                  <a:ext cx="534618" cy="271912"/>
                </a:xfrm>
                <a:prstGeom prst="rect">
                  <a:avLst/>
                </a:prstGeom>
                <a:blipFill>
                  <a:blip r:embed="rId7"/>
                  <a:stretch>
                    <a:fillRect l="-3361" r="-5042" b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テキスト ボックス 18">
                  <a:extLst>
                    <a:ext uri="{FF2B5EF4-FFF2-40B4-BE49-F238E27FC236}">
                      <a16:creationId xmlns:a16="http://schemas.microsoft.com/office/drawing/2014/main" id="{44A5E2CC-3F79-1F0F-FB52-13D0250B3365}"/>
                    </a:ext>
                  </a:extLst>
                </p:cNvPr>
                <p:cNvSpPr txBox="1"/>
                <p:nvPr/>
              </p:nvSpPr>
              <p:spPr>
                <a:xfrm>
                  <a:off x="2874468" y="5510588"/>
                  <a:ext cx="488591" cy="27191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kumimoji="1" lang="en-US" altLang="ja-JP" sz="2400" b="0" i="1" smtClean="0">
                            <a:latin typeface="Cambria Math" panose="02040503050406030204" pitchFamily="18" charset="0"/>
                          </a:rPr>
                          <m:t>100</m:t>
                        </m:r>
                      </m:oMath>
                    </m:oMathPara>
                  </a14:m>
                  <a:endParaRPr kumimoji="1" lang="ja-JP" altLang="en-US" sz="2400"/>
                </a:p>
              </p:txBody>
            </p:sp>
          </mc:Choice>
          <mc:Fallback xmlns="">
            <p:sp>
              <p:nvSpPr>
                <p:cNvPr id="19" name="テキスト ボックス 18">
                  <a:extLst>
                    <a:ext uri="{FF2B5EF4-FFF2-40B4-BE49-F238E27FC236}">
                      <a16:creationId xmlns:a16="http://schemas.microsoft.com/office/drawing/2014/main" id="{44A5E2CC-3F79-1F0F-FB52-13D0250B336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74468" y="5510588"/>
                  <a:ext cx="488591" cy="271912"/>
                </a:xfrm>
                <a:prstGeom prst="rect">
                  <a:avLst/>
                </a:prstGeom>
                <a:blipFill>
                  <a:blip r:embed="rId8"/>
                  <a:stretch>
                    <a:fillRect l="-3670" r="-5505" b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テキスト ボックス 19">
                  <a:extLst>
                    <a:ext uri="{FF2B5EF4-FFF2-40B4-BE49-F238E27FC236}">
                      <a16:creationId xmlns:a16="http://schemas.microsoft.com/office/drawing/2014/main" id="{15B5D650-B1A6-9D40-01B0-CC4DCD55037A}"/>
                    </a:ext>
                  </a:extLst>
                </p:cNvPr>
                <p:cNvSpPr txBox="1"/>
                <p:nvPr/>
              </p:nvSpPr>
              <p:spPr>
                <a:xfrm>
                  <a:off x="3541534" y="5510588"/>
                  <a:ext cx="488591" cy="27191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kumimoji="1" lang="en-US" altLang="ja-JP" sz="2400" b="0" i="1" smtClean="0">
                            <a:latin typeface="Cambria Math" panose="02040503050406030204" pitchFamily="18" charset="0"/>
                          </a:rPr>
                          <m:t>374</m:t>
                        </m:r>
                      </m:oMath>
                    </m:oMathPara>
                  </a14:m>
                  <a:endParaRPr kumimoji="1" lang="ja-JP" altLang="en-US" sz="2400"/>
                </a:p>
              </p:txBody>
            </p:sp>
          </mc:Choice>
          <mc:Fallback xmlns="">
            <p:sp>
              <p:nvSpPr>
                <p:cNvPr id="20" name="テキスト ボックス 19">
                  <a:extLst>
                    <a:ext uri="{FF2B5EF4-FFF2-40B4-BE49-F238E27FC236}">
                      <a16:creationId xmlns:a16="http://schemas.microsoft.com/office/drawing/2014/main" id="{15B5D650-B1A6-9D40-01B0-CC4DCD55037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41534" y="5510588"/>
                  <a:ext cx="488591" cy="271912"/>
                </a:xfrm>
                <a:prstGeom prst="rect">
                  <a:avLst/>
                </a:prstGeom>
                <a:blipFill>
                  <a:blip r:embed="rId9"/>
                  <a:stretch>
                    <a:fillRect l="-4587" r="-4587" b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2" name="直線コネクタ 21">
              <a:extLst>
                <a:ext uri="{FF2B5EF4-FFF2-40B4-BE49-F238E27FC236}">
                  <a16:creationId xmlns:a16="http://schemas.microsoft.com/office/drawing/2014/main" id="{8C945DFE-921A-2E04-7746-5148ED328EE2}"/>
                </a:ext>
              </a:extLst>
            </p:cNvPr>
            <p:cNvCxnSpPr>
              <a:cxnSpLocks/>
            </p:cNvCxnSpPr>
            <p:nvPr/>
          </p:nvCxnSpPr>
          <p:spPr>
            <a:xfrm>
              <a:off x="2461261" y="5507111"/>
              <a:ext cx="43498" cy="306916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0" name="正方形/長方形 29">
              <a:extLst>
                <a:ext uri="{FF2B5EF4-FFF2-40B4-BE49-F238E27FC236}">
                  <a16:creationId xmlns:a16="http://schemas.microsoft.com/office/drawing/2014/main" id="{01BEAF9A-D6FD-9C3F-4F3E-E6F98A912FC2}"/>
                </a:ext>
              </a:extLst>
            </p:cNvPr>
            <p:cNvSpPr/>
            <p:nvPr/>
          </p:nvSpPr>
          <p:spPr>
            <a:xfrm>
              <a:off x="3182843" y="4628276"/>
              <a:ext cx="526620" cy="259775"/>
            </a:xfrm>
            <a:prstGeom prst="rect">
              <a:avLst/>
            </a:prstGeom>
            <a:noFill/>
            <a:ln w="952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1800">
                  <a:solidFill>
                    <a:schemeClr val="tx1"/>
                  </a:solidFill>
                </a:rPr>
                <a:t>気相</a:t>
              </a:r>
            </a:p>
          </p:txBody>
        </p:sp>
        <p:sp>
          <p:nvSpPr>
            <p:cNvPr id="31" name="正方形/長方形 30">
              <a:extLst>
                <a:ext uri="{FF2B5EF4-FFF2-40B4-BE49-F238E27FC236}">
                  <a16:creationId xmlns:a16="http://schemas.microsoft.com/office/drawing/2014/main" id="{7B92B061-DE1C-8505-9F2B-9E3776309A9B}"/>
                </a:ext>
              </a:extLst>
            </p:cNvPr>
            <p:cNvSpPr/>
            <p:nvPr/>
          </p:nvSpPr>
          <p:spPr>
            <a:xfrm>
              <a:off x="2662399" y="3864029"/>
              <a:ext cx="526620" cy="259775"/>
            </a:xfrm>
            <a:prstGeom prst="rect">
              <a:avLst/>
            </a:prstGeom>
            <a:noFill/>
            <a:ln w="952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1800">
                  <a:solidFill>
                    <a:schemeClr val="tx1"/>
                  </a:solidFill>
                </a:rPr>
                <a:t>液相</a:t>
              </a:r>
            </a:p>
          </p:txBody>
        </p:sp>
        <p:sp>
          <p:nvSpPr>
            <p:cNvPr id="32" name="正方形/長方形 31">
              <a:extLst>
                <a:ext uri="{FF2B5EF4-FFF2-40B4-BE49-F238E27FC236}">
                  <a16:creationId xmlns:a16="http://schemas.microsoft.com/office/drawing/2014/main" id="{F9BD06C2-832C-6F1A-4828-7DE7842F9380}"/>
                </a:ext>
              </a:extLst>
            </p:cNvPr>
            <p:cNvSpPr/>
            <p:nvPr/>
          </p:nvSpPr>
          <p:spPr>
            <a:xfrm>
              <a:off x="1614501" y="3878629"/>
              <a:ext cx="526620" cy="259775"/>
            </a:xfrm>
            <a:prstGeom prst="rect">
              <a:avLst/>
            </a:prstGeom>
            <a:noFill/>
            <a:ln w="952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1800">
                  <a:solidFill>
                    <a:schemeClr val="tx1"/>
                  </a:solidFill>
                </a:rPr>
                <a:t>固相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テキスト ボックス 32">
                  <a:extLst>
                    <a:ext uri="{FF2B5EF4-FFF2-40B4-BE49-F238E27FC236}">
                      <a16:creationId xmlns:a16="http://schemas.microsoft.com/office/drawing/2014/main" id="{E9CA034E-0B89-0545-237E-9D488F444669}"/>
                    </a:ext>
                  </a:extLst>
                </p:cNvPr>
                <p:cNvSpPr txBox="1"/>
                <p:nvPr/>
              </p:nvSpPr>
              <p:spPr>
                <a:xfrm>
                  <a:off x="2995879" y="5767257"/>
                  <a:ext cx="1137544" cy="33988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ja-JP" altLang="en-US" sz="2400"/>
                    <a:t>温度</a:t>
                  </a:r>
                  <a14:m>
                    <m:oMath xmlns:m="http://schemas.openxmlformats.org/officeDocument/2006/math"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a14:m>
                  <a:r>
                    <a:rPr kumimoji="1" lang="en-US" altLang="ja-JP" sz="2400"/>
                    <a:t>[</a:t>
                  </a:r>
                  <a:r>
                    <a:rPr kumimoji="1" lang="ja-JP" altLang="en-US" sz="2400"/>
                    <a:t>℃</a:t>
                  </a:r>
                  <a:r>
                    <a:rPr kumimoji="1" lang="en-US" altLang="ja-JP" sz="2400"/>
                    <a:t>]</a:t>
                  </a:r>
                  <a:endParaRPr kumimoji="1" lang="ja-JP" altLang="en-US" sz="2400"/>
                </a:p>
              </p:txBody>
            </p:sp>
          </mc:Choice>
          <mc:Fallback xmlns="">
            <p:sp>
              <p:nvSpPr>
                <p:cNvPr id="33" name="テキスト ボックス 32">
                  <a:extLst>
                    <a:ext uri="{FF2B5EF4-FFF2-40B4-BE49-F238E27FC236}">
                      <a16:creationId xmlns:a16="http://schemas.microsoft.com/office/drawing/2014/main" id="{E9CA034E-0B89-0545-237E-9D488F44466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95879" y="5767257"/>
                  <a:ext cx="1137544" cy="339889"/>
                </a:xfrm>
                <a:prstGeom prst="rect">
                  <a:avLst/>
                </a:prstGeom>
                <a:blipFill>
                  <a:blip r:embed="rId10"/>
                  <a:stretch>
                    <a:fillRect l="-5906" t="-14667" r="-5118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テキスト ボックス 33">
                  <a:extLst>
                    <a:ext uri="{FF2B5EF4-FFF2-40B4-BE49-F238E27FC236}">
                      <a16:creationId xmlns:a16="http://schemas.microsoft.com/office/drawing/2014/main" id="{B3F49FF3-BAFC-2D6C-EA34-EE02DFFB73A4}"/>
                    </a:ext>
                  </a:extLst>
                </p:cNvPr>
                <p:cNvSpPr txBox="1"/>
                <p:nvPr/>
              </p:nvSpPr>
              <p:spPr>
                <a:xfrm>
                  <a:off x="222564" y="3026395"/>
                  <a:ext cx="1188291" cy="33988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ja-JP" altLang="en-US" sz="2400"/>
                    <a:t>圧力</a:t>
                  </a:r>
                  <a14:m>
                    <m:oMath xmlns:m="http://schemas.openxmlformats.org/officeDocument/2006/math">
                      <m:r>
                        <a:rPr kumimoji="1" lang="en-US" altLang="ja-JP" sz="2400" i="1" smtClean="0">
                          <a:latin typeface="Cambria Math" panose="02040503050406030204" pitchFamily="18" charset="0"/>
                        </a:rPr>
                        <m:t>𝑃</m:t>
                      </m:r>
                    </m:oMath>
                  </a14:m>
                  <a:r>
                    <a:rPr kumimoji="1" lang="en-US" altLang="ja-JP" sz="2400"/>
                    <a:t>[Pa]</a:t>
                  </a:r>
                  <a:endParaRPr kumimoji="1" lang="ja-JP" altLang="en-US" sz="2400"/>
                </a:p>
              </p:txBody>
            </p:sp>
          </mc:Choice>
          <mc:Fallback xmlns="">
            <p:sp>
              <p:nvSpPr>
                <p:cNvPr id="34" name="テキスト ボックス 33">
                  <a:extLst>
                    <a:ext uri="{FF2B5EF4-FFF2-40B4-BE49-F238E27FC236}">
                      <a16:creationId xmlns:a16="http://schemas.microsoft.com/office/drawing/2014/main" id="{B3F49FF3-BAFC-2D6C-EA34-EE02DFFB73A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2564" y="3026395"/>
                  <a:ext cx="1188291" cy="339889"/>
                </a:xfrm>
                <a:prstGeom prst="rect">
                  <a:avLst/>
                </a:prstGeom>
                <a:blipFill>
                  <a:blip r:embed="rId11"/>
                  <a:stretch>
                    <a:fillRect l="-5660" t="-14474" r="-4906" b="-2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5" name="楕円 34">
              <a:extLst>
                <a:ext uri="{FF2B5EF4-FFF2-40B4-BE49-F238E27FC236}">
                  <a16:creationId xmlns:a16="http://schemas.microsoft.com/office/drawing/2014/main" id="{E24D064C-B776-2304-5DEE-73BD34181D73}"/>
                </a:ext>
              </a:extLst>
            </p:cNvPr>
            <p:cNvSpPr/>
            <p:nvPr/>
          </p:nvSpPr>
          <p:spPr>
            <a:xfrm>
              <a:off x="2415005" y="4756669"/>
              <a:ext cx="79482" cy="79482"/>
            </a:xfrm>
            <a:prstGeom prst="ellipse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800"/>
            </a:p>
          </p:txBody>
        </p:sp>
        <p:sp>
          <p:nvSpPr>
            <p:cNvPr id="36" name="正方形/長方形 35">
              <a:extLst>
                <a:ext uri="{FF2B5EF4-FFF2-40B4-BE49-F238E27FC236}">
                  <a16:creationId xmlns:a16="http://schemas.microsoft.com/office/drawing/2014/main" id="{948C0CCC-D439-599D-B5F0-05C33D30CF4C}"/>
                </a:ext>
              </a:extLst>
            </p:cNvPr>
            <p:cNvSpPr/>
            <p:nvPr/>
          </p:nvSpPr>
          <p:spPr>
            <a:xfrm>
              <a:off x="2541798" y="4929561"/>
              <a:ext cx="736569" cy="259775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2000">
                  <a:solidFill>
                    <a:schemeClr val="accent6"/>
                  </a:solidFill>
                </a:rPr>
                <a:t>三重点</a:t>
              </a:r>
            </a:p>
          </p:txBody>
        </p:sp>
        <p:cxnSp>
          <p:nvCxnSpPr>
            <p:cNvPr id="37" name="直線コネクタ 36">
              <a:extLst>
                <a:ext uri="{FF2B5EF4-FFF2-40B4-BE49-F238E27FC236}">
                  <a16:creationId xmlns:a16="http://schemas.microsoft.com/office/drawing/2014/main" id="{30B2286A-9418-D24B-9785-B361868A0AD6}"/>
                </a:ext>
              </a:extLst>
            </p:cNvPr>
            <p:cNvCxnSpPr>
              <a:cxnSpLocks/>
            </p:cNvCxnSpPr>
            <p:nvPr/>
          </p:nvCxnSpPr>
          <p:spPr>
            <a:xfrm>
              <a:off x="2462544" y="4824177"/>
              <a:ext cx="93023" cy="11096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7BA0CE5D-0010-09AB-B944-87A38C865E4A}"/>
              </a:ext>
            </a:extLst>
          </p:cNvPr>
          <p:cNvSpPr>
            <a:spLocks/>
          </p:cNvSpPr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3">
                      <a:lumMod val="75000"/>
                    </a:schemeClr>
                  </a:solidFill>
                </a:ln>
              </a:rPr>
              <a:t>板書</a:t>
            </a:r>
          </a:p>
        </p:txBody>
      </p:sp>
    </p:spTree>
    <p:extLst>
      <p:ext uri="{BB962C8B-B14F-4D97-AF65-F5344CB8AC3E}">
        <p14:creationId xmlns:p14="http://schemas.microsoft.com/office/powerpoint/2010/main" val="2058386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139A5E-3EE9-B4A1-CEC2-AFD024610A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07B3449C-7E68-7229-F40A-CEE45A35F6CF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2</a:t>
            </a:fld>
            <a:endParaRPr kumimoji="1" lang="ja-JP" altLang="en-US">
              <a:latin typeface="+mn-ea"/>
              <a:ea typeface="+mn-ea"/>
            </a:endParaRPr>
          </a:p>
        </p:txBody>
      </p:sp>
      <p:grpSp>
        <p:nvGrpSpPr>
          <p:cNvPr id="10" name="グループ化 9">
            <a:extLst>
              <a:ext uri="{FF2B5EF4-FFF2-40B4-BE49-F238E27FC236}">
                <a16:creationId xmlns:a16="http://schemas.microsoft.com/office/drawing/2014/main" id="{C20BBDF6-E069-6D30-3798-0F8E2147DF2C}"/>
              </a:ext>
            </a:extLst>
          </p:cNvPr>
          <p:cNvGrpSpPr>
            <a:grpSpLocks/>
          </p:cNvGrpSpPr>
          <p:nvPr/>
        </p:nvGrpSpPr>
        <p:grpSpPr>
          <a:xfrm>
            <a:off x="532861" y="1868844"/>
            <a:ext cx="10158951" cy="2149674"/>
            <a:chOff x="532861" y="1868844"/>
            <a:chExt cx="10158951" cy="2149674"/>
          </a:xfrm>
          <a:effectLst/>
        </p:grpSpPr>
        <p:sp>
          <p:nvSpPr>
            <p:cNvPr id="8" name="四角形: 角を丸くする 7">
              <a:extLst>
                <a:ext uri="{FF2B5EF4-FFF2-40B4-BE49-F238E27FC236}">
                  <a16:creationId xmlns:a16="http://schemas.microsoft.com/office/drawing/2014/main" id="{061BB25E-FD0C-1A43-D7F1-5687336070EB}"/>
                </a:ext>
              </a:extLst>
            </p:cNvPr>
            <p:cNvSpPr>
              <a:spLocks/>
            </p:cNvSpPr>
            <p:nvPr/>
          </p:nvSpPr>
          <p:spPr>
            <a:xfrm>
              <a:off x="582712" y="1868844"/>
              <a:ext cx="1634985" cy="657547"/>
            </a:xfrm>
            <a:prstGeom prst="roundRect">
              <a:avLst/>
            </a:prstGeom>
            <a:effectLst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3600"/>
                <a:t>化学</a:t>
              </a:r>
            </a:p>
          </p:txBody>
        </p:sp>
        <p:sp>
          <p:nvSpPr>
            <p:cNvPr id="3" name="テキスト プレースホルダー 2">
              <a:extLst>
                <a:ext uri="{FF2B5EF4-FFF2-40B4-BE49-F238E27FC236}">
                  <a16:creationId xmlns:a16="http://schemas.microsoft.com/office/drawing/2014/main" id="{7A4EA69D-91B5-AA07-82F9-89EF1C356A68}"/>
                </a:ext>
              </a:extLst>
            </p:cNvPr>
            <p:cNvSpPr>
              <a:spLocks noGrp="1"/>
            </p:cNvSpPr>
            <p:nvPr>
              <p:ph type="body" sz="quarter" idx="24"/>
            </p:nvPr>
          </p:nvSpPr>
          <p:spPr>
            <a:xfrm>
              <a:off x="532861" y="1868844"/>
              <a:ext cx="10158951" cy="2149674"/>
            </a:xfrm>
          </p:spPr>
          <p:txBody>
            <a:bodyPr/>
            <a:lstStyle/>
            <a:p>
              <a:pPr marL="0" indent="0">
                <a:buNone/>
              </a:pPr>
              <a:r>
                <a:rPr kumimoji="1" lang="en-US" altLang="ja-JP" sz="3600" dirty="0"/>
                <a:t>				</a:t>
              </a:r>
              <a:r>
                <a:rPr kumimoji="1" lang="ja-JP" altLang="en-US" sz="3600" dirty="0"/>
                <a:t>空気は</a:t>
              </a:r>
              <a:r>
                <a:rPr kumimoji="1" lang="ja-JP" altLang="en-US" sz="3600" dirty="0">
                  <a:solidFill>
                    <a:schemeClr val="accent6"/>
                  </a:solidFill>
                </a:rPr>
                <a:t>分子の集まり</a:t>
              </a:r>
              <a:r>
                <a:rPr kumimoji="1" lang="ja-JP" altLang="en-US" sz="3600" dirty="0"/>
                <a:t>である！</a:t>
              </a:r>
              <a:endParaRPr kumimoji="1" lang="en-US" altLang="ja-JP" sz="3600" dirty="0"/>
            </a:p>
            <a:p>
              <a:pPr marL="0" indent="0" algn="justLow">
                <a:buNone/>
              </a:pPr>
              <a:endParaRPr kumimoji="1" lang="en-US" altLang="ja-JP" sz="1050" dirty="0"/>
            </a:p>
            <a:p>
              <a:pPr algn="justLow"/>
              <a:r>
                <a:rPr lang="ja-JP" altLang="en-US" sz="3600" dirty="0"/>
                <a:t>温度</a:t>
              </a:r>
              <a:r>
                <a:rPr lang="en-US" altLang="ja-JP" sz="3600" dirty="0"/>
                <a:t>: </a:t>
              </a:r>
              <a:r>
                <a:rPr lang="ja-JP" altLang="en-US" sz="3600" dirty="0"/>
                <a:t>分子の運動</a:t>
              </a:r>
              <a:endParaRPr kumimoji="1" lang="en-US" altLang="ja-JP" sz="3600" dirty="0"/>
            </a:p>
            <a:p>
              <a:pPr algn="justLow"/>
              <a:r>
                <a:rPr kumimoji="1" lang="ja-JP" altLang="en-US" sz="3600" dirty="0"/>
                <a:t>圧力</a:t>
              </a:r>
              <a:r>
                <a:rPr kumimoji="1" lang="en-US" altLang="ja-JP" sz="3600" dirty="0"/>
                <a:t>: </a:t>
              </a:r>
              <a:r>
                <a:rPr kumimoji="1" lang="ja-JP" altLang="en-US" sz="3600" dirty="0"/>
                <a:t>分子の衝突</a:t>
              </a:r>
              <a:endParaRPr kumimoji="1" lang="en-US" altLang="ja-JP" sz="3600" dirty="0"/>
            </a:p>
          </p:txBody>
        </p:sp>
      </p:grpSp>
      <p:sp>
        <p:nvSpPr>
          <p:cNvPr id="4" name="タイトル 3">
            <a:extLst>
              <a:ext uri="{FF2B5EF4-FFF2-40B4-BE49-F238E27FC236}">
                <a16:creationId xmlns:a16="http://schemas.microsoft.com/office/drawing/2014/main" id="{F2D6BADB-1433-816C-8401-52EDAEF49D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熱学</a:t>
            </a:r>
            <a:r>
              <a:rPr kumimoji="1" lang="ja-JP" altLang="en-US"/>
              <a:t>のスタンス</a:t>
            </a:r>
          </a:p>
        </p:txBody>
      </p:sp>
      <p:grpSp>
        <p:nvGrpSpPr>
          <p:cNvPr id="11" name="グループ化 10">
            <a:extLst>
              <a:ext uri="{FF2B5EF4-FFF2-40B4-BE49-F238E27FC236}">
                <a16:creationId xmlns:a16="http://schemas.microsoft.com/office/drawing/2014/main" id="{EA67A292-0CC7-7AB4-8B6C-0634A64D7EAE}"/>
              </a:ext>
            </a:extLst>
          </p:cNvPr>
          <p:cNvGrpSpPr>
            <a:grpSpLocks/>
          </p:cNvGrpSpPr>
          <p:nvPr/>
        </p:nvGrpSpPr>
        <p:grpSpPr>
          <a:xfrm>
            <a:off x="534626" y="4589613"/>
            <a:ext cx="10157187" cy="2149675"/>
            <a:chOff x="532863" y="4589613"/>
            <a:chExt cx="10049520" cy="2149675"/>
          </a:xfrm>
          <a:effectLst/>
        </p:grpSpPr>
        <p:sp>
          <p:nvSpPr>
            <p:cNvPr id="6" name="テキスト プレースホルダー 2">
              <a:extLst>
                <a:ext uri="{FF2B5EF4-FFF2-40B4-BE49-F238E27FC236}">
                  <a16:creationId xmlns:a16="http://schemas.microsoft.com/office/drawing/2014/main" id="{4AF840D2-662D-D15A-7017-3BE968361F26}"/>
                </a:ext>
              </a:extLst>
            </p:cNvPr>
            <p:cNvSpPr txBox="1">
              <a:spLocks/>
            </p:cNvSpPr>
            <p:nvPr/>
          </p:nvSpPr>
          <p:spPr>
            <a:xfrm>
              <a:off x="532863" y="4589613"/>
              <a:ext cx="10049520" cy="2149675"/>
            </a:xfrm>
            <a:prstGeom prst="rect">
              <a:avLst/>
            </a:prstGeom>
          </p:spPr>
          <p:txBody>
            <a:bodyPr anchor="ctr"/>
            <a:lstStyle>
              <a:lvl1pPr marL="685800" indent="-685800" algn="l" defTabSz="495350" rtl="0" eaLnBrk="1" latinLnBrk="0" hangingPunct="1">
                <a:spcBef>
                  <a:spcPct val="20000"/>
                </a:spcBef>
                <a:buFont typeface="Wingdings" panose="05000000000000000000" pitchFamily="2" charset="2"/>
                <a:buChar char="§"/>
                <a:defRPr kumimoji="1" sz="4800" kern="1200">
                  <a:solidFill>
                    <a:schemeClr val="tx1"/>
                  </a:solidFill>
                  <a:latin typeface="ＭＳ ゴシック" panose="020B0609070205080204" pitchFamily="49" charset="-128"/>
                  <a:ea typeface="ＭＳ ゴシック" panose="020B0609070205080204" pitchFamily="49" charset="-128"/>
                  <a:cs typeface="+mn-cs"/>
                </a:defRPr>
              </a:lvl1pPr>
              <a:lvl2pPr marL="1074738" indent="-357188" algn="l" defTabSz="495350" rtl="0" eaLnBrk="1" latinLnBrk="0" hangingPunct="1">
                <a:spcBef>
                  <a:spcPct val="20000"/>
                </a:spcBef>
                <a:buFont typeface="Noto Serif Medium" panose="02020502060505020204" pitchFamily="18" charset="0"/>
                <a:buChar char="̵"/>
                <a:defRPr kumimoji="1" sz="4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19187" indent="-123838" algn="l" defTabSz="495350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kumimoji="1" sz="1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866862" indent="-123838" algn="l" defTabSz="49535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kumimoji="1" sz="108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114537" indent="-123838" algn="l" defTabSz="49535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kumimoji="1" sz="108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362211" indent="-123838" algn="l" defTabSz="49535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kumimoji="1" sz="108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609885" indent="-123838" algn="l" defTabSz="49535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kumimoji="1" sz="108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857561" indent="-123838" algn="l" defTabSz="49535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kumimoji="1" sz="108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105235" indent="-123838" algn="l" defTabSz="49535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kumimoji="1" sz="108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Wingdings" panose="05000000000000000000" pitchFamily="2" charset="2"/>
                <a:buNone/>
              </a:pPr>
              <a:r>
                <a:rPr lang="en-US" altLang="ja-JP" sz="3600" dirty="0"/>
                <a:t>				</a:t>
              </a:r>
              <a:r>
                <a:rPr lang="ja-JP" altLang="en-US" sz="3600" dirty="0"/>
                <a:t>原子や分子の</a:t>
              </a:r>
              <a:r>
                <a:rPr lang="ja-JP" altLang="en-US" sz="3600" dirty="0">
                  <a:solidFill>
                    <a:schemeClr val="accent6"/>
                  </a:solidFill>
                </a:rPr>
                <a:t>存在は分からない</a:t>
              </a:r>
              <a:r>
                <a:rPr lang="en-US" altLang="ja-JP" sz="3600" dirty="0"/>
                <a:t>…</a:t>
              </a:r>
            </a:p>
            <a:p>
              <a:pPr marL="0" indent="0" algn="justLow">
                <a:buFont typeface="Wingdings" panose="05000000000000000000" pitchFamily="2" charset="2"/>
                <a:buNone/>
              </a:pPr>
              <a:endParaRPr lang="en-US" altLang="ja-JP" sz="1050" dirty="0"/>
            </a:p>
            <a:p>
              <a:pPr algn="justLow"/>
              <a:r>
                <a:rPr lang="ja-JP" altLang="en-US" sz="3600" dirty="0"/>
                <a:t>温度</a:t>
              </a:r>
              <a:r>
                <a:rPr lang="en-US" altLang="ja-JP" sz="3600" dirty="0"/>
                <a:t>: </a:t>
              </a:r>
              <a:r>
                <a:rPr lang="ja-JP" altLang="en-US" sz="3600" dirty="0"/>
                <a:t>熱膨張からの経験温度</a:t>
              </a:r>
              <a:endParaRPr lang="en-US" altLang="ja-JP" sz="3600" dirty="0"/>
            </a:p>
            <a:p>
              <a:pPr algn="justLow"/>
              <a:r>
                <a:rPr lang="ja-JP" altLang="en-US" sz="3600" dirty="0"/>
                <a:t>圧力</a:t>
              </a:r>
              <a:r>
                <a:rPr lang="en-US" altLang="ja-JP" sz="3600" dirty="0"/>
                <a:t>: </a:t>
              </a:r>
              <a:r>
                <a:rPr lang="ja-JP" altLang="en-US" sz="3600" dirty="0"/>
                <a:t>力を面積で割った量</a:t>
              </a:r>
              <a:endParaRPr lang="en-US" altLang="ja-JP" sz="3600" dirty="0"/>
            </a:p>
          </p:txBody>
        </p:sp>
        <p:sp>
          <p:nvSpPr>
            <p:cNvPr id="7" name="四角形: 角を丸くする 6">
              <a:extLst>
                <a:ext uri="{FF2B5EF4-FFF2-40B4-BE49-F238E27FC236}">
                  <a16:creationId xmlns:a16="http://schemas.microsoft.com/office/drawing/2014/main" id="{3B67D668-2F58-001D-FDA4-EC01CFDD2C34}"/>
                </a:ext>
              </a:extLst>
            </p:cNvPr>
            <p:cNvSpPr>
              <a:spLocks/>
            </p:cNvSpPr>
            <p:nvPr/>
          </p:nvSpPr>
          <p:spPr>
            <a:xfrm>
              <a:off x="571774" y="4589613"/>
              <a:ext cx="1634986" cy="657546"/>
            </a:xfrm>
            <a:prstGeom prst="roundRect">
              <a:avLst/>
            </a:prstGeom>
            <a:effectLst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3600"/>
                <a:t>物理学</a:t>
              </a:r>
            </a:p>
          </p:txBody>
        </p:sp>
      </p:grp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5FC0C50D-57F1-0A17-3BDB-0FCC07F2E922}"/>
              </a:ext>
            </a:extLst>
          </p:cNvPr>
          <p:cNvSpPr>
            <a:spLocks/>
          </p:cNvSpPr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2">
                      <a:lumMod val="50000"/>
                    </a:schemeClr>
                  </a:solidFill>
                </a:ln>
              </a:rPr>
              <a:t>余談</a:t>
            </a:r>
          </a:p>
        </p:txBody>
      </p:sp>
    </p:spTree>
    <p:extLst>
      <p:ext uri="{BB962C8B-B14F-4D97-AF65-F5344CB8AC3E}">
        <p14:creationId xmlns:p14="http://schemas.microsoft.com/office/powerpoint/2010/main" val="1340422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D4B02316-E111-D902-9376-56FBDA589675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20</a:t>
            </a:fld>
            <a:endParaRPr kumimoji="1" lang="ja-JP" altLang="en-US" b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574A9252-F39F-282A-2F61-5647148A7622}"/>
                  </a:ext>
                </a:extLst>
              </p:cNvPr>
              <p:cNvSpPr>
                <a:spLocks noGrp="1"/>
              </p:cNvSpPr>
              <p:nvPr>
                <p:ph type="body" sz="quarter" idx="24"/>
              </p:nvPr>
            </p:nvSpPr>
            <p:spPr>
              <a:xfrm>
                <a:off x="5085334" y="1317410"/>
                <a:ext cx="5580611" cy="6240297"/>
              </a:xfrm>
            </p:spPr>
            <p:txBody>
              <a:bodyPr/>
              <a:lstStyle/>
              <a:p>
                <a:pPr algn="just">
                  <a:buClr>
                    <a:schemeClr val="tx1"/>
                  </a:buClr>
                </a:pPr>
                <a:r>
                  <a:rPr lang="ja-JP" altLang="en-US" sz="3200" dirty="0"/>
                  <a:t>「乱雑さ」の度合いを表す値のことを</a:t>
                </a:r>
                <a:r>
                  <a:rPr lang="ja-JP" altLang="en-US" sz="3200" dirty="0">
                    <a:solidFill>
                      <a:schemeClr val="accent6"/>
                    </a:solidFill>
                  </a:rPr>
                  <a:t>エントロピー</a:t>
                </a:r>
                <a:r>
                  <a:rPr lang="ja-JP" altLang="en-US" sz="3200" dirty="0"/>
                  <a:t>と呼ぶ．</a:t>
                </a:r>
                <a:endParaRPr lang="en-US" altLang="ja-JP" sz="3200" dirty="0"/>
              </a:p>
              <a:p>
                <a:pPr algn="just">
                  <a:buClr>
                    <a:schemeClr val="tx1"/>
                  </a:buClr>
                </a:pPr>
                <a:r>
                  <a:rPr lang="ja-JP" altLang="en-US" sz="3200" dirty="0"/>
                  <a:t>エントロピーは</a:t>
                </a:r>
                <a:r>
                  <a:rPr lang="ja-JP" altLang="en-US" sz="3200" dirty="0">
                    <a:solidFill>
                      <a:schemeClr val="accent6"/>
                    </a:solidFill>
                  </a:rPr>
                  <a:t>増大する方向へ不可逆変化</a:t>
                </a:r>
                <a:r>
                  <a:rPr lang="ja-JP" altLang="en-US" sz="3200" dirty="0"/>
                  <a:t>する．</a:t>
                </a:r>
                <a:endParaRPr lang="en-US" altLang="ja-JP" sz="3200" dirty="0"/>
              </a:p>
              <a:p>
                <a:pPr algn="just">
                  <a:buClr>
                    <a:schemeClr val="tx1"/>
                  </a:buClr>
                </a:pPr>
                <a:r>
                  <a:rPr lang="ja-JP" altLang="en-US" sz="3200" dirty="0"/>
                  <a:t>これを「</a:t>
                </a:r>
                <a:r>
                  <a:rPr lang="ja-JP" altLang="en-US" sz="3200" dirty="0">
                    <a:solidFill>
                      <a:schemeClr val="accent6"/>
                    </a:solidFill>
                  </a:rPr>
                  <a:t>エントロピー増大則</a:t>
                </a:r>
                <a:r>
                  <a:rPr lang="ja-JP" altLang="en-US" sz="3200" dirty="0"/>
                  <a:t>」と呼ぶ．</a:t>
                </a:r>
                <a:endParaRPr lang="en-US" altLang="ja-JP" sz="3200" dirty="0"/>
              </a:p>
              <a:p>
                <a:pPr algn="just">
                  <a:buClr>
                    <a:schemeClr val="tx1"/>
                  </a:buClr>
                </a:pPr>
                <a:r>
                  <a:rPr lang="ja-JP" altLang="en-US" sz="3200" dirty="0"/>
                  <a:t>エントロピーは</a:t>
                </a:r>
                <a:r>
                  <a:rPr lang="ja-JP" altLang="en-US" sz="3200" dirty="0">
                    <a:solidFill>
                      <a:schemeClr val="accent6"/>
                    </a:solidFill>
                  </a:rPr>
                  <a:t>可能な状態の総数の対数</a:t>
                </a:r>
                <a:r>
                  <a:rPr lang="ja-JP" altLang="en-US" sz="3200" dirty="0"/>
                  <a:t>と定義．</a:t>
                </a:r>
                <a:endParaRPr lang="en-US" altLang="ja-JP" sz="3200" dirty="0"/>
              </a:p>
              <a:p>
                <a:pPr algn="just">
                  <a:buClr>
                    <a:schemeClr val="tx1"/>
                  </a:buClr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altLang="ja-JP" sz="32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3200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r>
                          <a:rPr lang="en-US" altLang="ja-JP" sz="3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func>
                    <m:r>
                      <a:rPr lang="en-US" altLang="ja-JP" sz="32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ja-JP" altLang="en-US" sz="3200" dirty="0"/>
                  <a:t>，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ja-JP" sz="3200" b="0" i="1" dirty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3200" b="0" i="0" dirty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r>
                          <a:rPr lang="en-US" altLang="ja-JP" sz="3200" b="0" i="1" dirty="0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</m:func>
                    <m:r>
                      <a:rPr lang="en-US" altLang="ja-JP" sz="3200" b="0" i="1" dirty="0" smtClean="0">
                        <a:latin typeface="Cambria Math" panose="02040503050406030204" pitchFamily="18" charset="0"/>
                      </a:rPr>
                      <m:t>≒2.30</m:t>
                    </m:r>
                  </m:oMath>
                </a14:m>
                <a:endParaRPr lang="en-US" altLang="ja-JP" sz="3200" dirty="0"/>
              </a:p>
              <a:p>
                <a:pPr marL="0" indent="0" algn="ctr">
                  <a:buClr>
                    <a:schemeClr val="tx1"/>
                  </a:buClr>
                  <a:buNone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altLang="ja-JP" sz="32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3200" b="0" i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r>
                          <a:rPr lang="en-US" altLang="ja-JP" sz="32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e>
                    </m:func>
                    <m:r>
                      <a:rPr lang="en-US" altLang="ja-JP" sz="3200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func>
                      <m:funcPr>
                        <m:ctrlPr>
                          <a:rPr lang="en-US" altLang="ja-JP" sz="32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3200" b="0" i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r>
                          <a:rPr lang="en-US" altLang="ja-JP" sz="32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</m:func>
                  </m:oMath>
                </a14:m>
                <a:r>
                  <a:rPr lang="en-US" altLang="ja-JP" sz="3200" dirty="0"/>
                  <a:t> …(2.6)</a:t>
                </a:r>
              </a:p>
            </p:txBody>
          </p:sp>
        </mc:Choice>
        <mc:Fallback xmlns="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574A9252-F39F-282A-2F61-5647148A762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24"/>
              </p:nvPr>
            </p:nvSpPr>
            <p:spPr>
              <a:xfrm>
                <a:off x="5085334" y="1317410"/>
                <a:ext cx="5580611" cy="6240297"/>
              </a:xfrm>
              <a:blipFill>
                <a:blip r:embed="rId2"/>
                <a:stretch>
                  <a:fillRect l="-2402" r="-2729" b="-48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タイトル 3">
            <a:extLst>
              <a:ext uri="{FF2B5EF4-FFF2-40B4-BE49-F238E27FC236}">
                <a16:creationId xmlns:a16="http://schemas.microsoft.com/office/drawing/2014/main" id="{C059CA4F-9DB1-17AC-0AD0-7405EAE15B41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FFFFFF">
              <a:alpha val="50000"/>
            </a:srgbClr>
          </a:solidFill>
        </p:spPr>
        <p:txBody>
          <a:bodyPr/>
          <a:lstStyle/>
          <a:p>
            <a:r>
              <a:rPr lang="ja-JP" altLang="en-US" dirty="0"/>
              <a:t>部屋が散らかることは自然なこと？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B42A7481-BE04-7347-C1CC-CD955F984B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altLang="ja-JP" dirty="0">
                <a:hlinkClick r:id="rId3"/>
              </a:rPr>
              <a:t>https://irasutoya.com/2014/08/blog-post_69.html</a:t>
            </a:r>
            <a:endParaRPr lang="ja-JP" altLang="en-US" dirty="0"/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8124A08D-863C-29C3-9BF3-A160BC50AC8E}"/>
              </a:ext>
            </a:extLst>
          </p:cNvPr>
          <p:cNvSpPr txBox="1">
            <a:spLocks/>
          </p:cNvSpPr>
          <p:nvPr/>
        </p:nvSpPr>
        <p:spPr>
          <a:xfrm>
            <a:off x="591795" y="6323486"/>
            <a:ext cx="44935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2800"/>
              <a:t>可能な組み合わせは</a:t>
            </a:r>
            <a:r>
              <a:rPr lang="en-US" altLang="ja-JP" sz="2800">
                <a:solidFill>
                  <a:schemeClr val="accent6"/>
                </a:solidFill>
              </a:rPr>
              <a:t>10</a:t>
            </a:r>
            <a:r>
              <a:rPr lang="ja-JP" altLang="en-US" sz="2800"/>
              <a:t>通り</a:t>
            </a:r>
          </a:p>
        </p:txBody>
      </p:sp>
      <p:pic>
        <p:nvPicPr>
          <p:cNvPr id="1026" name="Picture 2" descr="動物のマーク「リス」">
            <a:extLst>
              <a:ext uri="{FF2B5EF4-FFF2-40B4-BE49-F238E27FC236}">
                <a16:creationId xmlns:a16="http://schemas.microsoft.com/office/drawing/2014/main" id="{5237846F-6693-6B52-63BB-B41EFD5E5D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974" y="3043279"/>
            <a:ext cx="850740" cy="816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動物のマーク「リス」">
            <a:extLst>
              <a:ext uri="{FF2B5EF4-FFF2-40B4-BE49-F238E27FC236}">
                <a16:creationId xmlns:a16="http://schemas.microsoft.com/office/drawing/2014/main" id="{E6A04F4B-BE33-A734-C829-D5D074C010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6714" y="3043279"/>
            <a:ext cx="850740" cy="816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動物のマーク「リス」">
            <a:extLst>
              <a:ext uri="{FF2B5EF4-FFF2-40B4-BE49-F238E27FC236}">
                <a16:creationId xmlns:a16="http://schemas.microsoft.com/office/drawing/2014/main" id="{383BD9AE-FC0F-E8D1-226D-4FA5E95D3C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7454" y="3043279"/>
            <a:ext cx="850740" cy="816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動物のマーク「リス」">
            <a:extLst>
              <a:ext uri="{FF2B5EF4-FFF2-40B4-BE49-F238E27FC236}">
                <a16:creationId xmlns:a16="http://schemas.microsoft.com/office/drawing/2014/main" id="{8B2476FD-AF88-3683-958D-67D46D5B52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194" y="3043279"/>
            <a:ext cx="850740" cy="816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動物のマーク「リス」">
            <a:extLst>
              <a:ext uri="{FF2B5EF4-FFF2-40B4-BE49-F238E27FC236}">
                <a16:creationId xmlns:a16="http://schemas.microsoft.com/office/drawing/2014/main" id="{2B718F02-0CEC-02BE-5D06-3CF60F169A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8934" y="3043279"/>
            <a:ext cx="850740" cy="816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動物のマーク「猫」">
            <a:extLst>
              <a:ext uri="{FF2B5EF4-FFF2-40B4-BE49-F238E27FC236}">
                <a16:creationId xmlns:a16="http://schemas.microsoft.com/office/drawing/2014/main" id="{E864A4B7-6631-6ECE-363E-7F351ADF9B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6714" y="5286140"/>
            <a:ext cx="850740" cy="816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動物のマーク「猫」">
            <a:extLst>
              <a:ext uri="{FF2B5EF4-FFF2-40B4-BE49-F238E27FC236}">
                <a16:creationId xmlns:a16="http://schemas.microsoft.com/office/drawing/2014/main" id="{65B13695-F18F-78E2-E936-98ACCC2641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8934" y="5286140"/>
            <a:ext cx="850740" cy="816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動物のマーク「リス」">
            <a:extLst>
              <a:ext uri="{FF2B5EF4-FFF2-40B4-BE49-F238E27FC236}">
                <a16:creationId xmlns:a16="http://schemas.microsoft.com/office/drawing/2014/main" id="{A7028DA9-FA59-5495-078D-D1EA18C31F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974" y="5286140"/>
            <a:ext cx="850740" cy="816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動物のマーク「リス」">
            <a:extLst>
              <a:ext uri="{FF2B5EF4-FFF2-40B4-BE49-F238E27FC236}">
                <a16:creationId xmlns:a16="http://schemas.microsoft.com/office/drawing/2014/main" id="{B969FA79-79DE-3140-235B-412B6206CD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7454" y="5286140"/>
            <a:ext cx="850740" cy="816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動物のマーク「リス」">
            <a:extLst>
              <a:ext uri="{FF2B5EF4-FFF2-40B4-BE49-F238E27FC236}">
                <a16:creationId xmlns:a16="http://schemas.microsoft.com/office/drawing/2014/main" id="{A86F0C35-A727-6B6A-5AB1-E2DAD305D9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194" y="5286140"/>
            <a:ext cx="850740" cy="816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292AA152-C57C-1FF7-6340-34CF24EE5757}"/>
              </a:ext>
            </a:extLst>
          </p:cNvPr>
          <p:cNvSpPr txBox="1">
            <a:spLocks/>
          </p:cNvSpPr>
          <p:nvPr/>
        </p:nvSpPr>
        <p:spPr>
          <a:xfrm>
            <a:off x="364597" y="2273534"/>
            <a:ext cx="10823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2800"/>
              <a:t>状態</a:t>
            </a:r>
            <a:r>
              <a:rPr kumimoji="1" lang="en-US" altLang="ja-JP" sz="2800"/>
              <a:t>A</a:t>
            </a:r>
            <a:endParaRPr kumimoji="1" lang="ja-JP" altLang="en-US" sz="2800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D745D566-573C-6C15-0ABC-D2326809537B}"/>
              </a:ext>
            </a:extLst>
          </p:cNvPr>
          <p:cNvSpPr txBox="1">
            <a:spLocks/>
          </p:cNvSpPr>
          <p:nvPr/>
        </p:nvSpPr>
        <p:spPr>
          <a:xfrm>
            <a:off x="364596" y="4542284"/>
            <a:ext cx="10823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2800"/>
              <a:t>状態</a:t>
            </a:r>
            <a:r>
              <a:rPr kumimoji="1" lang="en-US" altLang="ja-JP" sz="2800"/>
              <a:t>B</a:t>
            </a:r>
            <a:endParaRPr kumimoji="1" lang="ja-JP" altLang="en-US" sz="2800"/>
          </a:p>
        </p:txBody>
      </p:sp>
      <p:sp>
        <p:nvSpPr>
          <p:cNvPr id="19" name="吹き出し: 角を丸めた四角形 18">
            <a:extLst>
              <a:ext uri="{FF2B5EF4-FFF2-40B4-BE49-F238E27FC236}">
                <a16:creationId xmlns:a16="http://schemas.microsoft.com/office/drawing/2014/main" id="{C4130C41-8832-B795-7802-BC7095F6BB81}"/>
              </a:ext>
            </a:extLst>
          </p:cNvPr>
          <p:cNvSpPr>
            <a:spLocks/>
          </p:cNvSpPr>
          <p:nvPr/>
        </p:nvSpPr>
        <p:spPr>
          <a:xfrm>
            <a:off x="1977937" y="6386918"/>
            <a:ext cx="4628227" cy="1070039"/>
          </a:xfrm>
          <a:prstGeom prst="wedgeRoundRectCallout">
            <a:avLst>
              <a:gd name="adj1" fmla="val -42972"/>
              <a:gd name="adj2" fmla="val -80177"/>
              <a:gd name="adj3" fmla="val 16667"/>
            </a:avLst>
          </a:prstGeom>
          <a:gradFill>
            <a:gsLst>
              <a:gs pos="0">
                <a:schemeClr val="accent1">
                  <a:tint val="50000"/>
                  <a:satMod val="300000"/>
                  <a:alpha val="90000"/>
                </a:schemeClr>
              </a:gs>
              <a:gs pos="35000">
                <a:schemeClr val="accent1">
                  <a:tint val="37000"/>
                  <a:satMod val="300000"/>
                  <a:alpha val="90000"/>
                </a:schemeClr>
              </a:gs>
              <a:gs pos="100000">
                <a:schemeClr val="accent1">
                  <a:tint val="15000"/>
                  <a:satMod val="350000"/>
                  <a:alpha val="90000"/>
                </a:schemeClr>
              </a:gs>
            </a:gsLst>
          </a:gradFill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2400" dirty="0"/>
              <a:t>モノの置き場を決めていないと，</a:t>
            </a:r>
            <a:endParaRPr lang="en-US" altLang="ja-JP" sz="2400" dirty="0"/>
          </a:p>
          <a:p>
            <a:pPr algn="ctr"/>
            <a:r>
              <a:rPr lang="ja-JP" altLang="en-US" sz="2400" dirty="0"/>
              <a:t>可能な状態の総数が大きく</a:t>
            </a:r>
            <a:endParaRPr lang="en-US" altLang="ja-JP" sz="2400" dirty="0"/>
          </a:p>
          <a:p>
            <a:pPr algn="ctr"/>
            <a:r>
              <a:rPr lang="ja-JP" altLang="en-US" sz="2400" dirty="0"/>
              <a:t>エントロピが</a:t>
            </a:r>
            <a:r>
              <a:rPr lang="ja-JP" altLang="en-US" sz="2400" b="1" dirty="0">
                <a:ln>
                  <a:solidFill>
                    <a:schemeClr val="accent1">
                      <a:lumMod val="75000"/>
                    </a:schemeClr>
                  </a:solidFill>
                </a:ln>
                <a:solidFill>
                  <a:schemeClr val="bg1"/>
                </a:solidFill>
              </a:rPr>
              <a:t>大きい</a:t>
            </a:r>
            <a:endParaRPr kumimoji="1" lang="ja-JP" altLang="en-US" sz="2400" b="1" dirty="0">
              <a:ln>
                <a:solidFill>
                  <a:schemeClr val="accent1">
                    <a:lumMod val="75000"/>
                  </a:schemeClr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0" name="吹き出し: 角を丸めた四角形 19">
            <a:extLst>
              <a:ext uri="{FF2B5EF4-FFF2-40B4-BE49-F238E27FC236}">
                <a16:creationId xmlns:a16="http://schemas.microsoft.com/office/drawing/2014/main" id="{270971E7-E960-89AB-714C-C565A6F1AAB9}"/>
              </a:ext>
            </a:extLst>
          </p:cNvPr>
          <p:cNvSpPr>
            <a:spLocks/>
          </p:cNvSpPr>
          <p:nvPr/>
        </p:nvSpPr>
        <p:spPr>
          <a:xfrm>
            <a:off x="1240544" y="1635495"/>
            <a:ext cx="4628227" cy="1070038"/>
          </a:xfrm>
          <a:prstGeom prst="wedgeRoundRectCallout">
            <a:avLst>
              <a:gd name="adj1" fmla="val -3670"/>
              <a:gd name="adj2" fmla="val 81185"/>
              <a:gd name="adj3" fmla="val 16667"/>
            </a:avLst>
          </a:prstGeom>
          <a:gradFill>
            <a:gsLst>
              <a:gs pos="0">
                <a:schemeClr val="accent4">
                  <a:tint val="50000"/>
                  <a:satMod val="300000"/>
                  <a:alpha val="90000"/>
                </a:schemeClr>
              </a:gs>
              <a:gs pos="35000">
                <a:schemeClr val="accent4">
                  <a:tint val="37000"/>
                  <a:satMod val="300000"/>
                  <a:alpha val="90000"/>
                </a:schemeClr>
              </a:gs>
              <a:gs pos="100000">
                <a:schemeClr val="accent4">
                  <a:tint val="15000"/>
                  <a:satMod val="350000"/>
                  <a:alpha val="90000"/>
                </a:schemeClr>
              </a:gs>
            </a:gsLst>
          </a:gradFill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2400"/>
              <a:t>モノの置き場を決めていると，</a:t>
            </a:r>
            <a:endParaRPr lang="en-US" altLang="ja-JP" sz="2400"/>
          </a:p>
          <a:p>
            <a:pPr algn="ctr"/>
            <a:r>
              <a:rPr lang="ja-JP" altLang="en-US" sz="2400"/>
              <a:t>可能な状態の総数が少なく</a:t>
            </a:r>
            <a:endParaRPr lang="en-US" altLang="ja-JP" sz="2400"/>
          </a:p>
          <a:p>
            <a:pPr algn="ctr"/>
            <a:r>
              <a:rPr lang="ja-JP" altLang="en-US" sz="2400"/>
              <a:t>エントロピが</a:t>
            </a:r>
            <a:r>
              <a:rPr lang="ja-JP" altLang="en-US" sz="2400" b="1">
                <a:ln>
                  <a:solidFill>
                    <a:schemeClr val="accent4">
                      <a:lumMod val="75000"/>
                    </a:schemeClr>
                  </a:solidFill>
                </a:ln>
                <a:solidFill>
                  <a:schemeClr val="bg1"/>
                </a:solidFill>
              </a:rPr>
              <a:t>小さい</a:t>
            </a:r>
            <a:endParaRPr kumimoji="1" lang="ja-JP" altLang="en-US" sz="2400" b="1">
              <a:ln>
                <a:solidFill>
                  <a:schemeClr val="accent4">
                    <a:lumMod val="75000"/>
                  </a:schemeClr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6259ECF2-C5FE-2D48-C2AD-8CE1C8AEB31C}"/>
              </a:ext>
            </a:extLst>
          </p:cNvPr>
          <p:cNvSpPr txBox="1">
            <a:spLocks/>
          </p:cNvSpPr>
          <p:nvPr/>
        </p:nvSpPr>
        <p:spPr>
          <a:xfrm>
            <a:off x="655823" y="3961295"/>
            <a:ext cx="43140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2800"/>
              <a:t>可能な組み合わせは</a:t>
            </a:r>
            <a:r>
              <a:rPr lang="en-US" altLang="ja-JP" sz="2800">
                <a:solidFill>
                  <a:schemeClr val="accent6"/>
                </a:solidFill>
              </a:rPr>
              <a:t>1</a:t>
            </a:r>
            <a:r>
              <a:rPr lang="ja-JP" altLang="en-US" sz="2800"/>
              <a:t>通り</a:t>
            </a:r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C9771064-A23A-991B-B33F-DA5D60571527}"/>
              </a:ext>
            </a:extLst>
          </p:cNvPr>
          <p:cNvSpPr>
            <a:spLocks/>
          </p:cNvSpPr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2">
                      <a:lumMod val="50000"/>
                    </a:schemeClr>
                  </a:solidFill>
                </a:ln>
              </a:rPr>
              <a:t>余談</a:t>
            </a:r>
          </a:p>
        </p:txBody>
      </p:sp>
    </p:spTree>
    <p:extLst>
      <p:ext uri="{BB962C8B-B14F-4D97-AF65-F5344CB8AC3E}">
        <p14:creationId xmlns:p14="http://schemas.microsoft.com/office/powerpoint/2010/main" val="3134889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36327AA1-B5C7-5D0B-D374-82E53397F0D3}"/>
              </a:ext>
            </a:extLst>
          </p:cNvPr>
          <p:cNvSpPr>
            <a:spLocks/>
          </p:cNvSpPr>
          <p:nvPr/>
        </p:nvSpPr>
        <p:spPr>
          <a:xfrm>
            <a:off x="1928265" y="3644089"/>
            <a:ext cx="6683941" cy="845482"/>
          </a:xfrm>
          <a:prstGeom prst="rect">
            <a:avLst/>
          </a:prstGeom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E8F0D97A-F1D0-8D79-F0B5-5D27E6F4B31A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21</a:t>
            </a:fld>
            <a:endParaRPr kumimoji="1" lang="ja-JP" altLang="en-US">
              <a:latin typeface="+mn-ea"/>
              <a:ea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0654DF87-90FB-D594-8C9C-2B5CEF69FFD3}"/>
                  </a:ext>
                </a:extLst>
              </p:cNvPr>
              <p:cNvSpPr>
                <a:spLocks noGrp="1"/>
              </p:cNvSpPr>
              <p:nvPr>
                <p:ph type="body" sz="quarter" idx="24"/>
              </p:nvPr>
            </p:nvSpPr>
            <p:spPr>
              <a:xfrm>
                <a:off x="0" y="1317411"/>
                <a:ext cx="10665945" cy="6242256"/>
              </a:xfrm>
            </p:spPr>
            <p:txBody>
              <a:bodyPr/>
              <a:lstStyle/>
              <a:p>
                <a:pPr algn="just">
                  <a:lnSpc>
                    <a:spcPct val="150000"/>
                  </a:lnSpc>
                </a:pPr>
                <a:r>
                  <a:rPr kumimoji="1" lang="ja-JP" altLang="en-US" sz="4000" dirty="0"/>
                  <a:t>質量</a:t>
                </a:r>
                <a14:m>
                  <m:oMath xmlns:m="http://schemas.openxmlformats.org/officeDocument/2006/math">
                    <m:r>
                      <a:rPr kumimoji="1" lang="en-US" altLang="ja-JP" sz="40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kumimoji="1" lang="en-US" altLang="ja-JP" sz="4000" dirty="0"/>
                  <a:t>[g]</a:t>
                </a:r>
                <a:r>
                  <a:rPr kumimoji="1" lang="ja-JP" altLang="en-US" sz="4000" dirty="0"/>
                  <a:t>，比熱</a:t>
                </a:r>
                <a14:m>
                  <m:oMath xmlns:m="http://schemas.openxmlformats.org/officeDocument/2006/math">
                    <m:r>
                      <a:rPr kumimoji="1" lang="en-US" altLang="ja-JP" sz="4000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kumimoji="1" lang="en-US" altLang="ja-JP" sz="4000" dirty="0"/>
                  <a:t>[J/(g</a:t>
                </a:r>
                <a:r>
                  <a:rPr lang="ja-JP" altLang="en-US" dirty="0"/>
                  <a:t>･</a:t>
                </a:r>
                <a:r>
                  <a:rPr kumimoji="1" lang="en-US" altLang="ja-JP" sz="4000" dirty="0"/>
                  <a:t>K)]</a:t>
                </a:r>
                <a:r>
                  <a:rPr kumimoji="1" lang="ja-JP" altLang="en-US" sz="4000" dirty="0"/>
                  <a:t>，上昇温度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ja-JP" sz="4000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kumimoji="1" lang="en-US" altLang="ja-JP" sz="4000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kumimoji="1" lang="en-US" altLang="ja-JP" sz="4000" dirty="0"/>
                  <a:t> [</a:t>
                </a:r>
                <a:r>
                  <a:rPr kumimoji="1" lang="ja-JP" altLang="en-US" sz="4000" dirty="0"/>
                  <a:t>℃</a:t>
                </a:r>
                <a:r>
                  <a:rPr kumimoji="1" lang="en-US" altLang="ja-JP" sz="4000" dirty="0"/>
                  <a:t>]</a:t>
                </a:r>
                <a:r>
                  <a:rPr kumimoji="1" lang="ja-JP" altLang="en-US" sz="4000" dirty="0"/>
                  <a:t>，発熱量</a:t>
                </a:r>
                <a14:m>
                  <m:oMath xmlns:m="http://schemas.openxmlformats.org/officeDocument/2006/math">
                    <m:r>
                      <a:rPr kumimoji="1" lang="en-US" altLang="ja-JP" sz="4000" b="0" i="0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kumimoji="1" lang="en-US" altLang="ja-JP" sz="4000" dirty="0"/>
                  <a:t>[J]</a:t>
                </a:r>
                <a:r>
                  <a:rPr kumimoji="1" lang="ja-JP" altLang="en-US" sz="4000" dirty="0"/>
                  <a:t>とすると次である．</a:t>
                </a:r>
                <a:endParaRPr kumimoji="1" lang="en-US" altLang="ja-JP" sz="40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altLang="ja-JP" sz="4400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altLang="ja-JP" sz="4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sz="4400" b="0" i="1" smtClean="0">
                        <a:latin typeface="Cambria Math" panose="02040503050406030204" pitchFamily="18" charset="0"/>
                      </a:rPr>
                      <m:t>𝑚𝑐</m:t>
                    </m:r>
                    <m:r>
                      <m:rPr>
                        <m:sty m:val="p"/>
                      </m:rPr>
                      <a:rPr lang="en-US" altLang="ja-JP" sz="4400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altLang="ja-JP" sz="44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ja-JP" sz="4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sz="4400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m:rPr>
                        <m:sty m:val="p"/>
                      </m:rPr>
                      <a:rPr lang="en-US" altLang="ja-JP" sz="4400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altLang="ja-JP" sz="4400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altLang="ja-JP" sz="4400" dirty="0"/>
                  <a:t> …(2.7)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kumimoji="1" lang="ja-JP" altLang="en-US" sz="4000" dirty="0"/>
                  <a:t>物質</a:t>
                </a:r>
                <a:r>
                  <a:rPr kumimoji="1" lang="en-US" altLang="ja-JP" sz="4000" dirty="0"/>
                  <a:t>1[g]</a:t>
                </a:r>
                <a:r>
                  <a:rPr kumimoji="1" lang="ja-JP" altLang="en-US" sz="4000" dirty="0"/>
                  <a:t>の温度を</a:t>
                </a:r>
                <a:r>
                  <a:rPr kumimoji="1" lang="en-US" altLang="ja-JP" sz="4000" dirty="0"/>
                  <a:t>1[</a:t>
                </a:r>
                <a:r>
                  <a:rPr kumimoji="1" lang="ja-JP" altLang="en-US" sz="4000" dirty="0"/>
                  <a:t>℃</a:t>
                </a:r>
                <a:r>
                  <a:rPr kumimoji="1" lang="en-US" altLang="ja-JP" sz="4000" dirty="0"/>
                  <a:t>]</a:t>
                </a:r>
                <a:r>
                  <a:rPr kumimoji="1" lang="ja-JP" altLang="en-US" sz="4000" dirty="0"/>
                  <a:t>上げるのに要する</a:t>
                </a:r>
                <a:r>
                  <a:rPr kumimoji="1" lang="ja-JP" altLang="en-US" sz="4000" dirty="0">
                    <a:solidFill>
                      <a:schemeClr val="accent6"/>
                    </a:solidFill>
                  </a:rPr>
                  <a:t>物質固有の熱量</a:t>
                </a:r>
                <a:r>
                  <a:rPr kumimoji="1" lang="ja-JP" altLang="en-US" sz="4000" dirty="0"/>
                  <a:t>を，</a:t>
                </a:r>
                <a:r>
                  <a:rPr kumimoji="1" lang="ja-JP" altLang="en-US" sz="4000" dirty="0">
                    <a:solidFill>
                      <a:schemeClr val="accent6"/>
                    </a:solidFill>
                  </a:rPr>
                  <a:t>比熱</a:t>
                </a:r>
                <a:r>
                  <a:rPr kumimoji="1" lang="ja-JP" altLang="en-US" sz="4000" dirty="0"/>
                  <a:t>と呼ぶ．</a:t>
                </a:r>
                <a:endParaRPr kumimoji="1" lang="en-US" altLang="ja-JP" sz="4000" dirty="0"/>
              </a:p>
              <a:p>
                <a:pPr algn="just">
                  <a:lnSpc>
                    <a:spcPct val="150000"/>
                  </a:lnSpc>
                </a:pPr>
                <a:r>
                  <a:rPr lang="ja-JP" altLang="en-US" sz="4000" dirty="0"/>
                  <a:t>熱容量</a:t>
                </a:r>
                <a14:m>
                  <m:oMath xmlns:m="http://schemas.openxmlformats.org/officeDocument/2006/math">
                    <m:r>
                      <a:rPr lang="en-US" altLang="ja-JP" sz="4000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altLang="ja-JP" sz="4000" dirty="0"/>
                  <a:t>[J/K]</a:t>
                </a:r>
                <a:r>
                  <a:rPr lang="ja-JP" altLang="en-US" sz="4000" dirty="0"/>
                  <a:t>は，</a:t>
                </a:r>
                <a:r>
                  <a:rPr lang="ja-JP" altLang="en-US" sz="4000" dirty="0">
                    <a:solidFill>
                      <a:schemeClr val="accent6"/>
                    </a:solidFill>
                  </a:rPr>
                  <a:t>質量と比熱の積</a:t>
                </a:r>
                <a:r>
                  <a:rPr lang="ja-JP" altLang="en-US" sz="4000" dirty="0"/>
                  <a:t>である．</a:t>
                </a:r>
                <a:endParaRPr kumimoji="1" lang="en-US" altLang="ja-JP" sz="4000" dirty="0"/>
              </a:p>
            </p:txBody>
          </p:sp>
        </mc:Choice>
        <mc:Fallback xmlns="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0654DF87-90FB-D594-8C9C-2B5CEF69FFD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24"/>
              </p:nvPr>
            </p:nvSpPr>
            <p:spPr>
              <a:xfrm>
                <a:off x="0" y="1317411"/>
                <a:ext cx="10665945" cy="6242256"/>
              </a:xfrm>
              <a:blipFill>
                <a:blip r:embed="rId2"/>
                <a:stretch>
                  <a:fillRect l="-1829" r="-2000" b="-19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タイトル 3">
            <a:extLst>
              <a:ext uri="{FF2B5EF4-FFF2-40B4-BE49-F238E27FC236}">
                <a16:creationId xmlns:a16="http://schemas.microsoft.com/office/drawing/2014/main" id="{52ABE763-C9C1-DEE0-C4BC-B7A2A29323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比熱</a:t>
            </a:r>
            <a:r>
              <a:rPr lang="ja-JP" altLang="en-US"/>
              <a:t>と熱容量</a:t>
            </a:r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82681CCC-7F6D-D386-2DAB-7D104D804E5F}"/>
              </a:ext>
            </a:extLst>
          </p:cNvPr>
          <p:cNvSpPr>
            <a:spLocks/>
          </p:cNvSpPr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3">
                      <a:lumMod val="75000"/>
                    </a:schemeClr>
                  </a:solidFill>
                </a:ln>
              </a:rPr>
              <a:t>板書</a:t>
            </a:r>
          </a:p>
        </p:txBody>
      </p:sp>
    </p:spTree>
    <p:extLst>
      <p:ext uri="{BB962C8B-B14F-4D97-AF65-F5344CB8AC3E}">
        <p14:creationId xmlns:p14="http://schemas.microsoft.com/office/powerpoint/2010/main" val="2550368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C9BB1140-9317-68A8-CE5E-EC8CBF44F07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ja-JP" dirty="0"/>
              <a:t>03</a:t>
            </a:r>
            <a:endParaRPr kumimoji="1" lang="ja-JP" alt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1F797ED2-A6B9-83A2-EA26-C2C450276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エネルギー変換と効率</a:t>
            </a:r>
          </a:p>
        </p:txBody>
      </p:sp>
      <p:sp>
        <p:nvSpPr>
          <p:cNvPr id="4" name="字幕 3">
            <a:extLst>
              <a:ext uri="{FF2B5EF4-FFF2-40B4-BE49-F238E27FC236}">
                <a16:creationId xmlns:a16="http://schemas.microsoft.com/office/drawing/2014/main" id="{0EC51158-7DBB-F44E-83BD-E721144155D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ja-JP" altLang="en-US" dirty="0"/>
              <a:t>エネルギー間の相関</a:t>
            </a:r>
            <a:endParaRPr kumimoji="1" lang="en-US" altLang="ja-JP" dirty="0"/>
          </a:p>
          <a:p>
            <a:r>
              <a:rPr kumimoji="1" lang="ja-JP" altLang="en-US" dirty="0"/>
              <a:t>エネルギーの変換と</a:t>
            </a:r>
            <a:r>
              <a:rPr lang="ja-JP" altLang="en-US" dirty="0"/>
              <a:t>効率と</a:t>
            </a:r>
            <a:r>
              <a:rPr kumimoji="1" lang="ja-JP" altLang="en-US" dirty="0"/>
              <a:t>保存</a:t>
            </a:r>
            <a:endParaRPr kumimoji="1" lang="en-US" altLang="ja-JP" dirty="0"/>
          </a:p>
          <a:p>
            <a:r>
              <a:rPr lang="ja-JP" altLang="en-US" dirty="0"/>
              <a:t>仕事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94230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12BC999E-83A6-0081-989A-4CF78AACB99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effectLst/>
        </p:spPr>
        <p:txBody>
          <a:bodyPr/>
          <a:lstStyle/>
          <a:p>
            <a:r>
              <a:rPr lang="en-US" altLang="ja-JP">
                <a:hlinkClick r:id="rId2"/>
              </a:rPr>
              <a:t>https://irasutoya.com</a:t>
            </a:r>
            <a:r>
              <a:rPr lang="en-US" altLang="ja-JP"/>
              <a:t>, </a:t>
            </a:r>
            <a:r>
              <a:rPr lang="en-US" altLang="ja-JP">
                <a:hlinkClick r:id="rId3"/>
              </a:rPr>
              <a:t>https://ac-illust.com</a:t>
            </a:r>
            <a:r>
              <a:rPr lang="en-US" altLang="ja-JP"/>
              <a:t>, </a:t>
            </a:r>
            <a:r>
              <a:rPr lang="en-US" altLang="ja-JP">
                <a:hlinkClick r:id="rId4"/>
              </a:rPr>
              <a:t>https://tsukatte.com</a:t>
            </a:r>
            <a:endParaRPr lang="en-US" altLang="ja-JP"/>
          </a:p>
        </p:txBody>
      </p:sp>
      <p:grpSp>
        <p:nvGrpSpPr>
          <p:cNvPr id="1136" name="グループ化 1135">
            <a:extLst>
              <a:ext uri="{FF2B5EF4-FFF2-40B4-BE49-F238E27FC236}">
                <a16:creationId xmlns:a16="http://schemas.microsoft.com/office/drawing/2014/main" id="{8E759071-6572-B8CE-628C-0257E05A52F0}"/>
              </a:ext>
            </a:extLst>
          </p:cNvPr>
          <p:cNvGrpSpPr>
            <a:grpSpLocks/>
          </p:cNvGrpSpPr>
          <p:nvPr/>
        </p:nvGrpSpPr>
        <p:grpSpPr>
          <a:xfrm>
            <a:off x="4490015" y="1321107"/>
            <a:ext cx="2788784" cy="1746334"/>
            <a:chOff x="3428763" y="1536770"/>
            <a:chExt cx="2583818" cy="1617984"/>
          </a:xfrm>
          <a:effectLst/>
        </p:grpSpPr>
        <p:pic>
          <p:nvPicPr>
            <p:cNvPr id="1044" name="Picture 20" descr="海辺・ビーチのイラスト（背景素材）">
              <a:extLst>
                <a:ext uri="{FF2B5EF4-FFF2-40B4-BE49-F238E27FC236}">
                  <a16:creationId xmlns:a16="http://schemas.microsoft.com/office/drawing/2014/main" id="{E7C425FC-DB8D-EBCC-30A0-49984BF3A3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28763" y="1536770"/>
              <a:ext cx="2583818" cy="16179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8" name="テキスト ボックス 47">
              <a:extLst>
                <a:ext uri="{FF2B5EF4-FFF2-40B4-BE49-F238E27FC236}">
                  <a16:creationId xmlns:a16="http://schemas.microsoft.com/office/drawing/2014/main" id="{BB6A01E1-2C54-0C6F-F334-C307BC1B4860}"/>
                </a:ext>
              </a:extLst>
            </p:cNvPr>
            <p:cNvSpPr txBox="1">
              <a:spLocks/>
            </p:cNvSpPr>
            <p:nvPr/>
          </p:nvSpPr>
          <p:spPr>
            <a:xfrm>
              <a:off x="4004179" y="2426649"/>
              <a:ext cx="408723" cy="3707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000">
                  <a:solidFill>
                    <a:schemeClr val="accent2"/>
                  </a:solidFill>
                </a:rPr>
                <a:t>海</a:t>
              </a:r>
            </a:p>
          </p:txBody>
        </p:sp>
      </p:grpSp>
      <p:sp>
        <p:nvSpPr>
          <p:cNvPr id="2" name="スライド番号プレースホルダー 7">
            <a:extLst>
              <a:ext uri="{FF2B5EF4-FFF2-40B4-BE49-F238E27FC236}">
                <a16:creationId xmlns:a16="http://schemas.microsoft.com/office/drawing/2014/main" id="{A3D87DF7-4CFF-D780-6F18-C4378D3F49AB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prstGeom prst="rect">
            <a:avLst/>
          </a:prstGeom>
          <a:effectLst/>
        </p:spPr>
        <p:txBody>
          <a:bodyPr/>
          <a:lstStyle>
            <a:lvl1pPr algn="r">
              <a:defRPr sz="3022">
                <a:latin typeface="+mn-lt"/>
              </a:defRPr>
            </a:lvl1pPr>
          </a:lstStyle>
          <a:p>
            <a:fld id="{6408349E-6932-463E-ABE1-6FC2A2453113}" type="slidenum">
              <a:rPr kumimoji="1" lang="ja-JP" altLang="en-US" sz="2800" smtClean="0"/>
              <a:pPr/>
              <a:t>23</a:t>
            </a:fld>
            <a:endParaRPr kumimoji="1" lang="ja-JP" altLang="en-US" dirty="0"/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C3C57A22-2A19-A6E0-6A13-642A640E9FA4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/>
        </p:spPr>
        <p:txBody>
          <a:bodyPr/>
          <a:lstStyle/>
          <a:p>
            <a:r>
              <a:rPr kumimoji="1" lang="ja-JP" altLang="en-US" dirty="0"/>
              <a:t>身近なエネルギー相関</a:t>
            </a:r>
          </a:p>
        </p:txBody>
      </p:sp>
      <p:grpSp>
        <p:nvGrpSpPr>
          <p:cNvPr id="1142" name="グループ化 1141">
            <a:extLst>
              <a:ext uri="{FF2B5EF4-FFF2-40B4-BE49-F238E27FC236}">
                <a16:creationId xmlns:a16="http://schemas.microsoft.com/office/drawing/2014/main" id="{2089C9C3-6B2C-B77C-1823-C19B81FB1948}"/>
              </a:ext>
            </a:extLst>
          </p:cNvPr>
          <p:cNvGrpSpPr>
            <a:grpSpLocks/>
          </p:cNvGrpSpPr>
          <p:nvPr/>
        </p:nvGrpSpPr>
        <p:grpSpPr>
          <a:xfrm>
            <a:off x="742912" y="4270994"/>
            <a:ext cx="1793740" cy="817429"/>
            <a:chOff x="688311" y="3884058"/>
            <a:chExt cx="1661906" cy="757351"/>
          </a:xfrm>
          <a:effectLst/>
        </p:grpSpPr>
        <p:pic>
          <p:nvPicPr>
            <p:cNvPr id="1032" name="Picture 8" descr="石炭のイラスト">
              <a:extLst>
                <a:ext uri="{FF2B5EF4-FFF2-40B4-BE49-F238E27FC236}">
                  <a16:creationId xmlns:a16="http://schemas.microsoft.com/office/drawing/2014/main" id="{B3C3A643-D907-3F6D-68C6-3EEC247099E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68871" y="3884058"/>
              <a:ext cx="681346" cy="6813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 descr="ドラム缶に入った石油のイラスト">
              <a:extLst>
                <a:ext uri="{FF2B5EF4-FFF2-40B4-BE49-F238E27FC236}">
                  <a16:creationId xmlns:a16="http://schemas.microsoft.com/office/drawing/2014/main" id="{3AB45EAA-BA05-81E3-FE1C-AF4CEE57240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8311" y="3892677"/>
              <a:ext cx="681346" cy="7487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36" name="Picture 12" descr="オープンカーのイラスト（車）">
            <a:extLst>
              <a:ext uri="{FF2B5EF4-FFF2-40B4-BE49-F238E27FC236}">
                <a16:creationId xmlns:a16="http://schemas.microsoft.com/office/drawing/2014/main" id="{7ACCE160-7BFF-2889-3F25-AD887F2A605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916" y="6038381"/>
            <a:ext cx="1508337" cy="95528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41" name="グループ化 1140">
            <a:extLst>
              <a:ext uri="{FF2B5EF4-FFF2-40B4-BE49-F238E27FC236}">
                <a16:creationId xmlns:a16="http://schemas.microsoft.com/office/drawing/2014/main" id="{54F3BB4B-356F-F54A-D823-7C569DEB3ADB}"/>
              </a:ext>
            </a:extLst>
          </p:cNvPr>
          <p:cNvGrpSpPr>
            <a:grpSpLocks/>
          </p:cNvGrpSpPr>
          <p:nvPr/>
        </p:nvGrpSpPr>
        <p:grpSpPr>
          <a:xfrm>
            <a:off x="668412" y="2220335"/>
            <a:ext cx="1900438" cy="1236193"/>
            <a:chOff x="619286" y="1984117"/>
            <a:chExt cx="1760761" cy="1145338"/>
          </a:xfrm>
          <a:effectLst/>
        </p:grpSpPr>
        <p:pic>
          <p:nvPicPr>
            <p:cNvPr id="1038" name="Picture 14" descr="温室植物園のイラスト">
              <a:extLst>
                <a:ext uri="{FF2B5EF4-FFF2-40B4-BE49-F238E27FC236}">
                  <a16:creationId xmlns:a16="http://schemas.microsoft.com/office/drawing/2014/main" id="{BDC0D6DF-EEB6-DDEC-0B47-CDA022D753A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34973" y="2384381"/>
              <a:ext cx="745074" cy="745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2" name="Picture 18" descr="ウインクする猫のイラスト（茶トラ）">
              <a:extLst>
                <a:ext uri="{FF2B5EF4-FFF2-40B4-BE49-F238E27FC236}">
                  <a16:creationId xmlns:a16="http://schemas.microsoft.com/office/drawing/2014/main" id="{55D20675-E34F-63BB-40DA-E5CFD33F0F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9286" y="1984117"/>
              <a:ext cx="812808" cy="745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8" name="Picture 4" descr="雲のイラスト">
            <a:extLst>
              <a:ext uri="{FF2B5EF4-FFF2-40B4-BE49-F238E27FC236}">
                <a16:creationId xmlns:a16="http://schemas.microsoft.com/office/drawing/2014/main" id="{45491EAA-6359-CD00-1665-56856CDC7C2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6276" y="737594"/>
            <a:ext cx="860700" cy="776781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0" name="グループ化 29">
            <a:extLst>
              <a:ext uri="{FF2B5EF4-FFF2-40B4-BE49-F238E27FC236}">
                <a16:creationId xmlns:a16="http://schemas.microsoft.com/office/drawing/2014/main" id="{D20CACC1-E93C-081A-A6FC-0872BE74FDAA}"/>
              </a:ext>
            </a:extLst>
          </p:cNvPr>
          <p:cNvGrpSpPr>
            <a:grpSpLocks/>
          </p:cNvGrpSpPr>
          <p:nvPr/>
        </p:nvGrpSpPr>
        <p:grpSpPr>
          <a:xfrm>
            <a:off x="2461401" y="800870"/>
            <a:ext cx="1321247" cy="1339103"/>
            <a:chOff x="2280496" y="668977"/>
            <a:chExt cx="1224140" cy="1240683"/>
          </a:xfrm>
          <a:effectLst/>
        </p:grpSpPr>
        <p:pic>
          <p:nvPicPr>
            <p:cNvPr id="1030" name="Picture 6" descr="太陽のイラスト（黄）">
              <a:extLst>
                <a:ext uri="{FF2B5EF4-FFF2-40B4-BE49-F238E27FC236}">
                  <a16:creationId xmlns:a16="http://schemas.microsoft.com/office/drawing/2014/main" id="{D8008923-320E-ED88-2ABB-BB63A44B82A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0496" y="668977"/>
              <a:ext cx="1224140" cy="12406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テキスト ボックス 28">
              <a:extLst>
                <a:ext uri="{FF2B5EF4-FFF2-40B4-BE49-F238E27FC236}">
                  <a16:creationId xmlns:a16="http://schemas.microsoft.com/office/drawing/2014/main" id="{6DFEAD52-AB72-D9E0-FA90-17BFA8307FEA}"/>
                </a:ext>
              </a:extLst>
            </p:cNvPr>
            <p:cNvSpPr txBox="1">
              <a:spLocks/>
            </p:cNvSpPr>
            <p:nvPr/>
          </p:nvSpPr>
          <p:spPr>
            <a:xfrm>
              <a:off x="2567285" y="1093276"/>
              <a:ext cx="646354" cy="3707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000">
                  <a:solidFill>
                    <a:schemeClr val="accent5">
                      <a:lumMod val="20000"/>
                      <a:lumOff val="80000"/>
                    </a:schemeClr>
                  </a:solidFill>
                </a:rPr>
                <a:t>太陽</a:t>
              </a:r>
            </a:p>
          </p:txBody>
        </p:sp>
      </p:grp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6E6C00AE-E6A5-9309-FF0A-26FB2D0CFED2}"/>
              </a:ext>
            </a:extLst>
          </p:cNvPr>
          <p:cNvSpPr txBox="1">
            <a:spLocks/>
          </p:cNvSpPr>
          <p:nvPr/>
        </p:nvSpPr>
        <p:spPr>
          <a:xfrm>
            <a:off x="616532" y="1274308"/>
            <a:ext cx="1723549" cy="400110"/>
          </a:xfrm>
          <a:prstGeom prst="rect">
            <a:avLst/>
          </a:prstGeom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kumimoji="1" lang="ja-JP" altLang="en-US" sz="2000" dirty="0"/>
              <a:t>光エネルギー</a:t>
            </a:r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15567B80-676A-8E4D-6F4F-CCAC60791893}"/>
              </a:ext>
            </a:extLst>
          </p:cNvPr>
          <p:cNvSpPr txBox="1">
            <a:spLocks/>
          </p:cNvSpPr>
          <p:nvPr/>
        </p:nvSpPr>
        <p:spPr>
          <a:xfrm>
            <a:off x="3919827" y="1749970"/>
            <a:ext cx="1723549" cy="400110"/>
          </a:xfrm>
          <a:prstGeom prst="rect">
            <a:avLst/>
          </a:prstGeom>
          <a:effec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kumimoji="1" lang="ja-JP" altLang="en-US" sz="2000" dirty="0"/>
              <a:t>熱エネルギー</a:t>
            </a:r>
          </a:p>
        </p:txBody>
      </p:sp>
      <p:cxnSp>
        <p:nvCxnSpPr>
          <p:cNvPr id="34" name="直線矢印コネクタ 33">
            <a:extLst>
              <a:ext uri="{FF2B5EF4-FFF2-40B4-BE49-F238E27FC236}">
                <a16:creationId xmlns:a16="http://schemas.microsoft.com/office/drawing/2014/main" id="{643410AA-4AE3-6271-83C8-B115825016E4}"/>
              </a:ext>
            </a:extLst>
          </p:cNvPr>
          <p:cNvCxnSpPr>
            <a:cxnSpLocks/>
          </p:cNvCxnSpPr>
          <p:nvPr/>
        </p:nvCxnSpPr>
        <p:spPr>
          <a:xfrm flipH="1">
            <a:off x="1478308" y="1838844"/>
            <a:ext cx="816171" cy="301129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7" name="直線矢印コネクタ 36">
            <a:extLst>
              <a:ext uri="{FF2B5EF4-FFF2-40B4-BE49-F238E27FC236}">
                <a16:creationId xmlns:a16="http://schemas.microsoft.com/office/drawing/2014/main" id="{06D41D43-8D07-FDE2-43DE-6A00E0646E8C}"/>
              </a:ext>
            </a:extLst>
          </p:cNvPr>
          <p:cNvCxnSpPr>
            <a:cxnSpLocks/>
          </p:cNvCxnSpPr>
          <p:nvPr/>
        </p:nvCxnSpPr>
        <p:spPr>
          <a:xfrm flipH="1">
            <a:off x="1901909" y="2003333"/>
            <a:ext cx="557059" cy="594236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9" name="直線矢印コネクタ 38">
            <a:extLst>
              <a:ext uri="{FF2B5EF4-FFF2-40B4-BE49-F238E27FC236}">
                <a16:creationId xmlns:a16="http://schemas.microsoft.com/office/drawing/2014/main" id="{214DAFC6-B7F4-82A8-3C15-4A99B2CFF5D9}"/>
              </a:ext>
            </a:extLst>
          </p:cNvPr>
          <p:cNvCxnSpPr>
            <a:cxnSpLocks/>
          </p:cNvCxnSpPr>
          <p:nvPr/>
        </p:nvCxnSpPr>
        <p:spPr>
          <a:xfrm flipH="1">
            <a:off x="2536652" y="2220119"/>
            <a:ext cx="150171" cy="465744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2" name="直線矢印コネクタ 41">
            <a:extLst>
              <a:ext uri="{FF2B5EF4-FFF2-40B4-BE49-F238E27FC236}">
                <a16:creationId xmlns:a16="http://schemas.microsoft.com/office/drawing/2014/main" id="{2629EE3D-0B92-8EBA-06CB-FD852C61F763}"/>
              </a:ext>
            </a:extLst>
          </p:cNvPr>
          <p:cNvCxnSpPr>
            <a:cxnSpLocks/>
          </p:cNvCxnSpPr>
          <p:nvPr/>
        </p:nvCxnSpPr>
        <p:spPr>
          <a:xfrm flipV="1">
            <a:off x="5941704" y="1514374"/>
            <a:ext cx="13916" cy="878129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9" name="直線矢印コネクタ 48">
            <a:extLst>
              <a:ext uri="{FF2B5EF4-FFF2-40B4-BE49-F238E27FC236}">
                <a16:creationId xmlns:a16="http://schemas.microsoft.com/office/drawing/2014/main" id="{EF26EF27-5AF6-C9A1-3001-0D2D88AECA49}"/>
              </a:ext>
            </a:extLst>
          </p:cNvPr>
          <p:cNvCxnSpPr>
            <a:cxnSpLocks/>
            <a:endCxn id="1036" idx="0"/>
          </p:cNvCxnSpPr>
          <p:nvPr/>
        </p:nvCxnSpPr>
        <p:spPr>
          <a:xfrm flipH="1">
            <a:off x="987085" y="5088423"/>
            <a:ext cx="123525" cy="949958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53" name="直線矢印コネクタ 52">
            <a:extLst>
              <a:ext uri="{FF2B5EF4-FFF2-40B4-BE49-F238E27FC236}">
                <a16:creationId xmlns:a16="http://schemas.microsoft.com/office/drawing/2014/main" id="{0CCC0226-789D-33D1-CE61-69826E8629F9}"/>
              </a:ext>
            </a:extLst>
          </p:cNvPr>
          <p:cNvCxnSpPr>
            <a:cxnSpLocks/>
          </p:cNvCxnSpPr>
          <p:nvPr/>
        </p:nvCxnSpPr>
        <p:spPr>
          <a:xfrm>
            <a:off x="2168955" y="5006388"/>
            <a:ext cx="319229" cy="1016191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53DD7F12-9E0A-A892-201A-AF8F9A37AE32}"/>
              </a:ext>
            </a:extLst>
          </p:cNvPr>
          <p:cNvSpPr txBox="1">
            <a:spLocks/>
          </p:cNvSpPr>
          <p:nvPr/>
        </p:nvSpPr>
        <p:spPr>
          <a:xfrm>
            <a:off x="856192" y="5319109"/>
            <a:ext cx="1723549" cy="400110"/>
          </a:xfrm>
          <a:prstGeom prst="rect">
            <a:avLst/>
          </a:prstGeom>
          <a:effec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kumimoji="1" lang="ja-JP" altLang="en-US" sz="2000" dirty="0"/>
              <a:t>熱エネルギー</a:t>
            </a:r>
          </a:p>
        </p:txBody>
      </p:sp>
      <p:cxnSp>
        <p:nvCxnSpPr>
          <p:cNvPr id="61" name="直線矢印コネクタ 60">
            <a:extLst>
              <a:ext uri="{FF2B5EF4-FFF2-40B4-BE49-F238E27FC236}">
                <a16:creationId xmlns:a16="http://schemas.microsoft.com/office/drawing/2014/main" id="{71A3FC8A-757B-2FCE-A2BB-B77CD11E9689}"/>
              </a:ext>
            </a:extLst>
          </p:cNvPr>
          <p:cNvCxnSpPr>
            <a:cxnSpLocks/>
          </p:cNvCxnSpPr>
          <p:nvPr/>
        </p:nvCxnSpPr>
        <p:spPr>
          <a:xfrm flipH="1">
            <a:off x="1147011" y="3163228"/>
            <a:ext cx="180679" cy="1029992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024" name="直線矢印コネクタ 1023">
            <a:extLst>
              <a:ext uri="{FF2B5EF4-FFF2-40B4-BE49-F238E27FC236}">
                <a16:creationId xmlns:a16="http://schemas.microsoft.com/office/drawing/2014/main" id="{19306246-2927-B95B-BAB7-EDA69946D6C6}"/>
              </a:ext>
            </a:extLst>
          </p:cNvPr>
          <p:cNvCxnSpPr>
            <a:cxnSpLocks/>
          </p:cNvCxnSpPr>
          <p:nvPr/>
        </p:nvCxnSpPr>
        <p:spPr>
          <a:xfrm>
            <a:off x="1741253" y="3394305"/>
            <a:ext cx="215238" cy="810517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027" name="テキスト ボックス 1026">
            <a:extLst>
              <a:ext uri="{FF2B5EF4-FFF2-40B4-BE49-F238E27FC236}">
                <a16:creationId xmlns:a16="http://schemas.microsoft.com/office/drawing/2014/main" id="{0707098B-BD6D-F59B-F30D-5DDB416BCDF9}"/>
              </a:ext>
            </a:extLst>
          </p:cNvPr>
          <p:cNvSpPr txBox="1">
            <a:spLocks/>
          </p:cNvSpPr>
          <p:nvPr/>
        </p:nvSpPr>
        <p:spPr>
          <a:xfrm>
            <a:off x="516240" y="3560805"/>
            <a:ext cx="1980029" cy="400110"/>
          </a:xfrm>
          <a:prstGeom prst="rect">
            <a:avLst/>
          </a:prstGeom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kumimoji="1" lang="ja-JP" altLang="en-US" sz="2000" dirty="0"/>
              <a:t>化学エネルギー</a:t>
            </a:r>
          </a:p>
        </p:txBody>
      </p:sp>
      <p:grpSp>
        <p:nvGrpSpPr>
          <p:cNvPr id="1130" name="グループ化 1129">
            <a:extLst>
              <a:ext uri="{FF2B5EF4-FFF2-40B4-BE49-F238E27FC236}">
                <a16:creationId xmlns:a16="http://schemas.microsoft.com/office/drawing/2014/main" id="{82DC555F-0D4F-5747-53C0-E793EDEC0625}"/>
              </a:ext>
            </a:extLst>
          </p:cNvPr>
          <p:cNvGrpSpPr>
            <a:grpSpLocks/>
          </p:cNvGrpSpPr>
          <p:nvPr/>
        </p:nvGrpSpPr>
        <p:grpSpPr>
          <a:xfrm>
            <a:off x="5116331" y="3411738"/>
            <a:ext cx="2327208" cy="1756741"/>
            <a:chOff x="4740299" y="3496820"/>
            <a:chExt cx="2156166" cy="1627626"/>
          </a:xfrm>
          <a:effectLst/>
        </p:grpSpPr>
        <p:pic>
          <p:nvPicPr>
            <p:cNvPr id="22" name="図 21" descr="設計図 が含まれている画像&#10;&#10;AI 生成コンテンツは誤りを含む可能性があります。">
              <a:extLst>
                <a:ext uri="{FF2B5EF4-FFF2-40B4-BE49-F238E27FC236}">
                  <a16:creationId xmlns:a16="http://schemas.microsoft.com/office/drawing/2014/main" id="{8F5C7975-6573-0AA1-68FD-930A2846DA5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4784908" y="3496820"/>
              <a:ext cx="1253725" cy="1110842"/>
            </a:xfrm>
            <a:prstGeom prst="rect">
              <a:avLst/>
            </a:prstGeom>
          </p:spPr>
        </p:pic>
        <p:pic>
          <p:nvPicPr>
            <p:cNvPr id="23" name="図 22" descr="設計図 が含まれている画像&#10;&#10;AI 生成コンテンツは誤りを含む可能性があります。">
              <a:extLst>
                <a:ext uri="{FF2B5EF4-FFF2-40B4-BE49-F238E27FC236}">
                  <a16:creationId xmlns:a16="http://schemas.microsoft.com/office/drawing/2014/main" id="{250AB70C-94AC-6483-50E0-E1936F514E4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5630413" y="4013604"/>
              <a:ext cx="1266052" cy="1110842"/>
            </a:xfrm>
            <a:prstGeom prst="rect">
              <a:avLst/>
            </a:prstGeom>
          </p:spPr>
        </p:pic>
        <p:sp>
          <p:nvSpPr>
            <p:cNvPr id="1033" name="テキスト ボックス 1032">
              <a:extLst>
                <a:ext uri="{FF2B5EF4-FFF2-40B4-BE49-F238E27FC236}">
                  <a16:creationId xmlns:a16="http://schemas.microsoft.com/office/drawing/2014/main" id="{DBC4FB80-5467-9CBD-FFC0-49321C0DD2CB}"/>
                </a:ext>
              </a:extLst>
            </p:cNvPr>
            <p:cNvSpPr txBox="1">
              <a:spLocks/>
            </p:cNvSpPr>
            <p:nvPr/>
          </p:nvSpPr>
          <p:spPr>
            <a:xfrm>
              <a:off x="4740299" y="4658966"/>
              <a:ext cx="883983" cy="3707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000"/>
                <a:t>変電所</a:t>
              </a:r>
            </a:p>
          </p:txBody>
        </p:sp>
      </p:grpSp>
      <p:grpSp>
        <p:nvGrpSpPr>
          <p:cNvPr id="1133" name="グループ化 1132">
            <a:extLst>
              <a:ext uri="{FF2B5EF4-FFF2-40B4-BE49-F238E27FC236}">
                <a16:creationId xmlns:a16="http://schemas.microsoft.com/office/drawing/2014/main" id="{A52E37D3-0F7F-CD5A-A924-DD4C01B385F8}"/>
              </a:ext>
            </a:extLst>
          </p:cNvPr>
          <p:cNvGrpSpPr>
            <a:grpSpLocks/>
          </p:cNvGrpSpPr>
          <p:nvPr/>
        </p:nvGrpSpPr>
        <p:grpSpPr>
          <a:xfrm>
            <a:off x="8137408" y="2659423"/>
            <a:ext cx="2415698" cy="1098633"/>
            <a:chOff x="7477845" y="2305743"/>
            <a:chExt cx="2238151" cy="1017887"/>
          </a:xfrm>
          <a:effectLst/>
        </p:grpSpPr>
        <p:pic>
          <p:nvPicPr>
            <p:cNvPr id="14" name="図 13" descr="グラフィカル ユーザー インターフェイス&#10;&#10;AI 生成コンテンツは誤りを含む可能性があります。">
              <a:extLst>
                <a:ext uri="{FF2B5EF4-FFF2-40B4-BE49-F238E27FC236}">
                  <a16:creationId xmlns:a16="http://schemas.microsoft.com/office/drawing/2014/main" id="{8BF6A21C-E32E-029B-1E33-D9E1B666547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7477845" y="2305743"/>
              <a:ext cx="1116537" cy="1017887"/>
            </a:xfrm>
            <a:prstGeom prst="rect">
              <a:avLst/>
            </a:prstGeom>
          </p:spPr>
        </p:pic>
        <p:sp>
          <p:nvSpPr>
            <p:cNvPr id="1037" name="テキスト ボックス 1036">
              <a:extLst>
                <a:ext uri="{FF2B5EF4-FFF2-40B4-BE49-F238E27FC236}">
                  <a16:creationId xmlns:a16="http://schemas.microsoft.com/office/drawing/2014/main" id="{4C9A9DAB-D76E-0700-C0C2-F55B14393FB8}"/>
                </a:ext>
              </a:extLst>
            </p:cNvPr>
            <p:cNvSpPr txBox="1">
              <a:spLocks/>
            </p:cNvSpPr>
            <p:nvPr/>
          </p:nvSpPr>
          <p:spPr>
            <a:xfrm>
              <a:off x="8594382" y="2857133"/>
              <a:ext cx="1121614" cy="3707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000"/>
                <a:t>水力発電</a:t>
              </a:r>
            </a:p>
          </p:txBody>
        </p:sp>
      </p:grpSp>
      <p:grpSp>
        <p:nvGrpSpPr>
          <p:cNvPr id="1138" name="グループ化 1137">
            <a:extLst>
              <a:ext uri="{FF2B5EF4-FFF2-40B4-BE49-F238E27FC236}">
                <a16:creationId xmlns:a16="http://schemas.microsoft.com/office/drawing/2014/main" id="{2732BE17-241C-20DE-16C7-DC16235DF277}"/>
              </a:ext>
            </a:extLst>
          </p:cNvPr>
          <p:cNvGrpSpPr>
            <a:grpSpLocks/>
          </p:cNvGrpSpPr>
          <p:nvPr/>
        </p:nvGrpSpPr>
        <p:grpSpPr>
          <a:xfrm>
            <a:off x="2661583" y="3463655"/>
            <a:ext cx="1863864" cy="1472182"/>
            <a:chOff x="2465966" y="3136056"/>
            <a:chExt cx="1726876" cy="1363982"/>
          </a:xfrm>
          <a:effectLst/>
        </p:grpSpPr>
        <p:pic>
          <p:nvPicPr>
            <p:cNvPr id="24" name="図 23" descr="グラフィカル ユーザー インターフェイス, アプリケーション&#10;&#10;AI 生成コンテンツは誤りを含む可能性があります。">
              <a:extLst>
                <a:ext uri="{FF2B5EF4-FFF2-40B4-BE49-F238E27FC236}">
                  <a16:creationId xmlns:a16="http://schemas.microsoft.com/office/drawing/2014/main" id="{1F8C71F7-E5EF-0D96-D3BF-FCB7343AA22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772294" y="3136056"/>
              <a:ext cx="1420548" cy="1363982"/>
            </a:xfrm>
            <a:prstGeom prst="rect">
              <a:avLst/>
            </a:prstGeom>
          </p:spPr>
        </p:pic>
        <p:sp>
          <p:nvSpPr>
            <p:cNvPr id="1039" name="テキスト ボックス 1038">
              <a:extLst>
                <a:ext uri="{FF2B5EF4-FFF2-40B4-BE49-F238E27FC236}">
                  <a16:creationId xmlns:a16="http://schemas.microsoft.com/office/drawing/2014/main" id="{580C6FD0-C7DF-B644-E65C-1ABBB271B15F}"/>
                </a:ext>
              </a:extLst>
            </p:cNvPr>
            <p:cNvSpPr txBox="1">
              <a:spLocks/>
            </p:cNvSpPr>
            <p:nvPr/>
          </p:nvSpPr>
          <p:spPr>
            <a:xfrm>
              <a:off x="2465966" y="3373026"/>
              <a:ext cx="1359243" cy="3707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000"/>
                <a:t>太陽光発電</a:t>
              </a:r>
            </a:p>
          </p:txBody>
        </p:sp>
      </p:grpSp>
      <p:grpSp>
        <p:nvGrpSpPr>
          <p:cNvPr id="1137" name="グループ化 1136">
            <a:extLst>
              <a:ext uri="{FF2B5EF4-FFF2-40B4-BE49-F238E27FC236}">
                <a16:creationId xmlns:a16="http://schemas.microsoft.com/office/drawing/2014/main" id="{0F76C273-278F-01CB-B873-035AFF3B8D7C}"/>
              </a:ext>
            </a:extLst>
          </p:cNvPr>
          <p:cNvGrpSpPr>
            <a:grpSpLocks/>
          </p:cNvGrpSpPr>
          <p:nvPr/>
        </p:nvGrpSpPr>
        <p:grpSpPr>
          <a:xfrm>
            <a:off x="2216812" y="6088256"/>
            <a:ext cx="2317494" cy="1108229"/>
            <a:chOff x="2078436" y="5795400"/>
            <a:chExt cx="2147166" cy="1026778"/>
          </a:xfrm>
          <a:effectLst/>
        </p:grpSpPr>
        <p:pic>
          <p:nvPicPr>
            <p:cNvPr id="25" name="図 24" descr="グラフィカル ユーザー インターフェイス&#10;&#10;AI 生成コンテンツは誤りを含む可能性があります。">
              <a:extLst>
                <a:ext uri="{FF2B5EF4-FFF2-40B4-BE49-F238E27FC236}">
                  <a16:creationId xmlns:a16="http://schemas.microsoft.com/office/drawing/2014/main" id="{82BA2467-36EA-7D45-B6F0-7BD94D43D272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078436" y="5795400"/>
              <a:ext cx="1106422" cy="1019500"/>
            </a:xfrm>
            <a:prstGeom prst="rect">
              <a:avLst/>
            </a:prstGeom>
          </p:spPr>
        </p:pic>
        <p:sp>
          <p:nvSpPr>
            <p:cNvPr id="1041" name="テキスト ボックス 1040">
              <a:extLst>
                <a:ext uri="{FF2B5EF4-FFF2-40B4-BE49-F238E27FC236}">
                  <a16:creationId xmlns:a16="http://schemas.microsoft.com/office/drawing/2014/main" id="{39269864-21AA-6079-11EB-38D7C415EA78}"/>
                </a:ext>
              </a:extLst>
            </p:cNvPr>
            <p:cNvSpPr txBox="1">
              <a:spLocks/>
            </p:cNvSpPr>
            <p:nvPr/>
          </p:nvSpPr>
          <p:spPr>
            <a:xfrm>
              <a:off x="3103988" y="6451475"/>
              <a:ext cx="1121614" cy="3707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000"/>
                <a:t>火力発電</a:t>
              </a:r>
            </a:p>
          </p:txBody>
        </p:sp>
      </p:grpSp>
      <p:grpSp>
        <p:nvGrpSpPr>
          <p:cNvPr id="1132" name="グループ化 1131">
            <a:extLst>
              <a:ext uri="{FF2B5EF4-FFF2-40B4-BE49-F238E27FC236}">
                <a16:creationId xmlns:a16="http://schemas.microsoft.com/office/drawing/2014/main" id="{FE09AF4A-64F8-0EE9-0C5C-3BBBDFBDBDB8}"/>
              </a:ext>
            </a:extLst>
          </p:cNvPr>
          <p:cNvGrpSpPr>
            <a:grpSpLocks/>
          </p:cNvGrpSpPr>
          <p:nvPr/>
        </p:nvGrpSpPr>
        <p:grpSpPr>
          <a:xfrm>
            <a:off x="8532941" y="3955281"/>
            <a:ext cx="1773719" cy="1394567"/>
            <a:chOff x="7932501" y="3692622"/>
            <a:chExt cx="1643356" cy="1292071"/>
          </a:xfrm>
          <a:effectLst/>
        </p:grpSpPr>
        <p:pic>
          <p:nvPicPr>
            <p:cNvPr id="1050" name="Picture 26" descr="旋盤のイラスト">
              <a:extLst>
                <a:ext uri="{FF2B5EF4-FFF2-40B4-BE49-F238E27FC236}">
                  <a16:creationId xmlns:a16="http://schemas.microsoft.com/office/drawing/2014/main" id="{D3EEBE3F-B2F8-63E0-C73A-C5ACB345FA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32501" y="3934177"/>
              <a:ext cx="1479600" cy="10505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43" name="テキスト ボックス 1042">
              <a:extLst>
                <a:ext uri="{FF2B5EF4-FFF2-40B4-BE49-F238E27FC236}">
                  <a16:creationId xmlns:a16="http://schemas.microsoft.com/office/drawing/2014/main" id="{98D009D6-2D96-63EF-AA13-F764309F9696}"/>
                </a:ext>
              </a:extLst>
            </p:cNvPr>
            <p:cNvSpPr txBox="1">
              <a:spLocks/>
            </p:cNvSpPr>
            <p:nvPr/>
          </p:nvSpPr>
          <p:spPr>
            <a:xfrm>
              <a:off x="8929503" y="3692622"/>
              <a:ext cx="646354" cy="3707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000"/>
                <a:t>機械</a:t>
              </a:r>
            </a:p>
          </p:txBody>
        </p:sp>
      </p:grpSp>
      <p:grpSp>
        <p:nvGrpSpPr>
          <p:cNvPr id="1139" name="グループ化 1138">
            <a:extLst>
              <a:ext uri="{FF2B5EF4-FFF2-40B4-BE49-F238E27FC236}">
                <a16:creationId xmlns:a16="http://schemas.microsoft.com/office/drawing/2014/main" id="{29935C89-ACA0-C128-9170-82C297CC80BE}"/>
              </a:ext>
            </a:extLst>
          </p:cNvPr>
          <p:cNvGrpSpPr>
            <a:grpSpLocks/>
          </p:cNvGrpSpPr>
          <p:nvPr/>
        </p:nvGrpSpPr>
        <p:grpSpPr>
          <a:xfrm>
            <a:off x="8265585" y="5774280"/>
            <a:ext cx="1953134" cy="1596972"/>
            <a:chOff x="7761734" y="5436281"/>
            <a:chExt cx="1809585" cy="1479600"/>
          </a:xfrm>
          <a:effectLst/>
        </p:grpSpPr>
        <p:pic>
          <p:nvPicPr>
            <p:cNvPr id="1046" name="Picture 22" descr="新幹線のフリーイラスト Clip art of shinkansen">
              <a:extLst>
                <a:ext uri="{FF2B5EF4-FFF2-40B4-BE49-F238E27FC236}">
                  <a16:creationId xmlns:a16="http://schemas.microsoft.com/office/drawing/2014/main" id="{541D069B-2564-8BF7-CDD6-01FEA59DB863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61734" y="5436281"/>
              <a:ext cx="1479600" cy="1479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45" name="テキスト ボックス 1044">
              <a:extLst>
                <a:ext uri="{FF2B5EF4-FFF2-40B4-BE49-F238E27FC236}">
                  <a16:creationId xmlns:a16="http://schemas.microsoft.com/office/drawing/2014/main" id="{EC1B8E47-D9F2-0EE6-D374-AC26ABE4D601}"/>
                </a:ext>
              </a:extLst>
            </p:cNvPr>
            <p:cNvSpPr txBox="1">
              <a:spLocks/>
            </p:cNvSpPr>
            <p:nvPr/>
          </p:nvSpPr>
          <p:spPr>
            <a:xfrm>
              <a:off x="8687336" y="6363038"/>
              <a:ext cx="883983" cy="3707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000"/>
                <a:t>新幹線</a:t>
              </a:r>
            </a:p>
          </p:txBody>
        </p:sp>
      </p:grpSp>
      <p:grpSp>
        <p:nvGrpSpPr>
          <p:cNvPr id="1131" name="グループ化 1130">
            <a:extLst>
              <a:ext uri="{FF2B5EF4-FFF2-40B4-BE49-F238E27FC236}">
                <a16:creationId xmlns:a16="http://schemas.microsoft.com/office/drawing/2014/main" id="{211583A2-04F6-4BB0-EC6E-6D93F8C2DE22}"/>
              </a:ext>
            </a:extLst>
          </p:cNvPr>
          <p:cNvGrpSpPr>
            <a:grpSpLocks/>
          </p:cNvGrpSpPr>
          <p:nvPr/>
        </p:nvGrpSpPr>
        <p:grpSpPr>
          <a:xfrm>
            <a:off x="5863594" y="6232231"/>
            <a:ext cx="1872240" cy="1104626"/>
            <a:chOff x="5459370" y="5801263"/>
            <a:chExt cx="1734635" cy="1023440"/>
          </a:xfrm>
          <a:effectLst/>
        </p:grpSpPr>
        <p:pic>
          <p:nvPicPr>
            <p:cNvPr id="1048" name="Picture 24" descr="家のイラスト1">
              <a:extLst>
                <a:ext uri="{FF2B5EF4-FFF2-40B4-BE49-F238E27FC236}">
                  <a16:creationId xmlns:a16="http://schemas.microsoft.com/office/drawing/2014/main" id="{7E02A5C3-1981-EA57-83A7-B0626D0FDE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59370" y="5801263"/>
              <a:ext cx="1106422" cy="10234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47" name="テキスト ボックス 1046">
              <a:extLst>
                <a:ext uri="{FF2B5EF4-FFF2-40B4-BE49-F238E27FC236}">
                  <a16:creationId xmlns:a16="http://schemas.microsoft.com/office/drawing/2014/main" id="{6F90A1EF-7C11-3639-E144-E5A1792A49CC}"/>
                </a:ext>
              </a:extLst>
            </p:cNvPr>
            <p:cNvSpPr txBox="1">
              <a:spLocks/>
            </p:cNvSpPr>
            <p:nvPr/>
          </p:nvSpPr>
          <p:spPr>
            <a:xfrm>
              <a:off x="6547651" y="6424593"/>
              <a:ext cx="646354" cy="3707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000"/>
                <a:t>家庭</a:t>
              </a:r>
            </a:p>
          </p:txBody>
        </p:sp>
      </p:grpSp>
      <p:grpSp>
        <p:nvGrpSpPr>
          <p:cNvPr id="1135" name="グループ化 1134">
            <a:extLst>
              <a:ext uri="{FF2B5EF4-FFF2-40B4-BE49-F238E27FC236}">
                <a16:creationId xmlns:a16="http://schemas.microsoft.com/office/drawing/2014/main" id="{F940CA9E-455F-5A1B-4B82-771B2F0159DD}"/>
              </a:ext>
            </a:extLst>
          </p:cNvPr>
          <p:cNvGrpSpPr>
            <a:grpSpLocks/>
          </p:cNvGrpSpPr>
          <p:nvPr/>
        </p:nvGrpSpPr>
        <p:grpSpPr>
          <a:xfrm>
            <a:off x="5145032" y="1775814"/>
            <a:ext cx="1926193" cy="1251835"/>
            <a:chOff x="4224752" y="1943521"/>
            <a:chExt cx="1784623" cy="1159830"/>
          </a:xfrm>
          <a:effectLst/>
        </p:grpSpPr>
        <p:pic>
          <p:nvPicPr>
            <p:cNvPr id="20" name="図 19" descr="グラフィカル ユーザー インターフェイス, アプリケーション&#10;&#10;AI 生成コンテンツは誤りを含む可能性があります。">
              <a:extLst>
                <a:ext uri="{FF2B5EF4-FFF2-40B4-BE49-F238E27FC236}">
                  <a16:creationId xmlns:a16="http://schemas.microsoft.com/office/drawing/2014/main" id="{7DEF953C-A3C4-693D-F4DC-6F2A4D3E2A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 flipH="1">
              <a:off x="5345670" y="1943521"/>
              <a:ext cx="663705" cy="780207"/>
            </a:xfrm>
            <a:prstGeom prst="rect">
              <a:avLst/>
            </a:prstGeom>
          </p:spPr>
        </p:pic>
        <p:sp>
          <p:nvSpPr>
            <p:cNvPr id="1049" name="テキスト ボックス 1048">
              <a:extLst>
                <a:ext uri="{FF2B5EF4-FFF2-40B4-BE49-F238E27FC236}">
                  <a16:creationId xmlns:a16="http://schemas.microsoft.com/office/drawing/2014/main" id="{3D77291F-CEAF-0CFB-FA40-CE7BCF828BFC}"/>
                </a:ext>
              </a:extLst>
            </p:cNvPr>
            <p:cNvSpPr txBox="1">
              <a:spLocks/>
            </p:cNvSpPr>
            <p:nvPr/>
          </p:nvSpPr>
          <p:spPr>
            <a:xfrm>
              <a:off x="4224752" y="2732648"/>
              <a:ext cx="1121614" cy="3707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000"/>
                <a:t>風力発電</a:t>
              </a:r>
            </a:p>
          </p:txBody>
        </p:sp>
      </p:grpSp>
      <p:sp>
        <p:nvSpPr>
          <p:cNvPr id="1051" name="テキスト ボックス 1050">
            <a:extLst>
              <a:ext uri="{FF2B5EF4-FFF2-40B4-BE49-F238E27FC236}">
                <a16:creationId xmlns:a16="http://schemas.microsoft.com/office/drawing/2014/main" id="{A714557C-9193-941D-51DE-B559A8B65E42}"/>
              </a:ext>
            </a:extLst>
          </p:cNvPr>
          <p:cNvSpPr txBox="1">
            <a:spLocks/>
          </p:cNvSpPr>
          <p:nvPr/>
        </p:nvSpPr>
        <p:spPr>
          <a:xfrm>
            <a:off x="112982" y="6886564"/>
            <a:ext cx="1980029" cy="400110"/>
          </a:xfrm>
          <a:prstGeom prst="rect">
            <a:avLst/>
          </a:prstGeom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kumimoji="1" lang="ja-JP" altLang="en-US" sz="2000" dirty="0"/>
              <a:t>運動エネルギー</a:t>
            </a:r>
          </a:p>
        </p:txBody>
      </p:sp>
      <p:sp>
        <p:nvSpPr>
          <p:cNvPr id="1065" name="テキスト ボックス 1064">
            <a:extLst>
              <a:ext uri="{FF2B5EF4-FFF2-40B4-BE49-F238E27FC236}">
                <a16:creationId xmlns:a16="http://schemas.microsoft.com/office/drawing/2014/main" id="{FF9C0729-EABB-DEA3-D102-C42DF9CFA1D3}"/>
              </a:ext>
            </a:extLst>
          </p:cNvPr>
          <p:cNvSpPr txBox="1">
            <a:spLocks/>
          </p:cNvSpPr>
          <p:nvPr/>
        </p:nvSpPr>
        <p:spPr>
          <a:xfrm>
            <a:off x="6035564" y="1436592"/>
            <a:ext cx="697627" cy="40011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kumimoji="1" lang="ja-JP" altLang="en-US" sz="2000">
                <a:solidFill>
                  <a:schemeClr val="accent6"/>
                </a:solidFill>
              </a:rPr>
              <a:t>蒸発</a:t>
            </a:r>
          </a:p>
        </p:txBody>
      </p:sp>
      <p:cxnSp>
        <p:nvCxnSpPr>
          <p:cNvPr id="1101" name="直線コネクタ 1100">
            <a:extLst>
              <a:ext uri="{FF2B5EF4-FFF2-40B4-BE49-F238E27FC236}">
                <a16:creationId xmlns:a16="http://schemas.microsoft.com/office/drawing/2014/main" id="{399CC83E-DF10-388D-8B2F-BD256AC6D8B4}"/>
              </a:ext>
            </a:extLst>
          </p:cNvPr>
          <p:cNvCxnSpPr>
            <a:cxnSpLocks/>
          </p:cNvCxnSpPr>
          <p:nvPr/>
        </p:nvCxnSpPr>
        <p:spPr>
          <a:xfrm flipH="1">
            <a:off x="7347947" y="3452624"/>
            <a:ext cx="682282" cy="514361"/>
          </a:xfrm>
          <a:prstGeom prst="line">
            <a:avLst/>
          </a:prstGeom>
          <a:ln w="76200" cmpd="dbl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4" name="直線コネクタ 1103">
            <a:extLst>
              <a:ext uri="{FF2B5EF4-FFF2-40B4-BE49-F238E27FC236}">
                <a16:creationId xmlns:a16="http://schemas.microsoft.com/office/drawing/2014/main" id="{E59BC67C-4F00-4C51-565D-5696A6FC1386}"/>
              </a:ext>
            </a:extLst>
          </p:cNvPr>
          <p:cNvCxnSpPr>
            <a:cxnSpLocks/>
          </p:cNvCxnSpPr>
          <p:nvPr/>
        </p:nvCxnSpPr>
        <p:spPr>
          <a:xfrm flipH="1">
            <a:off x="7556711" y="4782922"/>
            <a:ext cx="790880" cy="0"/>
          </a:xfrm>
          <a:prstGeom prst="line">
            <a:avLst/>
          </a:prstGeom>
          <a:ln w="76200" cmpd="dbl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7" name="直線コネクタ 1106">
            <a:extLst>
              <a:ext uri="{FF2B5EF4-FFF2-40B4-BE49-F238E27FC236}">
                <a16:creationId xmlns:a16="http://schemas.microsoft.com/office/drawing/2014/main" id="{26C18C80-5DA4-68D7-6CC7-56C3C37B1D68}"/>
              </a:ext>
            </a:extLst>
          </p:cNvPr>
          <p:cNvCxnSpPr>
            <a:cxnSpLocks/>
          </p:cNvCxnSpPr>
          <p:nvPr/>
        </p:nvCxnSpPr>
        <p:spPr>
          <a:xfrm flipH="1" flipV="1">
            <a:off x="7312914" y="5431803"/>
            <a:ext cx="867118" cy="749040"/>
          </a:xfrm>
          <a:prstGeom prst="line">
            <a:avLst/>
          </a:prstGeom>
          <a:ln w="76200" cmpd="dbl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0" name="直線コネクタ 1109">
            <a:extLst>
              <a:ext uri="{FF2B5EF4-FFF2-40B4-BE49-F238E27FC236}">
                <a16:creationId xmlns:a16="http://schemas.microsoft.com/office/drawing/2014/main" id="{0A1EFC0E-4765-7DAB-0ED1-C337EAA4EB5F}"/>
              </a:ext>
            </a:extLst>
          </p:cNvPr>
          <p:cNvCxnSpPr>
            <a:cxnSpLocks/>
          </p:cNvCxnSpPr>
          <p:nvPr/>
        </p:nvCxnSpPr>
        <p:spPr>
          <a:xfrm flipV="1">
            <a:off x="6709999" y="2677507"/>
            <a:ext cx="0" cy="1040947"/>
          </a:xfrm>
          <a:prstGeom prst="line">
            <a:avLst/>
          </a:prstGeom>
          <a:ln w="76200" cmpd="dbl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3" name="直線コネクタ 1112">
            <a:extLst>
              <a:ext uri="{FF2B5EF4-FFF2-40B4-BE49-F238E27FC236}">
                <a16:creationId xmlns:a16="http://schemas.microsoft.com/office/drawing/2014/main" id="{CA012D8F-37CA-F196-82A4-8328BCBECCE9}"/>
              </a:ext>
            </a:extLst>
          </p:cNvPr>
          <p:cNvCxnSpPr>
            <a:cxnSpLocks/>
          </p:cNvCxnSpPr>
          <p:nvPr/>
        </p:nvCxnSpPr>
        <p:spPr>
          <a:xfrm flipV="1">
            <a:off x="3760660" y="5395484"/>
            <a:ext cx="1687754" cy="1260674"/>
          </a:xfrm>
          <a:prstGeom prst="line">
            <a:avLst/>
          </a:prstGeom>
          <a:ln w="76200" cmpd="dbl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5" name="直線コネクタ 1114">
            <a:extLst>
              <a:ext uri="{FF2B5EF4-FFF2-40B4-BE49-F238E27FC236}">
                <a16:creationId xmlns:a16="http://schemas.microsoft.com/office/drawing/2014/main" id="{C223CE42-A9AE-04A7-23C0-414270793592}"/>
              </a:ext>
            </a:extLst>
          </p:cNvPr>
          <p:cNvCxnSpPr>
            <a:cxnSpLocks/>
          </p:cNvCxnSpPr>
          <p:nvPr/>
        </p:nvCxnSpPr>
        <p:spPr>
          <a:xfrm>
            <a:off x="4508779" y="4448401"/>
            <a:ext cx="531885" cy="0"/>
          </a:xfrm>
          <a:prstGeom prst="line">
            <a:avLst/>
          </a:prstGeom>
          <a:ln w="76200" cmpd="dbl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8" name="直線コネクタ 1117">
            <a:extLst>
              <a:ext uri="{FF2B5EF4-FFF2-40B4-BE49-F238E27FC236}">
                <a16:creationId xmlns:a16="http://schemas.microsoft.com/office/drawing/2014/main" id="{83D50A14-BB6B-B230-A714-4CA70504CAA6}"/>
              </a:ext>
            </a:extLst>
          </p:cNvPr>
          <p:cNvCxnSpPr>
            <a:cxnSpLocks/>
          </p:cNvCxnSpPr>
          <p:nvPr/>
        </p:nvCxnSpPr>
        <p:spPr>
          <a:xfrm>
            <a:off x="6460686" y="5470498"/>
            <a:ext cx="0" cy="676445"/>
          </a:xfrm>
          <a:prstGeom prst="line">
            <a:avLst/>
          </a:prstGeom>
          <a:ln w="76200" cmpd="dbl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1" name="テキスト ボックス 1120">
            <a:extLst>
              <a:ext uri="{FF2B5EF4-FFF2-40B4-BE49-F238E27FC236}">
                <a16:creationId xmlns:a16="http://schemas.microsoft.com/office/drawing/2014/main" id="{7CA6C076-28EC-9FA3-DB8E-C16C8AA826C2}"/>
              </a:ext>
            </a:extLst>
          </p:cNvPr>
          <p:cNvSpPr txBox="1">
            <a:spLocks/>
          </p:cNvSpPr>
          <p:nvPr/>
        </p:nvSpPr>
        <p:spPr>
          <a:xfrm>
            <a:off x="3695983" y="5803424"/>
            <a:ext cx="1980029" cy="400110"/>
          </a:xfrm>
          <a:prstGeom prst="rect">
            <a:avLst/>
          </a:prstGeom>
          <a:ln/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kumimoji="1" lang="ja-JP" altLang="en-US" sz="2000" dirty="0"/>
              <a:t>電気エネルギー</a:t>
            </a: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672F041E-AC90-9B3A-A344-31FB23F50AA1}"/>
              </a:ext>
            </a:extLst>
          </p:cNvPr>
          <p:cNvSpPr>
            <a:spLocks/>
          </p:cNvSpPr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2">
                      <a:lumMod val="50000"/>
                    </a:schemeClr>
                  </a:solidFill>
                </a:ln>
              </a:rPr>
              <a:t>余談</a:t>
            </a:r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D103CA40-562D-0E59-1382-80CE08523A5D}"/>
              </a:ext>
            </a:extLst>
          </p:cNvPr>
          <p:cNvSpPr>
            <a:spLocks/>
          </p:cNvSpPr>
          <p:nvPr/>
        </p:nvSpPr>
        <p:spPr>
          <a:xfrm>
            <a:off x="7470475" y="555277"/>
            <a:ext cx="3192182" cy="1229403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00"/>
          </a:p>
        </p:txBody>
      </p:sp>
      <p:sp>
        <p:nvSpPr>
          <p:cNvPr id="1069" name="テキスト ボックス 1068">
            <a:extLst>
              <a:ext uri="{FF2B5EF4-FFF2-40B4-BE49-F238E27FC236}">
                <a16:creationId xmlns:a16="http://schemas.microsoft.com/office/drawing/2014/main" id="{B29B3305-CDBE-01E5-F94C-919A1221C9A1}"/>
              </a:ext>
            </a:extLst>
          </p:cNvPr>
          <p:cNvSpPr txBox="1">
            <a:spLocks/>
          </p:cNvSpPr>
          <p:nvPr/>
        </p:nvSpPr>
        <p:spPr>
          <a:xfrm>
            <a:off x="8201373" y="1094072"/>
            <a:ext cx="697627" cy="40011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kumimoji="1" lang="ja-JP" altLang="en-US" sz="2000">
                <a:solidFill>
                  <a:schemeClr val="accent2">
                    <a:lumMod val="75000"/>
                  </a:schemeClr>
                </a:solidFill>
              </a:rPr>
              <a:t>凝縮</a:t>
            </a:r>
          </a:p>
        </p:txBody>
      </p:sp>
      <p:grpSp>
        <p:nvGrpSpPr>
          <p:cNvPr id="15" name="グループ化 14">
            <a:extLst>
              <a:ext uri="{FF2B5EF4-FFF2-40B4-BE49-F238E27FC236}">
                <a16:creationId xmlns:a16="http://schemas.microsoft.com/office/drawing/2014/main" id="{363D11DF-5D4D-FDFD-0F33-DF41B9BC00EE}"/>
              </a:ext>
            </a:extLst>
          </p:cNvPr>
          <p:cNvGrpSpPr/>
          <p:nvPr/>
        </p:nvGrpSpPr>
        <p:grpSpPr>
          <a:xfrm>
            <a:off x="8176421" y="579716"/>
            <a:ext cx="2401301" cy="1949286"/>
            <a:chOff x="5770679" y="1059658"/>
            <a:chExt cx="2401301" cy="1949286"/>
          </a:xfrm>
        </p:grpSpPr>
        <p:pic>
          <p:nvPicPr>
            <p:cNvPr id="12" name="Picture 2" descr="水の循環のイラスト">
              <a:extLst>
                <a:ext uri="{FF2B5EF4-FFF2-40B4-BE49-F238E27FC236}">
                  <a16:creationId xmlns:a16="http://schemas.microsoft.com/office/drawing/2014/main" id="{CC7B92B6-FC92-2516-CB5A-BDA2053233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782"/>
            <a:stretch>
              <a:fillRect/>
            </a:stretch>
          </p:blipFill>
          <p:spPr bwMode="auto">
            <a:xfrm>
              <a:off x="6388885" y="1059658"/>
              <a:ext cx="1783095" cy="1946021"/>
            </a:xfrm>
            <a:prstGeom prst="rect">
              <a:avLst/>
            </a:prstGeom>
            <a:noFill/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2" descr="水の循環のイラスト">
              <a:extLst>
                <a:ext uri="{FF2B5EF4-FFF2-40B4-BE49-F238E27FC236}">
                  <a16:creationId xmlns:a16="http://schemas.microsoft.com/office/drawing/2014/main" id="{E8DB3BAE-5B90-C0B2-EBAE-D9692148E0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7559" r="74219"/>
            <a:stretch>
              <a:fillRect/>
            </a:stretch>
          </p:blipFill>
          <p:spPr bwMode="auto">
            <a:xfrm>
              <a:off x="5770679" y="2183031"/>
              <a:ext cx="619397" cy="825913"/>
            </a:xfrm>
            <a:prstGeom prst="rect">
              <a:avLst/>
            </a:prstGeom>
            <a:noFill/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64" name="テキスト ボックス 1063">
            <a:extLst>
              <a:ext uri="{FF2B5EF4-FFF2-40B4-BE49-F238E27FC236}">
                <a16:creationId xmlns:a16="http://schemas.microsoft.com/office/drawing/2014/main" id="{DA219EBE-1C8B-A709-E8A7-8782E6294DB6}"/>
              </a:ext>
            </a:extLst>
          </p:cNvPr>
          <p:cNvSpPr txBox="1">
            <a:spLocks/>
          </p:cNvSpPr>
          <p:nvPr/>
        </p:nvSpPr>
        <p:spPr>
          <a:xfrm>
            <a:off x="8619017" y="2233636"/>
            <a:ext cx="1980029" cy="400110"/>
          </a:xfrm>
          <a:prstGeom prst="rect">
            <a:avLst/>
          </a:prstGeom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kumimoji="1" lang="ja-JP" altLang="en-US" sz="2000" dirty="0"/>
              <a:t>位置エネルギー</a:t>
            </a:r>
          </a:p>
        </p:txBody>
      </p:sp>
      <p:cxnSp>
        <p:nvCxnSpPr>
          <p:cNvPr id="1066" name="直線矢印コネクタ 1065">
            <a:extLst>
              <a:ext uri="{FF2B5EF4-FFF2-40B4-BE49-F238E27FC236}">
                <a16:creationId xmlns:a16="http://schemas.microsoft.com/office/drawing/2014/main" id="{8E289CE8-42E0-A070-1BC0-564C212A1A2D}"/>
              </a:ext>
            </a:extLst>
          </p:cNvPr>
          <p:cNvCxnSpPr>
            <a:cxnSpLocks/>
          </p:cNvCxnSpPr>
          <p:nvPr/>
        </p:nvCxnSpPr>
        <p:spPr>
          <a:xfrm>
            <a:off x="6454133" y="910978"/>
            <a:ext cx="2318502" cy="0"/>
          </a:xfrm>
          <a:prstGeom prst="straightConnector1">
            <a:avLst/>
          </a:prstGeom>
          <a:ln w="57150">
            <a:solidFill>
              <a:schemeClr val="accent2">
                <a:lumMod val="90000"/>
              </a:schemeClr>
            </a:solidFill>
            <a:tailEnd type="triangle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6BF560F3-21AF-0EF8-F3EF-C56CA97471B9}"/>
              </a:ext>
            </a:extLst>
          </p:cNvPr>
          <p:cNvSpPr txBox="1">
            <a:spLocks/>
          </p:cNvSpPr>
          <p:nvPr/>
        </p:nvSpPr>
        <p:spPr>
          <a:xfrm>
            <a:off x="8619017" y="5584834"/>
            <a:ext cx="1980029" cy="400110"/>
          </a:xfrm>
          <a:prstGeom prst="rect">
            <a:avLst/>
          </a:prstGeom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kumimoji="1" lang="ja-JP" altLang="en-US" sz="2000" dirty="0"/>
              <a:t>運動エネルギー</a:t>
            </a:r>
          </a:p>
        </p:txBody>
      </p:sp>
    </p:spTree>
    <p:extLst>
      <p:ext uri="{BB962C8B-B14F-4D97-AF65-F5344CB8AC3E}">
        <p14:creationId xmlns:p14="http://schemas.microsoft.com/office/powerpoint/2010/main" val="867699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30496554-BFEB-E6FB-A36F-CE2E7307E166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effectLst/>
        </p:spPr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24</a:t>
            </a:fld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EBF21575-51AE-EB4D-91DA-72B1E59A8427}"/>
                  </a:ext>
                </a:extLst>
              </p:cNvPr>
              <p:cNvSpPr>
                <a:spLocks noGrp="1"/>
              </p:cNvSpPr>
              <p:nvPr>
                <p:ph type="body" sz="quarter" idx="24"/>
              </p:nvPr>
            </p:nvSpPr>
            <p:spPr>
              <a:xfrm>
                <a:off x="0" y="4834629"/>
                <a:ext cx="10665945" cy="2725038"/>
              </a:xfrm>
              <a:effectLst/>
            </p:spPr>
            <p:txBody>
              <a:bodyPr/>
              <a:lstStyle/>
              <a:p>
                <a:pPr algn="just"/>
                <a:r>
                  <a:rPr kumimoji="1" lang="ja-JP" altLang="en-US" dirty="0"/>
                  <a:t>仕事をすることができる</a:t>
                </a:r>
                <a:r>
                  <a:rPr kumimoji="1" lang="ja-JP" altLang="en-US" dirty="0">
                    <a:solidFill>
                      <a:schemeClr val="accent6"/>
                    </a:solidFill>
                  </a:rPr>
                  <a:t>潜在的能力</a:t>
                </a:r>
                <a:r>
                  <a:rPr kumimoji="1" lang="ja-JP" altLang="en-US" dirty="0"/>
                  <a:t>のこと．</a:t>
                </a:r>
                <a:endParaRPr kumimoji="1" lang="en-US" altLang="ja-JP" dirty="0"/>
              </a:p>
              <a:p>
                <a:pPr algn="just"/>
                <a:r>
                  <a:rPr lang="ja-JP" altLang="en-US" dirty="0"/>
                  <a:t>エネルギーは</a:t>
                </a:r>
                <a:r>
                  <a:rPr lang="ja-JP" altLang="en-US" dirty="0">
                    <a:solidFill>
                      <a:schemeClr val="accent6"/>
                    </a:solidFill>
                  </a:rPr>
                  <a:t>別のエネルギーに変換</a:t>
                </a:r>
                <a:r>
                  <a:rPr lang="ja-JP" altLang="en-US" dirty="0"/>
                  <a:t>できる．</a:t>
                </a:r>
                <a:endParaRPr lang="en-US" altLang="ja-JP" dirty="0"/>
              </a:p>
              <a:p>
                <a:pPr algn="just"/>
                <a:r>
                  <a:rPr kumimoji="1" lang="ja-JP" altLang="en-US" dirty="0"/>
                  <a:t>仕事</a:t>
                </a:r>
                <a14:m>
                  <m:oMath xmlns:m="http://schemas.openxmlformats.org/officeDocument/2006/math"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kumimoji="1" lang="en-US" altLang="ja-JP" dirty="0"/>
                  <a:t>[J]</a:t>
                </a:r>
                <a:r>
                  <a:rPr kumimoji="1" lang="ja-JP" altLang="en-US" dirty="0"/>
                  <a:t>，力の大きさ</a:t>
                </a:r>
                <a14:m>
                  <m:oMath xmlns:m="http://schemas.openxmlformats.org/officeDocument/2006/math"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kumimoji="1" lang="en-US" altLang="ja-JP" dirty="0"/>
                  <a:t>[N]</a:t>
                </a:r>
                <a:r>
                  <a:rPr kumimoji="1" lang="ja-JP" altLang="en-US" dirty="0"/>
                  <a:t>，移動距離</a:t>
                </a:r>
                <a14:m>
                  <m:oMath xmlns:m="http://schemas.openxmlformats.org/officeDocument/2006/math"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kumimoji="1" lang="en-US" altLang="ja-JP" dirty="0"/>
                  <a:t>[m]</a:t>
                </a:r>
                <a:r>
                  <a:rPr kumimoji="1" lang="ja-JP" altLang="en-US" dirty="0"/>
                  <a:t>とすると次である．</a:t>
                </a:r>
                <a:endParaRPr lang="en-US" altLang="ja-JP" dirty="0"/>
              </a:p>
              <a:p>
                <a:pPr marL="0" indent="0" algn="just">
                  <a:buNone/>
                </a:pPr>
                <a:endParaRPr kumimoji="1" lang="en-US" altLang="ja-JP" dirty="0"/>
              </a:p>
            </p:txBody>
          </p:sp>
        </mc:Choice>
        <mc:Fallback xmlns="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EBF21575-51AE-EB4D-91DA-72B1E59A84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24"/>
              </p:nvPr>
            </p:nvSpPr>
            <p:spPr>
              <a:xfrm>
                <a:off x="0" y="4834629"/>
                <a:ext cx="10665945" cy="2725038"/>
              </a:xfrm>
              <a:blipFill>
                <a:blip r:embed="rId2"/>
                <a:stretch>
                  <a:fillRect l="-1257" t="-4698" r="-1429"/>
                </a:stretch>
              </a:blipFill>
              <a:effectLst/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タイトル 3">
            <a:extLst>
              <a:ext uri="{FF2B5EF4-FFF2-40B4-BE49-F238E27FC236}">
                <a16:creationId xmlns:a16="http://schemas.microsoft.com/office/drawing/2014/main" id="{523E456F-1B65-B49F-4732-CC22C6E132C2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/>
        </p:spPr>
        <p:txBody>
          <a:bodyPr/>
          <a:lstStyle/>
          <a:p>
            <a:r>
              <a:rPr kumimoji="1" lang="ja-JP" altLang="en-US" dirty="0"/>
              <a:t>エネルギー</a:t>
            </a:r>
          </a:p>
        </p:txBody>
      </p:sp>
      <p:sp>
        <p:nvSpPr>
          <p:cNvPr id="6" name="楕円 5">
            <a:extLst>
              <a:ext uri="{FF2B5EF4-FFF2-40B4-BE49-F238E27FC236}">
                <a16:creationId xmlns:a16="http://schemas.microsoft.com/office/drawing/2014/main" id="{60EF6502-64EF-9318-6B09-797BEE28438B}"/>
              </a:ext>
            </a:extLst>
          </p:cNvPr>
          <p:cNvSpPr>
            <a:spLocks/>
          </p:cNvSpPr>
          <p:nvPr/>
        </p:nvSpPr>
        <p:spPr>
          <a:xfrm>
            <a:off x="1987649" y="2583762"/>
            <a:ext cx="2703795" cy="1038339"/>
          </a:xfrm>
          <a:prstGeom prst="ellipse">
            <a:avLst/>
          </a:prstGeom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2400" dirty="0"/>
              <a:t>エネルギー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66B437BD-D777-58BB-EFFA-D2CB3187A178}"/>
              </a:ext>
            </a:extLst>
          </p:cNvPr>
          <p:cNvSpPr txBox="1">
            <a:spLocks/>
          </p:cNvSpPr>
          <p:nvPr/>
        </p:nvSpPr>
        <p:spPr>
          <a:xfrm>
            <a:off x="59437" y="1587072"/>
            <a:ext cx="2031326" cy="461665"/>
          </a:xfrm>
          <a:prstGeom prst="rect">
            <a:avLst/>
          </a:prstGeom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kumimoji="1" lang="ja-JP" altLang="en-US" sz="2400" dirty="0"/>
              <a:t>光エネルギー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C28CA8D7-01B8-10BB-6986-D4490AB88812}"/>
              </a:ext>
            </a:extLst>
          </p:cNvPr>
          <p:cNvSpPr txBox="1">
            <a:spLocks/>
          </p:cNvSpPr>
          <p:nvPr/>
        </p:nvSpPr>
        <p:spPr>
          <a:xfrm>
            <a:off x="59437" y="4144442"/>
            <a:ext cx="2031326" cy="461665"/>
          </a:xfrm>
          <a:prstGeom prst="rect">
            <a:avLst/>
          </a:prstGeom>
          <a:effec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kumimoji="1" lang="ja-JP" altLang="en-US" sz="2400" dirty="0"/>
              <a:t>熱エネルギー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7BD1D73A-DD78-1961-CFBD-2F2391823B9E}"/>
              </a:ext>
            </a:extLst>
          </p:cNvPr>
          <p:cNvSpPr txBox="1">
            <a:spLocks/>
          </p:cNvSpPr>
          <p:nvPr/>
        </p:nvSpPr>
        <p:spPr>
          <a:xfrm>
            <a:off x="2169996" y="1583971"/>
            <a:ext cx="2339102" cy="461665"/>
          </a:xfrm>
          <a:prstGeom prst="rect">
            <a:avLst/>
          </a:prstGeom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kumimoji="1" lang="ja-JP" altLang="en-US" sz="2400" dirty="0"/>
              <a:t>化学エネルギー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8D4F0D4A-EE09-FC28-46DB-8BE40F3B2FFB}"/>
              </a:ext>
            </a:extLst>
          </p:cNvPr>
          <p:cNvSpPr txBox="1">
            <a:spLocks/>
          </p:cNvSpPr>
          <p:nvPr/>
        </p:nvSpPr>
        <p:spPr>
          <a:xfrm>
            <a:off x="2163700" y="4146322"/>
            <a:ext cx="2339102" cy="461665"/>
          </a:xfrm>
          <a:prstGeom prst="rect">
            <a:avLst/>
          </a:prstGeom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kumimoji="1" lang="ja-JP" altLang="en-US" sz="2400" dirty="0"/>
              <a:t>運動エネルギー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48E01F7D-3D6E-A36C-19A3-9E9671A4F96C}"/>
              </a:ext>
            </a:extLst>
          </p:cNvPr>
          <p:cNvSpPr txBox="1">
            <a:spLocks/>
          </p:cNvSpPr>
          <p:nvPr/>
        </p:nvSpPr>
        <p:spPr>
          <a:xfrm>
            <a:off x="4575739" y="1583971"/>
            <a:ext cx="2339102" cy="461665"/>
          </a:xfrm>
          <a:prstGeom prst="rect">
            <a:avLst/>
          </a:prstGeom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kumimoji="1" lang="ja-JP" altLang="en-US" sz="2400" dirty="0"/>
              <a:t>位置エネルギー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C5771F88-066C-2551-3B80-BA5882868F4C}"/>
              </a:ext>
            </a:extLst>
          </p:cNvPr>
          <p:cNvSpPr txBox="1">
            <a:spLocks/>
          </p:cNvSpPr>
          <p:nvPr/>
        </p:nvSpPr>
        <p:spPr>
          <a:xfrm>
            <a:off x="4575739" y="4151017"/>
            <a:ext cx="2339102" cy="461665"/>
          </a:xfrm>
          <a:prstGeom prst="rect">
            <a:avLst/>
          </a:prstGeom>
          <a:ln/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kumimoji="1" lang="ja-JP" altLang="en-US" sz="2400" dirty="0"/>
              <a:t>電気エネルギー</a:t>
            </a:r>
          </a:p>
        </p:txBody>
      </p:sp>
      <p:cxnSp>
        <p:nvCxnSpPr>
          <p:cNvPr id="14" name="直線矢印コネクタ 13">
            <a:extLst>
              <a:ext uri="{FF2B5EF4-FFF2-40B4-BE49-F238E27FC236}">
                <a16:creationId xmlns:a16="http://schemas.microsoft.com/office/drawing/2014/main" id="{74525D81-54C0-3FCA-2446-4EA0EABD2787}"/>
              </a:ext>
            </a:extLst>
          </p:cNvPr>
          <p:cNvCxnSpPr>
            <a:cxnSpLocks/>
            <a:stCxn id="7" idx="2"/>
            <a:endCxn id="6" idx="1"/>
          </p:cNvCxnSpPr>
          <p:nvPr/>
        </p:nvCxnSpPr>
        <p:spPr>
          <a:xfrm>
            <a:off x="1075100" y="2048737"/>
            <a:ext cx="1308511" cy="687086"/>
          </a:xfrm>
          <a:prstGeom prst="straightConnector1">
            <a:avLst/>
          </a:prstGeom>
          <a:ln w="57150">
            <a:solidFill>
              <a:schemeClr val="tx1"/>
            </a:solidFill>
            <a:headEnd type="triangle" w="med" len="med"/>
            <a:tailEnd type="triangl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矢印コネクタ 16">
            <a:extLst>
              <a:ext uri="{FF2B5EF4-FFF2-40B4-BE49-F238E27FC236}">
                <a16:creationId xmlns:a16="http://schemas.microsoft.com/office/drawing/2014/main" id="{60EFB512-76AE-268C-B4DB-D771B2471A0C}"/>
              </a:ext>
            </a:extLst>
          </p:cNvPr>
          <p:cNvCxnSpPr>
            <a:cxnSpLocks/>
            <a:stCxn id="8" idx="0"/>
            <a:endCxn id="6" idx="3"/>
          </p:cNvCxnSpPr>
          <p:nvPr/>
        </p:nvCxnSpPr>
        <p:spPr>
          <a:xfrm flipV="1">
            <a:off x="1075100" y="3470040"/>
            <a:ext cx="1308511" cy="674402"/>
          </a:xfrm>
          <a:prstGeom prst="straightConnector1">
            <a:avLst/>
          </a:prstGeom>
          <a:ln w="57150">
            <a:solidFill>
              <a:schemeClr val="tx1"/>
            </a:solidFill>
            <a:headEnd type="triangle" w="med" len="med"/>
            <a:tailEnd type="triangl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矢印コネクタ 19">
            <a:extLst>
              <a:ext uri="{FF2B5EF4-FFF2-40B4-BE49-F238E27FC236}">
                <a16:creationId xmlns:a16="http://schemas.microsoft.com/office/drawing/2014/main" id="{23590903-EC98-4514-BB1F-8D7C34A83AE6}"/>
              </a:ext>
            </a:extLst>
          </p:cNvPr>
          <p:cNvCxnSpPr>
            <a:cxnSpLocks/>
            <a:stCxn id="6" idx="0"/>
            <a:endCxn id="9" idx="2"/>
          </p:cNvCxnSpPr>
          <p:nvPr/>
        </p:nvCxnSpPr>
        <p:spPr>
          <a:xfrm flipV="1">
            <a:off x="3339547" y="2045636"/>
            <a:ext cx="0" cy="538126"/>
          </a:xfrm>
          <a:prstGeom prst="straightConnector1">
            <a:avLst/>
          </a:prstGeom>
          <a:ln w="57150">
            <a:solidFill>
              <a:schemeClr val="tx1"/>
            </a:solidFill>
            <a:headEnd type="triangle" w="med" len="med"/>
            <a:tailEnd type="triangl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矢印コネクタ 22">
            <a:extLst>
              <a:ext uri="{FF2B5EF4-FFF2-40B4-BE49-F238E27FC236}">
                <a16:creationId xmlns:a16="http://schemas.microsoft.com/office/drawing/2014/main" id="{B6954052-8648-EE2C-5086-50DB82E5FDAA}"/>
              </a:ext>
            </a:extLst>
          </p:cNvPr>
          <p:cNvCxnSpPr>
            <a:cxnSpLocks/>
            <a:stCxn id="10" idx="0"/>
            <a:endCxn id="6" idx="4"/>
          </p:cNvCxnSpPr>
          <p:nvPr/>
        </p:nvCxnSpPr>
        <p:spPr>
          <a:xfrm flipV="1">
            <a:off x="3333251" y="3622101"/>
            <a:ext cx="6296" cy="524221"/>
          </a:xfrm>
          <a:prstGeom prst="straightConnector1">
            <a:avLst/>
          </a:prstGeom>
          <a:ln w="57150">
            <a:solidFill>
              <a:schemeClr val="tx1"/>
            </a:solidFill>
            <a:headEnd type="triangle" w="med" len="med"/>
            <a:tailEnd type="triangl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矢印コネクタ 25">
            <a:extLst>
              <a:ext uri="{FF2B5EF4-FFF2-40B4-BE49-F238E27FC236}">
                <a16:creationId xmlns:a16="http://schemas.microsoft.com/office/drawing/2014/main" id="{5D9B6E97-605C-0517-23A1-5FA7DB75196D}"/>
              </a:ext>
            </a:extLst>
          </p:cNvPr>
          <p:cNvCxnSpPr>
            <a:cxnSpLocks/>
            <a:stCxn id="6" idx="7"/>
            <a:endCxn id="11" idx="2"/>
          </p:cNvCxnSpPr>
          <p:nvPr/>
        </p:nvCxnSpPr>
        <p:spPr>
          <a:xfrm flipV="1">
            <a:off x="4295482" y="2045636"/>
            <a:ext cx="1449808" cy="690187"/>
          </a:xfrm>
          <a:prstGeom prst="straightConnector1">
            <a:avLst/>
          </a:prstGeom>
          <a:ln w="57150">
            <a:solidFill>
              <a:schemeClr val="tx1"/>
            </a:solidFill>
            <a:headEnd type="triangle" w="med" len="med"/>
            <a:tailEnd type="triangl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矢印コネクタ 28">
            <a:extLst>
              <a:ext uri="{FF2B5EF4-FFF2-40B4-BE49-F238E27FC236}">
                <a16:creationId xmlns:a16="http://schemas.microsoft.com/office/drawing/2014/main" id="{3CE5EC08-99CC-675E-53D5-11CB6B726E36}"/>
              </a:ext>
            </a:extLst>
          </p:cNvPr>
          <p:cNvCxnSpPr>
            <a:cxnSpLocks/>
            <a:stCxn id="6" idx="5"/>
            <a:endCxn id="12" idx="0"/>
          </p:cNvCxnSpPr>
          <p:nvPr/>
        </p:nvCxnSpPr>
        <p:spPr>
          <a:xfrm>
            <a:off x="4295482" y="3470040"/>
            <a:ext cx="1449808" cy="680977"/>
          </a:xfrm>
          <a:prstGeom prst="straightConnector1">
            <a:avLst/>
          </a:prstGeom>
          <a:ln w="57150">
            <a:solidFill>
              <a:schemeClr val="tx1"/>
            </a:solidFill>
            <a:headEnd type="triangle" w="med" len="med"/>
            <a:tailEnd type="triangl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713ADE05-DA91-9D41-DDEE-589BE9B9DE3F}"/>
              </a:ext>
            </a:extLst>
          </p:cNvPr>
          <p:cNvSpPr txBox="1">
            <a:spLocks/>
          </p:cNvSpPr>
          <p:nvPr/>
        </p:nvSpPr>
        <p:spPr>
          <a:xfrm>
            <a:off x="6360029" y="2699050"/>
            <a:ext cx="466794" cy="769441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kumimoji="1" lang="en-US" altLang="ja-JP" sz="4400"/>
              <a:t>=</a:t>
            </a:r>
            <a:endParaRPr kumimoji="1" lang="ja-JP" altLang="en-US" sz="4400"/>
          </a:p>
        </p:txBody>
      </p:sp>
      <p:sp>
        <p:nvSpPr>
          <p:cNvPr id="46" name="六角形 45">
            <a:extLst>
              <a:ext uri="{FF2B5EF4-FFF2-40B4-BE49-F238E27FC236}">
                <a16:creationId xmlns:a16="http://schemas.microsoft.com/office/drawing/2014/main" id="{3CBA4482-25C9-49A6-FB32-A939918B80C4}"/>
              </a:ext>
            </a:extLst>
          </p:cNvPr>
          <p:cNvSpPr>
            <a:spLocks/>
          </p:cNvSpPr>
          <p:nvPr/>
        </p:nvSpPr>
        <p:spPr>
          <a:xfrm>
            <a:off x="7593511" y="2561900"/>
            <a:ext cx="1951522" cy="1038339"/>
          </a:xfrm>
          <a:prstGeom prst="hexagon">
            <a:avLst/>
          </a:prstGeom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2800"/>
              <a:t>仕事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4B9134B1-EEB0-9ADF-D903-997B59F80C60}"/>
              </a:ext>
            </a:extLst>
          </p:cNvPr>
          <p:cNvSpPr>
            <a:spLocks/>
          </p:cNvSpPr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3">
                      <a:lumMod val="75000"/>
                    </a:schemeClr>
                  </a:solidFill>
                </a:ln>
              </a:rPr>
              <a:t>板書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テキスト ボックス 12">
                <a:extLst>
                  <a:ext uri="{FF2B5EF4-FFF2-40B4-BE49-F238E27FC236}">
                    <a16:creationId xmlns:a16="http://schemas.microsoft.com/office/drawing/2014/main" id="{5672256A-3C3E-11E8-5B2D-2DE10D2858B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684080" y="6682205"/>
                <a:ext cx="3830647" cy="646331"/>
              </a:xfrm>
              <a:prstGeom prst="rect">
                <a:avLst/>
              </a:prstGeom>
              <a:effectLst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dist"/>
                <a14:m>
                  <m:oMath xmlns:m="http://schemas.openxmlformats.org/officeDocument/2006/math">
                    <m:r>
                      <a:rPr lang="en-US" altLang="ja-JP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MU Serif" panose="02000603000000000000" pitchFamily="2" charset="0"/>
                      </a:rPr>
                      <m:t>𝑊</m:t>
                    </m:r>
                    <m:r>
                      <a:rPr lang="en-US" altLang="ja-JP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MU Serif" panose="02000603000000000000" pitchFamily="2" charset="0"/>
                      </a:rPr>
                      <m:t>=</m:t>
                    </m:r>
                    <m:r>
                      <a:rPr lang="en-US" altLang="ja-JP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MU Serif" panose="02000603000000000000" pitchFamily="2" charset="0"/>
                      </a:rPr>
                      <m:t>𝐹𝑥</m:t>
                    </m:r>
                  </m:oMath>
                </a14:m>
                <a:r>
                  <a:rPr lang="en-US" altLang="ja-JP" sz="3600" dirty="0">
                    <a:solidFill>
                      <a:schemeClr val="tx1"/>
                    </a:solidFill>
                    <a:latin typeface="+mn-ea"/>
                    <a:cs typeface="CMU Serif" panose="02000603000000000000" pitchFamily="2" charset="0"/>
                  </a:rPr>
                  <a:t> …(1.xx)</a:t>
                </a:r>
              </a:p>
            </p:txBody>
          </p:sp>
        </mc:Choice>
        <mc:Fallback xmlns="">
          <p:sp>
            <p:nvSpPr>
              <p:cNvPr id="13" name="テキスト ボックス 12">
                <a:extLst>
                  <a:ext uri="{FF2B5EF4-FFF2-40B4-BE49-F238E27FC236}">
                    <a16:creationId xmlns:a16="http://schemas.microsoft.com/office/drawing/2014/main" id="{5672256A-3C3E-11E8-5B2D-2DE10D2858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4080" y="6682205"/>
                <a:ext cx="3830647" cy="646331"/>
              </a:xfrm>
              <a:prstGeom prst="rect">
                <a:avLst/>
              </a:prstGeom>
              <a:blipFill>
                <a:blip r:embed="rId3"/>
                <a:stretch>
                  <a:fillRect t="-15741" r="-4596" b="-30556"/>
                </a:stretch>
              </a:blipFill>
              <a:effectLst/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49442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6A7C09C0-6862-78F3-FFA5-258E63ED5870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25</a:t>
            </a:fld>
            <a:endParaRPr kumimoji="1" lang="ja-JP" altLang="en-US" b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C54B51F1-E050-55DA-65C5-6F6A07CA93EC}"/>
                  </a:ext>
                </a:extLst>
              </p:cNvPr>
              <p:cNvSpPr>
                <a:spLocks noGrp="1"/>
              </p:cNvSpPr>
              <p:nvPr>
                <p:ph type="body" sz="quarter" idx="24"/>
              </p:nvPr>
            </p:nvSpPr>
            <p:spPr>
              <a:xfrm>
                <a:off x="0" y="4834629"/>
                <a:ext cx="10665945" cy="2725038"/>
              </a:xfrm>
            </p:spPr>
            <p:txBody>
              <a:bodyPr/>
              <a:lstStyle/>
              <a:p>
                <a:pPr>
                  <a:lnSpc>
                    <a:spcPct val="150000"/>
                  </a:lnSpc>
                </a:pPr>
                <a:r>
                  <a:rPr lang="ja-JP" altLang="en-US" sz="3600" dirty="0"/>
                  <a:t>物体に</a:t>
                </a:r>
                <a:r>
                  <a:rPr lang="ja-JP" altLang="en-US" sz="3600" dirty="0">
                    <a:solidFill>
                      <a:schemeClr val="accent6"/>
                    </a:solidFill>
                  </a:rPr>
                  <a:t>力を加えた方向</a:t>
                </a:r>
                <a:r>
                  <a:rPr lang="ja-JP" altLang="en-US" sz="3600" dirty="0"/>
                  <a:t>と，物体の</a:t>
                </a:r>
                <a:r>
                  <a:rPr lang="ja-JP" altLang="en-US" sz="3600" dirty="0">
                    <a:solidFill>
                      <a:schemeClr val="accent6"/>
                    </a:solidFill>
                  </a:rPr>
                  <a:t>移動した方向が一致</a:t>
                </a:r>
                <a:r>
                  <a:rPr lang="ja-JP" altLang="en-US" sz="3600" dirty="0"/>
                  <a:t>したとき</a:t>
                </a:r>
                <a:r>
                  <a:rPr lang="ja-JP" altLang="en-US" sz="3600" dirty="0">
                    <a:solidFill>
                      <a:schemeClr val="accent6"/>
                    </a:solidFill>
                  </a:rPr>
                  <a:t>力が仕事をした</a:t>
                </a:r>
                <a:r>
                  <a:rPr lang="ja-JP" altLang="en-US" sz="3600" dirty="0"/>
                  <a:t>と言う．</a:t>
                </a:r>
                <a:endParaRPr lang="en-US" altLang="ja-JP" sz="3600" dirty="0"/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ja-JP" sz="36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ja-JP" sz="36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ja-JP" sz="3600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ja-JP" altLang="en-US" sz="3600" dirty="0"/>
                  <a:t>グラフの面積が気体の仕事である．</a:t>
                </a:r>
              </a:p>
            </p:txBody>
          </p:sp>
        </mc:Choice>
        <mc:Fallback xmlns="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C54B51F1-E050-55DA-65C5-6F6A07CA93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24"/>
              </p:nvPr>
            </p:nvSpPr>
            <p:spPr>
              <a:xfrm>
                <a:off x="0" y="4834629"/>
                <a:ext cx="10665945" cy="2725038"/>
              </a:xfrm>
              <a:blipFill>
                <a:blip r:embed="rId2"/>
                <a:stretch>
                  <a:fillRect l="-1543" b="-469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タイトル 3">
            <a:extLst>
              <a:ext uri="{FF2B5EF4-FFF2-40B4-BE49-F238E27FC236}">
                <a16:creationId xmlns:a16="http://schemas.microsoft.com/office/drawing/2014/main" id="{82EE6B58-B1D4-B0CB-2349-8DB8A4093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仕事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B841403E-FBC0-D3B7-46CE-570426E89FC9}"/>
              </a:ext>
            </a:extLst>
          </p:cNvPr>
          <p:cNvSpPr>
            <a:spLocks/>
          </p:cNvSpPr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3">
                      <a:lumMod val="75000"/>
                    </a:schemeClr>
                  </a:solidFill>
                </a:ln>
              </a:rPr>
              <a:t>板書</a:t>
            </a:r>
          </a:p>
        </p:txBody>
      </p:sp>
      <p:grpSp>
        <p:nvGrpSpPr>
          <p:cNvPr id="10" name="グループ化 9">
            <a:extLst>
              <a:ext uri="{FF2B5EF4-FFF2-40B4-BE49-F238E27FC236}">
                <a16:creationId xmlns:a16="http://schemas.microsoft.com/office/drawing/2014/main" id="{FB46864A-C747-7C51-41E8-CC7546FC0D1B}"/>
              </a:ext>
            </a:extLst>
          </p:cNvPr>
          <p:cNvGrpSpPr>
            <a:grpSpLocks/>
          </p:cNvGrpSpPr>
          <p:nvPr/>
        </p:nvGrpSpPr>
        <p:grpSpPr>
          <a:xfrm>
            <a:off x="878189" y="3852427"/>
            <a:ext cx="8935434" cy="157315"/>
            <a:chOff x="878189" y="3785537"/>
            <a:chExt cx="8935434" cy="157315"/>
          </a:xfrm>
          <a:effectLst/>
        </p:grpSpPr>
        <p:sp>
          <p:nvSpPr>
            <p:cNvPr id="11" name="正方形/長方形 10">
              <a:extLst>
                <a:ext uri="{FF2B5EF4-FFF2-40B4-BE49-F238E27FC236}">
                  <a16:creationId xmlns:a16="http://schemas.microsoft.com/office/drawing/2014/main" id="{4246D605-CB05-7400-BEE9-BD5980D9FCA8}"/>
                </a:ext>
              </a:extLst>
            </p:cNvPr>
            <p:cNvSpPr>
              <a:spLocks/>
            </p:cNvSpPr>
            <p:nvPr/>
          </p:nvSpPr>
          <p:spPr>
            <a:xfrm>
              <a:off x="878189" y="3785537"/>
              <a:ext cx="8935434" cy="157315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12" name="直線コネクタ 11">
              <a:extLst>
                <a:ext uri="{FF2B5EF4-FFF2-40B4-BE49-F238E27FC236}">
                  <a16:creationId xmlns:a16="http://schemas.microsoft.com/office/drawing/2014/main" id="{50161C51-9B03-EA74-2664-4006CC988032}"/>
                </a:ext>
              </a:extLst>
            </p:cNvPr>
            <p:cNvCxnSpPr>
              <a:cxnSpLocks/>
            </p:cNvCxnSpPr>
            <p:nvPr/>
          </p:nvCxnSpPr>
          <p:spPr>
            <a:xfrm>
              <a:off x="878189" y="3785537"/>
              <a:ext cx="8935434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フローチャート: 処理 12">
            <a:extLst>
              <a:ext uri="{FF2B5EF4-FFF2-40B4-BE49-F238E27FC236}">
                <a16:creationId xmlns:a16="http://schemas.microsoft.com/office/drawing/2014/main" id="{3C4770A4-20E7-9328-9306-DC25CE7AAE06}"/>
              </a:ext>
            </a:extLst>
          </p:cNvPr>
          <p:cNvSpPr>
            <a:spLocks/>
          </p:cNvSpPr>
          <p:nvPr/>
        </p:nvSpPr>
        <p:spPr>
          <a:xfrm>
            <a:off x="1936955" y="3075559"/>
            <a:ext cx="1327355" cy="767036"/>
          </a:xfrm>
          <a:prstGeom prst="flowChartProcess">
            <a:avLst/>
          </a:prstGeom>
          <a:ln w="19050">
            <a:prstDash val="solid"/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6" name="直線矢印コネクタ 15">
            <a:extLst>
              <a:ext uri="{FF2B5EF4-FFF2-40B4-BE49-F238E27FC236}">
                <a16:creationId xmlns:a16="http://schemas.microsoft.com/office/drawing/2014/main" id="{DA35EE64-A22B-9740-638C-6D7066A96837}"/>
              </a:ext>
            </a:extLst>
          </p:cNvPr>
          <p:cNvCxnSpPr>
            <a:cxnSpLocks/>
          </p:cNvCxnSpPr>
          <p:nvPr/>
        </p:nvCxnSpPr>
        <p:spPr>
          <a:xfrm flipH="1">
            <a:off x="2621372" y="3490477"/>
            <a:ext cx="1285875" cy="0"/>
          </a:xfrm>
          <a:prstGeom prst="straightConnector1">
            <a:avLst/>
          </a:prstGeom>
          <a:ln w="76200">
            <a:solidFill>
              <a:schemeClr val="accent4"/>
            </a:solidFill>
            <a:headEnd type="triangl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吹き出し: 角を丸めた四角形 17">
            <a:extLst>
              <a:ext uri="{FF2B5EF4-FFF2-40B4-BE49-F238E27FC236}">
                <a16:creationId xmlns:a16="http://schemas.microsoft.com/office/drawing/2014/main" id="{BF6DAFEF-3F9D-F4C1-4088-DF79ECDD923D}"/>
              </a:ext>
            </a:extLst>
          </p:cNvPr>
          <p:cNvSpPr>
            <a:spLocks/>
          </p:cNvSpPr>
          <p:nvPr/>
        </p:nvSpPr>
        <p:spPr>
          <a:xfrm>
            <a:off x="3438442" y="2394279"/>
            <a:ext cx="1808805" cy="623852"/>
          </a:xfrm>
          <a:prstGeom prst="wedgeRoundRectCallout">
            <a:avLst>
              <a:gd name="adj1" fmla="val -43020"/>
              <a:gd name="adj2" fmla="val 93036"/>
              <a:gd name="adj3" fmla="val 16667"/>
            </a:avLst>
          </a:prstGeom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2400"/>
              <a:t>運動の方向</a:t>
            </a:r>
          </a:p>
        </p:txBody>
      </p:sp>
      <p:cxnSp>
        <p:nvCxnSpPr>
          <p:cNvPr id="20" name="直線矢印コネクタ 19">
            <a:extLst>
              <a:ext uri="{FF2B5EF4-FFF2-40B4-BE49-F238E27FC236}">
                <a16:creationId xmlns:a16="http://schemas.microsoft.com/office/drawing/2014/main" id="{134F401B-BFF3-938D-4CF1-0BF833D960A1}"/>
              </a:ext>
            </a:extLst>
          </p:cNvPr>
          <p:cNvCxnSpPr>
            <a:cxnSpLocks/>
          </p:cNvCxnSpPr>
          <p:nvPr/>
        </p:nvCxnSpPr>
        <p:spPr>
          <a:xfrm flipH="1">
            <a:off x="1936955" y="2633944"/>
            <a:ext cx="1285875" cy="0"/>
          </a:xfrm>
          <a:prstGeom prst="straightConnector1">
            <a:avLst/>
          </a:prstGeom>
          <a:ln w="76200">
            <a:solidFill>
              <a:schemeClr val="accent1"/>
            </a:solidFill>
            <a:headEnd type="triangl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吹き出し: 角を丸めた四角形 20">
            <a:extLst>
              <a:ext uri="{FF2B5EF4-FFF2-40B4-BE49-F238E27FC236}">
                <a16:creationId xmlns:a16="http://schemas.microsoft.com/office/drawing/2014/main" id="{A75E9985-F6B7-BDFB-E64C-A66DBE8435A9}"/>
              </a:ext>
            </a:extLst>
          </p:cNvPr>
          <p:cNvSpPr>
            <a:spLocks/>
          </p:cNvSpPr>
          <p:nvPr/>
        </p:nvSpPr>
        <p:spPr>
          <a:xfrm>
            <a:off x="771087" y="1631840"/>
            <a:ext cx="1808805" cy="623852"/>
          </a:xfrm>
          <a:prstGeom prst="wedgeRoundRectCallout">
            <a:avLst>
              <a:gd name="adj1" fmla="val 40884"/>
              <a:gd name="adj2" fmla="val 86929"/>
              <a:gd name="adj3" fmla="val 16667"/>
            </a:avLst>
          </a:prstGeom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2400"/>
              <a:t>移動の方向</a:t>
            </a:r>
          </a:p>
        </p:txBody>
      </p:sp>
      <p:sp>
        <p:nvSpPr>
          <p:cNvPr id="22" name="フローチャート: 処理 21">
            <a:extLst>
              <a:ext uri="{FF2B5EF4-FFF2-40B4-BE49-F238E27FC236}">
                <a16:creationId xmlns:a16="http://schemas.microsoft.com/office/drawing/2014/main" id="{EC92573E-DB3D-0878-6DAA-ED6AB130085C}"/>
              </a:ext>
            </a:extLst>
          </p:cNvPr>
          <p:cNvSpPr>
            <a:spLocks/>
          </p:cNvSpPr>
          <p:nvPr/>
        </p:nvSpPr>
        <p:spPr>
          <a:xfrm>
            <a:off x="6956630" y="3075559"/>
            <a:ext cx="1327355" cy="767036"/>
          </a:xfrm>
          <a:prstGeom prst="flowChartProcess">
            <a:avLst/>
          </a:prstGeom>
          <a:ln w="19050"/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2400">
              <a:solidFill>
                <a:schemeClr val="accent6"/>
              </a:solidFill>
            </a:endParaRPr>
          </a:p>
        </p:txBody>
      </p:sp>
      <p:cxnSp>
        <p:nvCxnSpPr>
          <p:cNvPr id="23" name="直線矢印コネクタ 22">
            <a:extLst>
              <a:ext uri="{FF2B5EF4-FFF2-40B4-BE49-F238E27FC236}">
                <a16:creationId xmlns:a16="http://schemas.microsoft.com/office/drawing/2014/main" id="{DB66DC60-0302-7C01-D243-004CA595E275}"/>
              </a:ext>
            </a:extLst>
          </p:cNvPr>
          <p:cNvCxnSpPr>
            <a:cxnSpLocks/>
          </p:cNvCxnSpPr>
          <p:nvPr/>
        </p:nvCxnSpPr>
        <p:spPr>
          <a:xfrm flipH="1">
            <a:off x="7641047" y="3490477"/>
            <a:ext cx="1285875" cy="0"/>
          </a:xfrm>
          <a:prstGeom prst="straightConnector1">
            <a:avLst/>
          </a:prstGeom>
          <a:ln w="76200">
            <a:solidFill>
              <a:schemeClr val="accent4"/>
            </a:solidFill>
            <a:headEnd type="triangl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吹き出し: 角を丸めた四角形 23">
            <a:extLst>
              <a:ext uri="{FF2B5EF4-FFF2-40B4-BE49-F238E27FC236}">
                <a16:creationId xmlns:a16="http://schemas.microsoft.com/office/drawing/2014/main" id="{69CA1529-C8C0-827F-368A-1616ED49B690}"/>
              </a:ext>
            </a:extLst>
          </p:cNvPr>
          <p:cNvSpPr>
            <a:spLocks/>
          </p:cNvSpPr>
          <p:nvPr/>
        </p:nvSpPr>
        <p:spPr>
          <a:xfrm>
            <a:off x="8448592" y="2394279"/>
            <a:ext cx="1808805" cy="623852"/>
          </a:xfrm>
          <a:prstGeom prst="wedgeRoundRectCallout">
            <a:avLst>
              <a:gd name="adj1" fmla="val -43020"/>
              <a:gd name="adj2" fmla="val 93036"/>
              <a:gd name="adj3" fmla="val 16667"/>
            </a:avLst>
          </a:prstGeom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2400"/>
              <a:t>運動の方向</a:t>
            </a:r>
          </a:p>
        </p:txBody>
      </p:sp>
      <p:cxnSp>
        <p:nvCxnSpPr>
          <p:cNvPr id="25" name="直線矢印コネクタ 24">
            <a:extLst>
              <a:ext uri="{FF2B5EF4-FFF2-40B4-BE49-F238E27FC236}">
                <a16:creationId xmlns:a16="http://schemas.microsoft.com/office/drawing/2014/main" id="{15194465-7604-D2B8-3067-D35AEFA18CA3}"/>
              </a:ext>
            </a:extLst>
          </p:cNvPr>
          <p:cNvCxnSpPr>
            <a:cxnSpLocks/>
          </p:cNvCxnSpPr>
          <p:nvPr/>
        </p:nvCxnSpPr>
        <p:spPr>
          <a:xfrm>
            <a:off x="6664734" y="2242003"/>
            <a:ext cx="0" cy="1074365"/>
          </a:xfrm>
          <a:prstGeom prst="straightConnector1">
            <a:avLst/>
          </a:prstGeom>
          <a:ln w="76200">
            <a:solidFill>
              <a:schemeClr val="accent1"/>
            </a:solidFill>
            <a:headEnd type="triangl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吹き出し: 角を丸めた四角形 26">
            <a:extLst>
              <a:ext uri="{FF2B5EF4-FFF2-40B4-BE49-F238E27FC236}">
                <a16:creationId xmlns:a16="http://schemas.microsoft.com/office/drawing/2014/main" id="{7D991863-5F4E-3A6A-0455-E9113F5FAD1A}"/>
              </a:ext>
            </a:extLst>
          </p:cNvPr>
          <p:cNvSpPr>
            <a:spLocks/>
          </p:cNvSpPr>
          <p:nvPr/>
        </p:nvSpPr>
        <p:spPr>
          <a:xfrm>
            <a:off x="4695001" y="1631840"/>
            <a:ext cx="1808805" cy="623852"/>
          </a:xfrm>
          <a:prstGeom prst="wedgeRoundRectCallout">
            <a:avLst>
              <a:gd name="adj1" fmla="val 40884"/>
              <a:gd name="adj2" fmla="val 86929"/>
              <a:gd name="adj3" fmla="val 16667"/>
            </a:avLst>
          </a:prstGeom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2400"/>
              <a:t>移動の方向</a:t>
            </a:r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BAF2B9FE-0043-036F-A708-8672B9986268}"/>
              </a:ext>
            </a:extLst>
          </p:cNvPr>
          <p:cNvSpPr txBox="1">
            <a:spLocks/>
          </p:cNvSpPr>
          <p:nvPr/>
        </p:nvSpPr>
        <p:spPr>
          <a:xfrm>
            <a:off x="1410341" y="4153671"/>
            <a:ext cx="2339102" cy="523220"/>
          </a:xfrm>
          <a:prstGeom prst="rect">
            <a:avLst/>
          </a:prstGeom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kumimoji="1" lang="ja-JP" altLang="en-US" sz="2800"/>
              <a:t>仕事して</a:t>
            </a:r>
            <a:r>
              <a:rPr kumimoji="1" lang="ja-JP" altLang="en-US" sz="2800">
                <a:solidFill>
                  <a:schemeClr val="accent6"/>
                </a:solidFill>
              </a:rPr>
              <a:t>いる</a:t>
            </a:r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E12A80A9-C952-01CF-F5DB-A953A71BA1FC}"/>
              </a:ext>
            </a:extLst>
          </p:cNvPr>
          <p:cNvSpPr txBox="1">
            <a:spLocks/>
          </p:cNvSpPr>
          <p:nvPr/>
        </p:nvSpPr>
        <p:spPr>
          <a:xfrm>
            <a:off x="6271219" y="4153671"/>
            <a:ext cx="2698175" cy="523220"/>
          </a:xfrm>
          <a:prstGeom prst="rect">
            <a:avLst/>
          </a:prstGeom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kumimoji="1" lang="ja-JP" altLang="en-US" sz="2800"/>
              <a:t>仕事して</a:t>
            </a:r>
            <a:r>
              <a:rPr kumimoji="1" lang="ja-JP" altLang="en-US" sz="2800">
                <a:solidFill>
                  <a:schemeClr val="accent6"/>
                </a:solidFill>
              </a:rPr>
              <a:t>いない</a:t>
            </a:r>
          </a:p>
        </p:txBody>
      </p:sp>
    </p:spTree>
    <p:extLst>
      <p:ext uri="{BB962C8B-B14F-4D97-AF65-F5344CB8AC3E}">
        <p14:creationId xmlns:p14="http://schemas.microsoft.com/office/powerpoint/2010/main" val="2427747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D89C29A5-197E-8B10-767C-A611B6792A58}"/>
              </a:ext>
            </a:extLst>
          </p:cNvPr>
          <p:cNvSpPr>
            <a:spLocks/>
          </p:cNvSpPr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2">
                      <a:lumMod val="50000"/>
                    </a:schemeClr>
                  </a:solidFill>
                </a:ln>
              </a:rPr>
              <a:t>余談</a:t>
            </a:r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6E0903AD-E753-2E34-0166-FDD6F5B11B10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26</a:t>
            </a:fld>
            <a:endParaRPr kumimoji="1" lang="ja-JP" altLang="en-US" b="0"/>
          </a:p>
        </p:txBody>
      </p:sp>
      <p:sp>
        <p:nvSpPr>
          <p:cNvPr id="8" name="テキスト プレースホルダー 7">
            <a:extLst>
              <a:ext uri="{FF2B5EF4-FFF2-40B4-BE49-F238E27FC236}">
                <a16:creationId xmlns:a16="http://schemas.microsoft.com/office/drawing/2014/main" id="{0937DB7C-4A2A-3E1B-E2E3-7F950B7DCD0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718605" y="1317410"/>
            <a:ext cx="4947340" cy="6240297"/>
          </a:xfrm>
        </p:spPr>
        <p:txBody>
          <a:bodyPr/>
          <a:lstStyle/>
          <a:p>
            <a:r>
              <a:rPr lang="ja-JP" altLang="en-US" dirty="0"/>
              <a:t>荷物を持ち上げる力は</a:t>
            </a:r>
            <a:r>
              <a:rPr lang="ja-JP" altLang="en-US" dirty="0">
                <a:solidFill>
                  <a:schemeClr val="accent6"/>
                </a:solidFill>
              </a:rPr>
              <a:t>上向き</a:t>
            </a:r>
            <a:r>
              <a:rPr lang="ja-JP" altLang="en-US" dirty="0"/>
              <a:t>である．</a:t>
            </a:r>
            <a:endParaRPr lang="en-US" altLang="ja-JP" dirty="0"/>
          </a:p>
          <a:p>
            <a:r>
              <a:rPr lang="ja-JP" altLang="en-US" dirty="0"/>
              <a:t>荷物を移動させる力は</a:t>
            </a:r>
            <a:r>
              <a:rPr lang="ja-JP" altLang="en-US" dirty="0">
                <a:solidFill>
                  <a:schemeClr val="accent6"/>
                </a:solidFill>
              </a:rPr>
              <a:t>横向き</a:t>
            </a:r>
            <a:r>
              <a:rPr lang="ja-JP" altLang="en-US" dirty="0"/>
              <a:t>である．</a:t>
            </a:r>
            <a:endParaRPr lang="en-US" altLang="ja-JP" dirty="0"/>
          </a:p>
          <a:p>
            <a:r>
              <a:rPr lang="ja-JP" altLang="en-US" dirty="0"/>
              <a:t>そのため，物理学の定義では</a:t>
            </a:r>
            <a:r>
              <a:rPr lang="ja-JP" altLang="en-US" dirty="0">
                <a:solidFill>
                  <a:schemeClr val="accent6"/>
                </a:solidFill>
              </a:rPr>
              <a:t>仕事していない</a:t>
            </a:r>
            <a:r>
              <a:rPr lang="ja-JP" altLang="en-US" dirty="0"/>
              <a:t>と言える．</a:t>
            </a:r>
            <a:endParaRPr lang="en-US" altLang="ja-JP" dirty="0"/>
          </a:p>
          <a:p>
            <a:r>
              <a:rPr lang="ja-JP" altLang="en-US" dirty="0"/>
              <a:t>ただ持ち上げる，階段を登る動作は</a:t>
            </a:r>
            <a:r>
              <a:rPr lang="ja-JP" altLang="en-US" dirty="0">
                <a:solidFill>
                  <a:schemeClr val="accent6"/>
                </a:solidFill>
              </a:rPr>
              <a:t>仕事した</a:t>
            </a:r>
            <a:r>
              <a:rPr lang="ja-JP" altLang="en-US" dirty="0"/>
              <a:t>と言える．</a:t>
            </a:r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57D0899A-9673-BE1C-8563-4B0A49F39A35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>
              <a:alpha val="50000"/>
            </a:schemeClr>
          </a:solidFill>
        </p:spPr>
        <p:txBody>
          <a:bodyPr/>
          <a:lstStyle/>
          <a:p>
            <a:r>
              <a:rPr lang="ja-JP" altLang="en-US"/>
              <a:t>引っ越し業者は仕事してない？</a:t>
            </a:r>
          </a:p>
        </p:txBody>
      </p:sp>
      <p:sp>
        <p:nvSpPr>
          <p:cNvPr id="6" name="テキスト プレースホルダー 5">
            <a:extLst>
              <a:ext uri="{FF2B5EF4-FFF2-40B4-BE49-F238E27FC236}">
                <a16:creationId xmlns:a16="http://schemas.microsoft.com/office/drawing/2014/main" id="{B5CDA47E-DF4E-EEFA-E36B-442E231C0DD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altLang="ja-JP">
                <a:hlinkClick r:id="rId2"/>
              </a:rPr>
              <a:t>https://irasutoya.com/2018/01/blog-post_66.html</a:t>
            </a:r>
            <a:endParaRPr lang="ja-JP" altLang="en-US"/>
          </a:p>
        </p:txBody>
      </p:sp>
      <p:pic>
        <p:nvPicPr>
          <p:cNvPr id="1026" name="Picture 2" descr="重い荷物を運ぶ作業員のイラスト（男性）">
            <a:extLst>
              <a:ext uri="{FF2B5EF4-FFF2-40B4-BE49-F238E27FC236}">
                <a16:creationId xmlns:a16="http://schemas.microsoft.com/office/drawing/2014/main" id="{3E227E66-27A3-AEA7-48A1-886909DF61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0" y="2865334"/>
            <a:ext cx="3631194" cy="4034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直線矢印コネクタ 8">
            <a:extLst>
              <a:ext uri="{FF2B5EF4-FFF2-40B4-BE49-F238E27FC236}">
                <a16:creationId xmlns:a16="http://schemas.microsoft.com/office/drawing/2014/main" id="{62C50808-BA55-AD45-90A9-7FC9654483CD}"/>
              </a:ext>
            </a:extLst>
          </p:cNvPr>
          <p:cNvCxnSpPr>
            <a:cxnSpLocks/>
          </p:cNvCxnSpPr>
          <p:nvPr/>
        </p:nvCxnSpPr>
        <p:spPr>
          <a:xfrm flipH="1">
            <a:off x="3353769" y="4906041"/>
            <a:ext cx="1713531" cy="0"/>
          </a:xfrm>
          <a:prstGeom prst="straightConnector1">
            <a:avLst/>
          </a:prstGeom>
          <a:ln w="76200">
            <a:solidFill>
              <a:schemeClr val="accent4"/>
            </a:solidFill>
            <a:headEnd type="triangl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吹き出し: 角を丸めた四角形 10">
            <a:extLst>
              <a:ext uri="{FF2B5EF4-FFF2-40B4-BE49-F238E27FC236}">
                <a16:creationId xmlns:a16="http://schemas.microsoft.com/office/drawing/2014/main" id="{F687EDCE-9CB6-25B2-9C70-C402A2230CFE}"/>
              </a:ext>
            </a:extLst>
          </p:cNvPr>
          <p:cNvSpPr>
            <a:spLocks/>
          </p:cNvSpPr>
          <p:nvPr/>
        </p:nvSpPr>
        <p:spPr>
          <a:xfrm>
            <a:off x="3909800" y="5548904"/>
            <a:ext cx="1808805" cy="623852"/>
          </a:xfrm>
          <a:prstGeom prst="wedgeRoundRectCallout">
            <a:avLst>
              <a:gd name="adj1" fmla="val -40387"/>
              <a:gd name="adj2" fmla="val -108502"/>
              <a:gd name="adj3" fmla="val 16667"/>
            </a:avLst>
          </a:prstGeom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2400"/>
              <a:t>運動の方向</a:t>
            </a:r>
          </a:p>
        </p:txBody>
      </p:sp>
      <p:cxnSp>
        <p:nvCxnSpPr>
          <p:cNvPr id="13" name="直線矢印コネクタ 12">
            <a:extLst>
              <a:ext uri="{FF2B5EF4-FFF2-40B4-BE49-F238E27FC236}">
                <a16:creationId xmlns:a16="http://schemas.microsoft.com/office/drawing/2014/main" id="{06E915BF-5922-9E08-3B6C-1183AB40E7E3}"/>
              </a:ext>
            </a:extLst>
          </p:cNvPr>
          <p:cNvCxnSpPr>
            <a:cxnSpLocks/>
          </p:cNvCxnSpPr>
          <p:nvPr/>
        </p:nvCxnSpPr>
        <p:spPr>
          <a:xfrm>
            <a:off x="2721384" y="2331057"/>
            <a:ext cx="0" cy="1535193"/>
          </a:xfrm>
          <a:prstGeom prst="straightConnector1">
            <a:avLst/>
          </a:prstGeom>
          <a:ln w="76200">
            <a:solidFill>
              <a:schemeClr val="accent1"/>
            </a:solidFill>
            <a:headEnd type="triangl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吹き出し: 角を丸めた四角形 14">
            <a:extLst>
              <a:ext uri="{FF2B5EF4-FFF2-40B4-BE49-F238E27FC236}">
                <a16:creationId xmlns:a16="http://schemas.microsoft.com/office/drawing/2014/main" id="{430F0242-3C71-D0E5-4D1E-7BC0816500D9}"/>
              </a:ext>
            </a:extLst>
          </p:cNvPr>
          <p:cNvSpPr>
            <a:spLocks/>
          </p:cNvSpPr>
          <p:nvPr/>
        </p:nvSpPr>
        <p:spPr>
          <a:xfrm>
            <a:off x="3051725" y="2019131"/>
            <a:ext cx="1808805" cy="623852"/>
          </a:xfrm>
          <a:prstGeom prst="wedgeRoundRectCallout">
            <a:avLst>
              <a:gd name="adj1" fmla="val -43371"/>
              <a:gd name="adj2" fmla="val 89983"/>
              <a:gd name="adj3" fmla="val 16667"/>
            </a:avLst>
          </a:prstGeom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2400"/>
              <a:t>移動の方向</a:t>
            </a:r>
          </a:p>
        </p:txBody>
      </p:sp>
    </p:spTree>
    <p:extLst>
      <p:ext uri="{BB962C8B-B14F-4D97-AF65-F5344CB8AC3E}">
        <p14:creationId xmlns:p14="http://schemas.microsoft.com/office/powerpoint/2010/main" val="859072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F4312EA4-960E-2290-E0A6-A247162E5378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effectLst/>
        </p:spPr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27</a:t>
            </a:fld>
            <a:endParaRPr kumimoji="1" lang="ja-JP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EEADDC64-E1F9-E6E2-5A2A-85FEC6F3E17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-1" y="4812631"/>
            <a:ext cx="10691813" cy="2668211"/>
          </a:xfrm>
          <a:effectLst/>
        </p:spPr>
        <p:txBody>
          <a:bodyPr/>
          <a:lstStyle/>
          <a:p>
            <a:pPr algn="just"/>
            <a:r>
              <a:rPr lang="ja-JP" altLang="en-US" sz="3600" dirty="0"/>
              <a:t>変換後では仕事で使えるエネルギー量が，変換前と比べて</a:t>
            </a:r>
            <a:r>
              <a:rPr lang="ja-JP" altLang="en-US" sz="3600" dirty="0">
                <a:solidFill>
                  <a:schemeClr val="accent6"/>
                </a:solidFill>
              </a:rPr>
              <a:t>常に減少</a:t>
            </a:r>
            <a:r>
              <a:rPr lang="ja-JP" altLang="en-US" sz="3600" dirty="0"/>
              <a:t>する．</a:t>
            </a:r>
          </a:p>
          <a:p>
            <a:pPr algn="just"/>
            <a:r>
              <a:rPr lang="ja-JP" altLang="en-US" sz="3600" dirty="0"/>
              <a:t>エネルギー変換前後で総量が変わらないことを，</a:t>
            </a:r>
            <a:r>
              <a:rPr lang="ja-JP" altLang="en-US" sz="3600" dirty="0">
                <a:solidFill>
                  <a:schemeClr val="accent6"/>
                </a:solidFill>
              </a:rPr>
              <a:t>エネルギー保存則</a:t>
            </a:r>
            <a:r>
              <a:rPr lang="ja-JP" altLang="en-US" sz="3600" dirty="0"/>
              <a:t>と呼ぶ．</a:t>
            </a:r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3744B070-4CD7-DA41-E2B4-7BEC54C85323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/>
        </p:spPr>
        <p:txBody>
          <a:bodyPr/>
          <a:lstStyle/>
          <a:p>
            <a:r>
              <a:rPr kumimoji="1" lang="ja-JP" altLang="en-US" dirty="0"/>
              <a:t>エネルギーを変換する</a:t>
            </a:r>
          </a:p>
        </p:txBody>
      </p:sp>
      <p:grpSp>
        <p:nvGrpSpPr>
          <p:cNvPr id="44" name="グループ化 43">
            <a:extLst>
              <a:ext uri="{FF2B5EF4-FFF2-40B4-BE49-F238E27FC236}">
                <a16:creationId xmlns:a16="http://schemas.microsoft.com/office/drawing/2014/main" id="{ACF3D1A7-98D7-2A57-62A1-25B81F94B1B4}"/>
              </a:ext>
            </a:extLst>
          </p:cNvPr>
          <p:cNvGrpSpPr>
            <a:grpSpLocks/>
          </p:cNvGrpSpPr>
          <p:nvPr/>
        </p:nvGrpSpPr>
        <p:grpSpPr>
          <a:xfrm>
            <a:off x="2238501" y="3397981"/>
            <a:ext cx="6214811" cy="1050086"/>
            <a:chOff x="2073978" y="3075215"/>
            <a:chExt cx="5758043" cy="972910"/>
          </a:xfrm>
          <a:effectLst/>
        </p:grpSpPr>
        <p:sp>
          <p:nvSpPr>
            <p:cNvPr id="9" name="正方形/長方形 8">
              <a:extLst>
                <a:ext uri="{FF2B5EF4-FFF2-40B4-BE49-F238E27FC236}">
                  <a16:creationId xmlns:a16="http://schemas.microsoft.com/office/drawing/2014/main" id="{CDFA278A-DDB2-3343-04FC-530757091FBD}"/>
                </a:ext>
              </a:extLst>
            </p:cNvPr>
            <p:cNvSpPr>
              <a:spLocks/>
            </p:cNvSpPr>
            <p:nvPr/>
          </p:nvSpPr>
          <p:spPr>
            <a:xfrm>
              <a:off x="2073978" y="3075215"/>
              <a:ext cx="5758043" cy="154668"/>
            </a:xfrm>
            <a:prstGeom prst="rect">
              <a:avLst/>
            </a:prstGeom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 sz="1600"/>
            </a:p>
          </p:txBody>
        </p:sp>
        <p:sp>
          <p:nvSpPr>
            <p:cNvPr id="12" name="二等辺三角形 11">
              <a:extLst>
                <a:ext uri="{FF2B5EF4-FFF2-40B4-BE49-F238E27FC236}">
                  <a16:creationId xmlns:a16="http://schemas.microsoft.com/office/drawing/2014/main" id="{73A4CC79-5673-21A5-AA57-0728C716518F}"/>
                </a:ext>
              </a:extLst>
            </p:cNvPr>
            <p:cNvSpPr>
              <a:spLocks/>
            </p:cNvSpPr>
            <p:nvPr/>
          </p:nvSpPr>
          <p:spPr>
            <a:xfrm>
              <a:off x="4475713" y="3230987"/>
              <a:ext cx="954571" cy="817138"/>
            </a:xfrm>
            <a:prstGeom prst="triangle">
              <a:avLst/>
            </a:prstGeom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 sz="1600"/>
            </a:p>
          </p:txBody>
        </p:sp>
      </p:grpSp>
      <p:sp>
        <p:nvSpPr>
          <p:cNvPr id="16" name="四角形: 角を丸くする 15">
            <a:extLst>
              <a:ext uri="{FF2B5EF4-FFF2-40B4-BE49-F238E27FC236}">
                <a16:creationId xmlns:a16="http://schemas.microsoft.com/office/drawing/2014/main" id="{1DB617CC-2650-1AE1-2EF1-40A1AF0455DA}"/>
              </a:ext>
            </a:extLst>
          </p:cNvPr>
          <p:cNvSpPr>
            <a:spLocks/>
          </p:cNvSpPr>
          <p:nvPr/>
        </p:nvSpPr>
        <p:spPr>
          <a:xfrm>
            <a:off x="2480873" y="2519718"/>
            <a:ext cx="1878096" cy="867546"/>
          </a:xfrm>
          <a:prstGeom prst="roundRect">
            <a:avLst/>
          </a:prstGeom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2400" dirty="0"/>
              <a:t>元の</a:t>
            </a:r>
            <a:endParaRPr kumimoji="1" lang="en-US" altLang="ja-JP" sz="2400" dirty="0"/>
          </a:p>
          <a:p>
            <a:pPr algn="ctr"/>
            <a:r>
              <a:rPr kumimoji="1" lang="ja-JP" altLang="en-US" sz="2400" dirty="0"/>
              <a:t>エネルギー</a:t>
            </a:r>
          </a:p>
        </p:txBody>
      </p:sp>
      <p:grpSp>
        <p:nvGrpSpPr>
          <p:cNvPr id="45" name="グループ化 44">
            <a:extLst>
              <a:ext uri="{FF2B5EF4-FFF2-40B4-BE49-F238E27FC236}">
                <a16:creationId xmlns:a16="http://schemas.microsoft.com/office/drawing/2014/main" id="{C6379B2E-7F59-F9F0-66B8-A4BB059D2B1D}"/>
              </a:ext>
            </a:extLst>
          </p:cNvPr>
          <p:cNvGrpSpPr>
            <a:grpSpLocks/>
          </p:cNvGrpSpPr>
          <p:nvPr/>
        </p:nvGrpSpPr>
        <p:grpSpPr>
          <a:xfrm>
            <a:off x="6332845" y="2494909"/>
            <a:ext cx="1878096" cy="892355"/>
            <a:chOff x="5867400" y="2247848"/>
            <a:chExt cx="1609725" cy="798041"/>
          </a:xfrm>
          <a:effectLst/>
        </p:grpSpPr>
        <p:sp>
          <p:nvSpPr>
            <p:cNvPr id="39" name="フリーフォーム: 図形 38">
              <a:extLst>
                <a:ext uri="{FF2B5EF4-FFF2-40B4-BE49-F238E27FC236}">
                  <a16:creationId xmlns:a16="http://schemas.microsoft.com/office/drawing/2014/main" id="{DD048428-50F0-075B-F749-BBEB798D65E0}"/>
                </a:ext>
              </a:extLst>
            </p:cNvPr>
            <p:cNvSpPr>
              <a:spLocks/>
            </p:cNvSpPr>
            <p:nvPr/>
          </p:nvSpPr>
          <p:spPr>
            <a:xfrm>
              <a:off x="5867400" y="2247848"/>
              <a:ext cx="1609725" cy="551337"/>
            </a:xfrm>
            <a:custGeom>
              <a:avLst/>
              <a:gdLst>
                <a:gd name="connsiteX0" fmla="*/ 134924 w 1609725"/>
                <a:gd name="connsiteY0" fmla="*/ 0 h 551337"/>
                <a:gd name="connsiteX1" fmla="*/ 1474801 w 1609725"/>
                <a:gd name="connsiteY1" fmla="*/ 0 h 551337"/>
                <a:gd name="connsiteX2" fmla="*/ 1609725 w 1609725"/>
                <a:gd name="connsiteY2" fmla="*/ 134924 h 551337"/>
                <a:gd name="connsiteX3" fmla="*/ 1609725 w 1609725"/>
                <a:gd name="connsiteY3" fmla="*/ 551337 h 551337"/>
                <a:gd name="connsiteX4" fmla="*/ 0 w 1609725"/>
                <a:gd name="connsiteY4" fmla="*/ 551337 h 551337"/>
                <a:gd name="connsiteX5" fmla="*/ 0 w 1609725"/>
                <a:gd name="connsiteY5" fmla="*/ 134924 h 551337"/>
                <a:gd name="connsiteX6" fmla="*/ 134924 w 1609725"/>
                <a:gd name="connsiteY6" fmla="*/ 0 h 551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09725" h="551337">
                  <a:moveTo>
                    <a:pt x="134924" y="0"/>
                  </a:moveTo>
                  <a:lnTo>
                    <a:pt x="1474801" y="0"/>
                  </a:lnTo>
                  <a:cubicBezTo>
                    <a:pt x="1549317" y="0"/>
                    <a:pt x="1609725" y="60408"/>
                    <a:pt x="1609725" y="134924"/>
                  </a:cubicBezTo>
                  <a:lnTo>
                    <a:pt x="1609725" y="551337"/>
                  </a:lnTo>
                  <a:lnTo>
                    <a:pt x="0" y="551337"/>
                  </a:lnTo>
                  <a:lnTo>
                    <a:pt x="0" y="134924"/>
                  </a:lnTo>
                  <a:cubicBezTo>
                    <a:pt x="0" y="60408"/>
                    <a:pt x="60408" y="0"/>
                    <a:pt x="134924" y="0"/>
                  </a:cubicBezTo>
                  <a:close/>
                </a:path>
              </a:pathLst>
            </a:custGeom>
            <a:effectLst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kumimoji="1" lang="ja-JP" altLang="en-US" sz="1800" dirty="0"/>
                <a:t>利用可能な</a:t>
              </a:r>
              <a:endParaRPr kumimoji="1" lang="en-US" altLang="ja-JP" sz="1800" dirty="0"/>
            </a:p>
            <a:p>
              <a:pPr algn="ctr"/>
              <a:r>
                <a:rPr kumimoji="1" lang="ja-JP" altLang="en-US" sz="1800" dirty="0"/>
                <a:t>エネルギー</a:t>
              </a:r>
            </a:p>
          </p:txBody>
        </p:sp>
        <p:sp>
          <p:nvSpPr>
            <p:cNvPr id="37" name="フリーフォーム: 図形 36">
              <a:extLst>
                <a:ext uri="{FF2B5EF4-FFF2-40B4-BE49-F238E27FC236}">
                  <a16:creationId xmlns:a16="http://schemas.microsoft.com/office/drawing/2014/main" id="{E244668A-F5B8-C35E-8D7F-2F1258A8682D}"/>
                </a:ext>
              </a:extLst>
            </p:cNvPr>
            <p:cNvSpPr>
              <a:spLocks/>
            </p:cNvSpPr>
            <p:nvPr/>
          </p:nvSpPr>
          <p:spPr>
            <a:xfrm>
              <a:off x="5867400" y="2805537"/>
              <a:ext cx="1609725" cy="240352"/>
            </a:xfrm>
            <a:custGeom>
              <a:avLst/>
              <a:gdLst>
                <a:gd name="connsiteX0" fmla="*/ 0 w 1609725"/>
                <a:gd name="connsiteY0" fmla="*/ 0 h 258191"/>
                <a:gd name="connsiteX1" fmla="*/ 1609725 w 1609725"/>
                <a:gd name="connsiteY1" fmla="*/ 0 h 258191"/>
                <a:gd name="connsiteX2" fmla="*/ 1609725 w 1609725"/>
                <a:gd name="connsiteY2" fmla="*/ 123267 h 258191"/>
                <a:gd name="connsiteX3" fmla="*/ 1474801 w 1609725"/>
                <a:gd name="connsiteY3" fmla="*/ 258191 h 258191"/>
                <a:gd name="connsiteX4" fmla="*/ 134924 w 1609725"/>
                <a:gd name="connsiteY4" fmla="*/ 258191 h 258191"/>
                <a:gd name="connsiteX5" fmla="*/ 0 w 1609725"/>
                <a:gd name="connsiteY5" fmla="*/ 123267 h 258191"/>
                <a:gd name="connsiteX6" fmla="*/ 0 w 1609725"/>
                <a:gd name="connsiteY6" fmla="*/ 0 h 258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09725" h="258191">
                  <a:moveTo>
                    <a:pt x="0" y="0"/>
                  </a:moveTo>
                  <a:lnTo>
                    <a:pt x="1609725" y="0"/>
                  </a:lnTo>
                  <a:lnTo>
                    <a:pt x="1609725" y="123267"/>
                  </a:lnTo>
                  <a:cubicBezTo>
                    <a:pt x="1609725" y="197783"/>
                    <a:pt x="1549317" y="258191"/>
                    <a:pt x="1474801" y="258191"/>
                  </a:cubicBezTo>
                  <a:lnTo>
                    <a:pt x="134924" y="258191"/>
                  </a:lnTo>
                  <a:cubicBezTo>
                    <a:pt x="60408" y="258191"/>
                    <a:pt x="0" y="197783"/>
                    <a:pt x="0" y="123267"/>
                  </a:cubicBezTo>
                  <a:lnTo>
                    <a:pt x="0" y="0"/>
                  </a:lnTo>
                  <a:close/>
                </a:path>
              </a:pathLst>
            </a:custGeom>
            <a:effectLst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kumimoji="1" lang="ja-JP" altLang="en-US" sz="1200" dirty="0"/>
                <a:t>利用不可能なエネルギー</a:t>
              </a:r>
            </a:p>
          </p:txBody>
        </p:sp>
      </p:grp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9AB4586F-F0BE-A649-1580-DAE843027414}"/>
              </a:ext>
            </a:extLst>
          </p:cNvPr>
          <p:cNvSpPr txBox="1">
            <a:spLocks/>
          </p:cNvSpPr>
          <p:nvPr/>
        </p:nvSpPr>
        <p:spPr>
          <a:xfrm>
            <a:off x="2936685" y="3676660"/>
            <a:ext cx="1261884" cy="52322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変換前</a:t>
            </a:r>
          </a:p>
        </p:txBody>
      </p:sp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992F937E-9DE2-C1B0-B719-91C887808695}"/>
              </a:ext>
            </a:extLst>
          </p:cNvPr>
          <p:cNvSpPr txBox="1">
            <a:spLocks/>
          </p:cNvSpPr>
          <p:nvPr/>
        </p:nvSpPr>
        <p:spPr>
          <a:xfrm>
            <a:off x="6603606" y="3676659"/>
            <a:ext cx="1261884" cy="52322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変換後</a:t>
            </a:r>
          </a:p>
        </p:txBody>
      </p:sp>
      <p:sp>
        <p:nvSpPr>
          <p:cNvPr id="42" name="矢印: 右 41">
            <a:extLst>
              <a:ext uri="{FF2B5EF4-FFF2-40B4-BE49-F238E27FC236}">
                <a16:creationId xmlns:a16="http://schemas.microsoft.com/office/drawing/2014/main" id="{16B573A5-D7EF-BFC8-F423-AFEB51210BFA}"/>
              </a:ext>
            </a:extLst>
          </p:cNvPr>
          <p:cNvSpPr>
            <a:spLocks/>
          </p:cNvSpPr>
          <p:nvPr/>
        </p:nvSpPr>
        <p:spPr>
          <a:xfrm>
            <a:off x="4830757" y="2676891"/>
            <a:ext cx="1125127" cy="518320"/>
          </a:xfrm>
          <a:prstGeom prst="rightArrow">
            <a:avLst/>
          </a:prstGeom>
          <a:effectLst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/>
          </a:p>
        </p:txBody>
      </p:sp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53F5344F-735F-C1DC-FDF1-36FB53632A64}"/>
              </a:ext>
            </a:extLst>
          </p:cNvPr>
          <p:cNvSpPr txBox="1">
            <a:spLocks/>
          </p:cNvSpPr>
          <p:nvPr/>
        </p:nvSpPr>
        <p:spPr>
          <a:xfrm>
            <a:off x="4044233" y="1767231"/>
            <a:ext cx="2698176" cy="52322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2800" dirty="0"/>
              <a:t>エネルギー変換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02CAC1AF-BA14-F016-68A3-9669EB533AD0}"/>
              </a:ext>
            </a:extLst>
          </p:cNvPr>
          <p:cNvSpPr>
            <a:spLocks/>
          </p:cNvSpPr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3">
                      <a:lumMod val="75000"/>
                    </a:schemeClr>
                  </a:solidFill>
                </a:ln>
              </a:rPr>
              <a:t>板書</a:t>
            </a:r>
          </a:p>
        </p:txBody>
      </p:sp>
    </p:spTree>
    <p:extLst>
      <p:ext uri="{BB962C8B-B14F-4D97-AF65-F5344CB8AC3E}">
        <p14:creationId xmlns:p14="http://schemas.microsoft.com/office/powerpoint/2010/main" val="1775630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D66F558-0023-298A-AADA-6C1D027ED290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effectLst/>
        </p:spPr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28</a:t>
            </a:fld>
            <a:endParaRPr kumimoji="1" lang="ja-JP" altLang="en-US" b="0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C5137EE4-EC71-B910-B557-CE3AD5ADB77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0" y="4834629"/>
            <a:ext cx="10665945" cy="2725035"/>
          </a:xfrm>
          <a:effectLst/>
        </p:spPr>
        <p:txBody>
          <a:bodyPr/>
          <a:lstStyle/>
          <a:p>
            <a:r>
              <a:rPr kumimoji="1" lang="ja-JP" altLang="en-US" sz="2800" dirty="0"/>
              <a:t>摩擦のある面では，滑っていく物体は</a:t>
            </a:r>
            <a:r>
              <a:rPr kumimoji="1" lang="ja-JP" altLang="en-US" sz="2800" dirty="0">
                <a:solidFill>
                  <a:schemeClr val="accent6"/>
                </a:solidFill>
              </a:rPr>
              <a:t>やがて静止する</a:t>
            </a:r>
            <a:r>
              <a:rPr kumimoji="1" lang="ja-JP" altLang="en-US" sz="2800" dirty="0"/>
              <a:t>．</a:t>
            </a:r>
            <a:endParaRPr kumimoji="1" lang="en-US" altLang="ja-JP" sz="2800" dirty="0"/>
          </a:p>
          <a:p>
            <a:r>
              <a:rPr lang="ja-JP" altLang="en-US" sz="2800" dirty="0"/>
              <a:t>これは，</a:t>
            </a:r>
            <a:r>
              <a:rPr lang="ja-JP" altLang="en-US" sz="2800" dirty="0">
                <a:solidFill>
                  <a:schemeClr val="accent6"/>
                </a:solidFill>
              </a:rPr>
              <a:t>運動エネルギーを失った</a:t>
            </a:r>
            <a:r>
              <a:rPr lang="ja-JP" altLang="en-US" sz="2800" dirty="0"/>
              <a:t>ためである．</a:t>
            </a:r>
            <a:endParaRPr lang="en-US" altLang="ja-JP" sz="2800" dirty="0"/>
          </a:p>
          <a:p>
            <a:r>
              <a:rPr kumimoji="1" lang="ja-JP" altLang="en-US" sz="2800" dirty="0"/>
              <a:t>失った運動エネルギーは，面上を構成している分子へ</a:t>
            </a:r>
            <a:r>
              <a:rPr kumimoji="1" lang="ja-JP" altLang="en-US" sz="2800" dirty="0">
                <a:solidFill>
                  <a:schemeClr val="accent6"/>
                </a:solidFill>
              </a:rPr>
              <a:t>すべて</a:t>
            </a:r>
            <a:r>
              <a:rPr kumimoji="1" lang="ja-JP" altLang="en-US" sz="2800" dirty="0"/>
              <a:t>伝わり激しく運動させる．</a:t>
            </a:r>
            <a:endParaRPr kumimoji="1" lang="en-US" altLang="ja-JP" sz="2800" dirty="0"/>
          </a:p>
          <a:p>
            <a:r>
              <a:rPr lang="ja-JP" altLang="en-US" sz="2800" dirty="0"/>
              <a:t>だから</a:t>
            </a:r>
            <a:r>
              <a:rPr lang="ja-JP" altLang="en-US" sz="2800" dirty="0">
                <a:solidFill>
                  <a:schemeClr val="accent6"/>
                </a:solidFill>
              </a:rPr>
              <a:t>モノの表面を擦ると温かくなる</a:t>
            </a:r>
            <a:r>
              <a:rPr lang="ja-JP" altLang="en-US" sz="2800" dirty="0"/>
              <a:t>（摩擦熱）．</a:t>
            </a:r>
            <a:endParaRPr kumimoji="1" lang="ja-JP" altLang="en-US" sz="2800" dirty="0"/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7500A3E4-D4B1-D708-8445-1669CDEC6789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/>
        </p:spPr>
        <p:txBody>
          <a:bodyPr/>
          <a:lstStyle/>
          <a:p>
            <a:r>
              <a:rPr kumimoji="1" lang="ja-JP" altLang="en-US" dirty="0"/>
              <a:t>エネルギー保存則の例</a:t>
            </a:r>
          </a:p>
        </p:txBody>
      </p:sp>
      <p:grpSp>
        <p:nvGrpSpPr>
          <p:cNvPr id="9" name="グループ化 8">
            <a:extLst>
              <a:ext uri="{FF2B5EF4-FFF2-40B4-BE49-F238E27FC236}">
                <a16:creationId xmlns:a16="http://schemas.microsoft.com/office/drawing/2014/main" id="{F1290E9C-438F-8C32-853B-E6627926C160}"/>
              </a:ext>
            </a:extLst>
          </p:cNvPr>
          <p:cNvGrpSpPr>
            <a:grpSpLocks/>
          </p:cNvGrpSpPr>
          <p:nvPr/>
        </p:nvGrpSpPr>
        <p:grpSpPr>
          <a:xfrm>
            <a:off x="878189" y="3423802"/>
            <a:ext cx="8935434" cy="157315"/>
            <a:chOff x="878189" y="3785537"/>
            <a:chExt cx="8935434" cy="157315"/>
          </a:xfrm>
          <a:effectLst/>
        </p:grpSpPr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36114C71-60B4-1169-1329-ACA34702BA18}"/>
                </a:ext>
              </a:extLst>
            </p:cNvPr>
            <p:cNvSpPr>
              <a:spLocks/>
            </p:cNvSpPr>
            <p:nvPr/>
          </p:nvSpPr>
          <p:spPr>
            <a:xfrm>
              <a:off x="878189" y="3785537"/>
              <a:ext cx="8935434" cy="157315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8" name="直線コネクタ 7">
              <a:extLst>
                <a:ext uri="{FF2B5EF4-FFF2-40B4-BE49-F238E27FC236}">
                  <a16:creationId xmlns:a16="http://schemas.microsoft.com/office/drawing/2014/main" id="{628933C4-25C6-45B2-EB42-E22C30364F9C}"/>
                </a:ext>
              </a:extLst>
            </p:cNvPr>
            <p:cNvCxnSpPr>
              <a:cxnSpLocks/>
            </p:cNvCxnSpPr>
            <p:nvPr/>
          </p:nvCxnSpPr>
          <p:spPr>
            <a:xfrm>
              <a:off x="878189" y="3785537"/>
              <a:ext cx="8935434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フローチャート: 処理 9">
            <a:extLst>
              <a:ext uri="{FF2B5EF4-FFF2-40B4-BE49-F238E27FC236}">
                <a16:creationId xmlns:a16="http://schemas.microsoft.com/office/drawing/2014/main" id="{EC550086-E282-E41D-9C8E-6581F0456D30}"/>
              </a:ext>
            </a:extLst>
          </p:cNvPr>
          <p:cNvSpPr>
            <a:spLocks/>
          </p:cNvSpPr>
          <p:nvPr/>
        </p:nvSpPr>
        <p:spPr>
          <a:xfrm>
            <a:off x="1936955" y="2646934"/>
            <a:ext cx="1327355" cy="767036"/>
          </a:xfrm>
          <a:prstGeom prst="flowChartProcess">
            <a:avLst/>
          </a:prstGeom>
          <a:ln w="19050">
            <a:prstDash val="dash"/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フリーフォーム: 図形 10">
            <a:extLst>
              <a:ext uri="{FF2B5EF4-FFF2-40B4-BE49-F238E27FC236}">
                <a16:creationId xmlns:a16="http://schemas.microsoft.com/office/drawing/2014/main" id="{28C8FE07-2EFB-E215-2DC8-A23BAE393D64}"/>
              </a:ext>
            </a:extLst>
          </p:cNvPr>
          <p:cNvSpPr>
            <a:spLocks/>
          </p:cNvSpPr>
          <p:nvPr/>
        </p:nvSpPr>
        <p:spPr>
          <a:xfrm>
            <a:off x="5945982" y="3506211"/>
            <a:ext cx="3599052" cy="547252"/>
          </a:xfrm>
          <a:custGeom>
            <a:avLst/>
            <a:gdLst>
              <a:gd name="csX0" fmla="*/ 0 w 1710813"/>
              <a:gd name="csY0" fmla="*/ 0 h 403123"/>
              <a:gd name="csX1" fmla="*/ 324465 w 1710813"/>
              <a:gd name="csY1" fmla="*/ 403123 h 403123"/>
              <a:gd name="csX2" fmla="*/ 1710813 w 1710813"/>
              <a:gd name="csY2" fmla="*/ 403123 h 403123"/>
              <a:gd name="csX0" fmla="*/ 0 w 1601055"/>
              <a:gd name="csY0" fmla="*/ 0 h 391901"/>
              <a:gd name="csX1" fmla="*/ 214707 w 1601055"/>
              <a:gd name="csY1" fmla="*/ 391901 h 391901"/>
              <a:gd name="csX2" fmla="*/ 1601055 w 1601055"/>
              <a:gd name="csY2" fmla="*/ 391901 h 391901"/>
              <a:gd name="csX0" fmla="*/ 0 w 1554764"/>
              <a:gd name="csY0" fmla="*/ 0 h 386851"/>
              <a:gd name="csX1" fmla="*/ 168416 w 1554764"/>
              <a:gd name="csY1" fmla="*/ 386851 h 386851"/>
              <a:gd name="csX2" fmla="*/ 1554764 w 1554764"/>
              <a:gd name="csY2" fmla="*/ 386851 h 386851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</a:cxnLst>
            <a:rect l="l" t="t" r="r" b="b"/>
            <a:pathLst>
              <a:path w="1554764" h="386851">
                <a:moveTo>
                  <a:pt x="0" y="0"/>
                </a:moveTo>
                <a:lnTo>
                  <a:pt x="168416" y="386851"/>
                </a:lnTo>
                <a:lnTo>
                  <a:pt x="1554764" y="386851"/>
                </a:lnTo>
              </a:path>
            </a:pathLst>
          </a:custGeom>
          <a:noFill/>
          <a:ln w="3810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r>
              <a:rPr kumimoji="1" lang="ja-JP" altLang="en-US" sz="2400">
                <a:solidFill>
                  <a:schemeClr val="tx1"/>
                </a:solidFill>
              </a:rPr>
              <a:t>粗い面</a:t>
            </a:r>
            <a:r>
              <a:rPr kumimoji="1" lang="en-US" altLang="ja-JP" sz="2400">
                <a:solidFill>
                  <a:schemeClr val="tx1"/>
                </a:solidFill>
              </a:rPr>
              <a:t>: </a:t>
            </a:r>
            <a:r>
              <a:rPr kumimoji="1" lang="ja-JP" altLang="en-US" sz="2400">
                <a:solidFill>
                  <a:schemeClr val="tx1"/>
                </a:solidFill>
              </a:rPr>
              <a:t>摩擦のある面</a:t>
            </a:r>
          </a:p>
        </p:txBody>
      </p:sp>
      <p:cxnSp>
        <p:nvCxnSpPr>
          <p:cNvPr id="13" name="直線矢印コネクタ 12">
            <a:extLst>
              <a:ext uri="{FF2B5EF4-FFF2-40B4-BE49-F238E27FC236}">
                <a16:creationId xmlns:a16="http://schemas.microsoft.com/office/drawing/2014/main" id="{C850D567-19C0-A204-D15E-7D47D2497005}"/>
              </a:ext>
            </a:extLst>
          </p:cNvPr>
          <p:cNvCxnSpPr>
            <a:cxnSpLocks/>
          </p:cNvCxnSpPr>
          <p:nvPr/>
        </p:nvCxnSpPr>
        <p:spPr>
          <a:xfrm flipH="1">
            <a:off x="1390650" y="3423802"/>
            <a:ext cx="1285875" cy="0"/>
          </a:xfrm>
          <a:prstGeom prst="straightConnector1">
            <a:avLst/>
          </a:prstGeom>
          <a:ln w="76200"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矢印コネクタ 13">
            <a:extLst>
              <a:ext uri="{FF2B5EF4-FFF2-40B4-BE49-F238E27FC236}">
                <a16:creationId xmlns:a16="http://schemas.microsoft.com/office/drawing/2014/main" id="{5D6B12BC-A391-BAF7-8165-2EEB8E5E8980}"/>
              </a:ext>
            </a:extLst>
          </p:cNvPr>
          <p:cNvCxnSpPr>
            <a:cxnSpLocks/>
          </p:cNvCxnSpPr>
          <p:nvPr/>
        </p:nvCxnSpPr>
        <p:spPr>
          <a:xfrm flipH="1">
            <a:off x="2621372" y="3061852"/>
            <a:ext cx="1285875" cy="0"/>
          </a:xfrm>
          <a:prstGeom prst="straightConnector1">
            <a:avLst/>
          </a:prstGeom>
          <a:ln w="76200">
            <a:solidFill>
              <a:schemeClr val="accent4"/>
            </a:solidFill>
            <a:headEnd type="triangl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吹き出し: 角を丸めた四角形 14">
            <a:extLst>
              <a:ext uri="{FF2B5EF4-FFF2-40B4-BE49-F238E27FC236}">
                <a16:creationId xmlns:a16="http://schemas.microsoft.com/office/drawing/2014/main" id="{3A50A96F-A04D-D999-BC84-44A679AEEB6D}"/>
              </a:ext>
            </a:extLst>
          </p:cNvPr>
          <p:cNvSpPr>
            <a:spLocks/>
          </p:cNvSpPr>
          <p:nvPr/>
        </p:nvSpPr>
        <p:spPr>
          <a:xfrm>
            <a:off x="742950" y="3831398"/>
            <a:ext cx="1295400" cy="623852"/>
          </a:xfrm>
          <a:prstGeom prst="wedgeRoundRectCallout">
            <a:avLst>
              <a:gd name="adj1" fmla="val 47550"/>
              <a:gd name="adj2" fmla="val -102395"/>
              <a:gd name="adj3" fmla="val 16667"/>
            </a:avLst>
          </a:prstGeom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2400"/>
              <a:t>摩擦力</a:t>
            </a:r>
          </a:p>
        </p:txBody>
      </p:sp>
      <p:sp>
        <p:nvSpPr>
          <p:cNvPr id="16" name="吹き出し: 角を丸めた四角形 15">
            <a:extLst>
              <a:ext uri="{FF2B5EF4-FFF2-40B4-BE49-F238E27FC236}">
                <a16:creationId xmlns:a16="http://schemas.microsoft.com/office/drawing/2014/main" id="{612DE625-3551-A7F9-9643-E1EBF2F25655}"/>
              </a:ext>
            </a:extLst>
          </p:cNvPr>
          <p:cNvSpPr>
            <a:spLocks/>
          </p:cNvSpPr>
          <p:nvPr/>
        </p:nvSpPr>
        <p:spPr>
          <a:xfrm>
            <a:off x="3438442" y="1965654"/>
            <a:ext cx="1808805" cy="623852"/>
          </a:xfrm>
          <a:prstGeom prst="wedgeRoundRectCallout">
            <a:avLst>
              <a:gd name="adj1" fmla="val -43020"/>
              <a:gd name="adj2" fmla="val 93036"/>
              <a:gd name="adj3" fmla="val 16667"/>
            </a:avLst>
          </a:prstGeom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2400"/>
              <a:t>運動の方向</a:t>
            </a:r>
          </a:p>
        </p:txBody>
      </p:sp>
      <p:sp>
        <p:nvSpPr>
          <p:cNvPr id="17" name="フローチャート: 処理 16">
            <a:extLst>
              <a:ext uri="{FF2B5EF4-FFF2-40B4-BE49-F238E27FC236}">
                <a16:creationId xmlns:a16="http://schemas.microsoft.com/office/drawing/2014/main" id="{48F015C3-3608-8068-FE7F-C229AD43E50F}"/>
              </a:ext>
            </a:extLst>
          </p:cNvPr>
          <p:cNvSpPr>
            <a:spLocks/>
          </p:cNvSpPr>
          <p:nvPr/>
        </p:nvSpPr>
        <p:spPr>
          <a:xfrm>
            <a:off x="6956630" y="2646934"/>
            <a:ext cx="1327355" cy="767036"/>
          </a:xfrm>
          <a:prstGeom prst="flowChartProcess">
            <a:avLst/>
          </a:prstGeom>
          <a:ln w="19050"/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2400">
                <a:solidFill>
                  <a:schemeClr val="accent6"/>
                </a:solidFill>
              </a:rPr>
              <a:t>静止</a:t>
            </a:r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B954A799-0D08-AB24-89AA-2E3281D98875}"/>
              </a:ext>
            </a:extLst>
          </p:cNvPr>
          <p:cNvSpPr>
            <a:spLocks/>
          </p:cNvSpPr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2">
                      <a:lumMod val="50000"/>
                    </a:schemeClr>
                  </a:solidFill>
                </a:ln>
              </a:rPr>
              <a:t>余談</a:t>
            </a:r>
          </a:p>
        </p:txBody>
      </p:sp>
    </p:spTree>
    <p:extLst>
      <p:ext uri="{BB962C8B-B14F-4D97-AF65-F5344CB8AC3E}">
        <p14:creationId xmlns:p14="http://schemas.microsoft.com/office/powerpoint/2010/main" val="2046978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A9FB0DA2-5063-3438-58B0-C50FAD7E5C84}"/>
              </a:ext>
            </a:extLst>
          </p:cNvPr>
          <p:cNvSpPr>
            <a:spLocks/>
          </p:cNvSpPr>
          <p:nvPr/>
        </p:nvSpPr>
        <p:spPr>
          <a:xfrm>
            <a:off x="1331146" y="3699551"/>
            <a:ext cx="2024009" cy="2671281"/>
          </a:xfrm>
          <a:prstGeom prst="rect">
            <a:avLst/>
          </a:prstGeom>
          <a:noFill/>
          <a:ln w="2857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kumimoji="1" lang="ja-JP" altLang="en-US" sz="2800"/>
              <a:t>機械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21582977-26CF-D195-CDE4-5DEC9319CE6A}"/>
              </a:ext>
            </a:extLst>
          </p:cNvPr>
          <p:cNvSpPr>
            <a:spLocks/>
          </p:cNvSpPr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3">
                      <a:lumMod val="75000"/>
                    </a:schemeClr>
                  </a:solidFill>
                </a:ln>
              </a:rPr>
              <a:t>板書</a:t>
            </a:r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AE371D53-0D97-DEF4-07E5-92318850DCF6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effectLst/>
        </p:spPr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29</a:t>
            </a:fld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D23018E8-F885-CF16-F7D0-180590ED77A8}"/>
                  </a:ext>
                </a:extLst>
              </p:cNvPr>
              <p:cNvSpPr>
                <a:spLocks noGrp="1"/>
              </p:cNvSpPr>
              <p:nvPr>
                <p:ph type="body" sz="quarter" idx="24"/>
              </p:nvPr>
            </p:nvSpPr>
            <p:spPr>
              <a:xfrm>
                <a:off x="5345906" y="1317410"/>
                <a:ext cx="5320039" cy="6242265"/>
              </a:xfrm>
              <a:effectLst/>
            </p:spPr>
            <p:txBody>
              <a:bodyPr/>
              <a:lstStyle/>
              <a:p>
                <a:pPr algn="just"/>
                <a:r>
                  <a:rPr lang="ja-JP" altLang="en-US" dirty="0"/>
                  <a:t>元のエネルギーから目的のエネルギーに変換された割合を，</a:t>
                </a:r>
                <a:r>
                  <a:rPr lang="ja-JP" altLang="en-US" dirty="0">
                    <a:solidFill>
                      <a:schemeClr val="accent6"/>
                    </a:solidFill>
                  </a:rPr>
                  <a:t>変換効率</a:t>
                </a:r>
                <a:r>
                  <a:rPr lang="ja-JP" altLang="en-US" dirty="0"/>
                  <a:t>と呼ぶ．</a:t>
                </a:r>
                <a:endParaRPr lang="en-US" altLang="ja-JP" dirty="0"/>
              </a:p>
              <a:p>
                <a:pPr algn="just"/>
                <a:r>
                  <a:rPr lang="ja-JP" altLang="en-US" dirty="0"/>
                  <a:t>効率</a:t>
                </a:r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ja-JP" altLang="en-US" dirty="0"/>
                  <a:t>，有効仕事</a:t>
                </a:r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altLang="ja-JP" dirty="0"/>
                  <a:t>[J]</a:t>
                </a:r>
                <a:r>
                  <a:rPr lang="ja-JP" altLang="en-US" dirty="0"/>
                  <a:t>，損失仕事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ja-JP" b="0" i="0" smtClean="0">
                            <a:latin typeface="Cambria Math" panose="02040503050406030204" pitchFamily="18" charset="0"/>
                          </a:rPr>
                          <m:t>out</m:t>
                        </m:r>
                      </m:sub>
                    </m:sSub>
                  </m:oMath>
                </a14:m>
                <a:r>
                  <a:rPr lang="en-US" altLang="ja-JP" dirty="0"/>
                  <a:t>[J]</a:t>
                </a:r>
                <a:r>
                  <a:rPr lang="ja-JP" altLang="en-US" dirty="0"/>
                  <a:t>とすると次である．</a:t>
                </a:r>
                <a:endParaRPr lang="en-US" altLang="ja-JP" dirty="0"/>
              </a:p>
              <a:p>
                <a:pPr marL="0" indent="0" algn="just">
                  <a:buNone/>
                </a:pPr>
                <a:endParaRPr lang="en-US" altLang="ja-JP" dirty="0"/>
              </a:p>
              <a:p>
                <a:pPr marL="0" indent="0" algn="just">
                  <a:buNone/>
                </a:pPr>
                <a:endParaRPr lang="en-US" altLang="ja-JP" dirty="0"/>
              </a:p>
            </p:txBody>
          </p:sp>
        </mc:Choice>
        <mc:Fallback xmlns="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D23018E8-F885-CF16-F7D0-180590ED77A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24"/>
              </p:nvPr>
            </p:nvSpPr>
            <p:spPr>
              <a:xfrm>
                <a:off x="5345906" y="1317410"/>
                <a:ext cx="5320039" cy="6242265"/>
              </a:xfrm>
              <a:blipFill>
                <a:blip r:embed="rId2"/>
                <a:stretch>
                  <a:fillRect l="-3093" r="-3436"/>
                </a:stretch>
              </a:blipFill>
              <a:effectLst/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タイトル 11">
            <a:extLst>
              <a:ext uri="{FF2B5EF4-FFF2-40B4-BE49-F238E27FC236}">
                <a16:creationId xmlns:a16="http://schemas.microsoft.com/office/drawing/2014/main" id="{001BD02D-47AB-9F46-BAA6-9C2D7956B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エネルギー利用の効率</a:t>
            </a:r>
          </a:p>
        </p:txBody>
      </p:sp>
      <p:grpSp>
        <p:nvGrpSpPr>
          <p:cNvPr id="11" name="グループ化 10">
            <a:extLst>
              <a:ext uri="{FF2B5EF4-FFF2-40B4-BE49-F238E27FC236}">
                <a16:creationId xmlns:a16="http://schemas.microsoft.com/office/drawing/2014/main" id="{15620E8A-0AB5-5E42-34DB-AD32176DF64C}"/>
              </a:ext>
            </a:extLst>
          </p:cNvPr>
          <p:cNvGrpSpPr>
            <a:grpSpLocks/>
          </p:cNvGrpSpPr>
          <p:nvPr/>
        </p:nvGrpSpPr>
        <p:grpSpPr>
          <a:xfrm>
            <a:off x="231563" y="2470301"/>
            <a:ext cx="4933753" cy="2240686"/>
            <a:chOff x="493699" y="2168442"/>
            <a:chExt cx="4571138" cy="2076003"/>
          </a:xfrm>
          <a:effectLst/>
        </p:grpSpPr>
        <p:sp>
          <p:nvSpPr>
            <p:cNvPr id="9" name="矢印: 折線 8">
              <a:extLst>
                <a:ext uri="{FF2B5EF4-FFF2-40B4-BE49-F238E27FC236}">
                  <a16:creationId xmlns:a16="http://schemas.microsoft.com/office/drawing/2014/main" id="{06DCBD7B-F1D2-F271-6D09-ECF7D63D4FC6}"/>
                </a:ext>
              </a:extLst>
            </p:cNvPr>
            <p:cNvSpPr>
              <a:spLocks/>
            </p:cNvSpPr>
            <p:nvPr/>
          </p:nvSpPr>
          <p:spPr>
            <a:xfrm rot="16200000" flipV="1">
              <a:off x="1215220" y="2045749"/>
              <a:ext cx="1477175" cy="2920217"/>
            </a:xfrm>
            <a:prstGeom prst="bentArrow">
              <a:avLst>
                <a:gd name="adj1" fmla="val 22572"/>
                <a:gd name="adj2" fmla="val 25967"/>
                <a:gd name="adj3" fmla="val 25000"/>
                <a:gd name="adj4" fmla="val 49553"/>
              </a:avLst>
            </a:prstGeom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 sz="160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テキスト ボックス 9">
                  <a:extLst>
                    <a:ext uri="{FF2B5EF4-FFF2-40B4-BE49-F238E27FC236}">
                      <a16:creationId xmlns:a16="http://schemas.microsoft.com/office/drawing/2014/main" id="{3B1B42D5-52CF-A963-F2D8-1021DAEB4A10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997559" y="2168442"/>
                  <a:ext cx="4067278" cy="59882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ja-JP" altLang="en-US" sz="3600" dirty="0">
                      <a:solidFill>
                        <a:schemeClr val="accent6"/>
                      </a:solidFill>
                    </a:rPr>
                    <a:t>目的以外</a:t>
                  </a:r>
                  <a:r>
                    <a:rPr kumimoji="1" lang="ja-JP" altLang="en-US" sz="3600" dirty="0"/>
                    <a:t>の仕事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ja-JP" sz="3600" b="0" i="0" smtClean="0">
                              <a:latin typeface="Cambria Math" panose="02040503050406030204" pitchFamily="18" charset="0"/>
                            </a:rPr>
                            <m:t>out</m:t>
                          </m:r>
                        </m:sub>
                      </m:sSub>
                    </m:oMath>
                  </a14:m>
                  <a:endParaRPr kumimoji="1" lang="ja-JP" altLang="en-US" sz="3600" dirty="0"/>
                </a:p>
              </p:txBody>
            </p:sp>
          </mc:Choice>
          <mc:Fallback xmlns="">
            <p:sp>
              <p:nvSpPr>
                <p:cNvPr id="10" name="テキスト ボックス 9">
                  <a:extLst>
                    <a:ext uri="{FF2B5EF4-FFF2-40B4-BE49-F238E27FC236}">
                      <a16:creationId xmlns:a16="http://schemas.microsoft.com/office/drawing/2014/main" id="{3B1B42D5-52CF-A963-F2D8-1021DAEB4A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7559" y="2168442"/>
                  <a:ext cx="4067278" cy="598828"/>
                </a:xfrm>
                <a:prstGeom prst="rect">
                  <a:avLst/>
                </a:prstGeom>
                <a:blipFill>
                  <a:blip r:embed="rId3"/>
                  <a:stretch>
                    <a:fillRect l="-4167" t="-16981" b="-32075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矢印: 右 5">
                <a:extLst>
                  <a:ext uri="{FF2B5EF4-FFF2-40B4-BE49-F238E27FC236}">
                    <a16:creationId xmlns:a16="http://schemas.microsoft.com/office/drawing/2014/main" id="{85E63D52-3C59-417D-3E76-D9644D44EC2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31563" y="3923676"/>
                <a:ext cx="4328128" cy="2411076"/>
              </a:xfrm>
              <a:prstGeom prst="rightArrow">
                <a:avLst>
                  <a:gd name="adj1" fmla="val 50000"/>
                  <a:gd name="adj2" fmla="val 38069"/>
                </a:avLst>
              </a:prstGeom>
              <a:effectLst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ja-JP" altLang="en-US" sz="3600" dirty="0">
                    <a:solidFill>
                      <a:schemeClr val="accent6"/>
                    </a:solidFill>
                  </a:rPr>
                  <a:t>目的</a:t>
                </a:r>
                <a:r>
                  <a:rPr kumimoji="1" lang="ja-JP" altLang="en-US" sz="3600" dirty="0"/>
                  <a:t>の仕事</a:t>
                </a:r>
                <a14:m>
                  <m:oMath xmlns:m="http://schemas.openxmlformats.org/officeDocument/2006/math">
                    <m:r>
                      <a:rPr kumimoji="1" lang="en-US" altLang="ja-JP" sz="3600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endParaRPr kumimoji="1" lang="ja-JP" altLang="en-US" sz="3600" dirty="0"/>
              </a:p>
            </p:txBody>
          </p:sp>
        </mc:Choice>
        <mc:Fallback xmlns="">
          <p:sp>
            <p:nvSpPr>
              <p:cNvPr id="6" name="矢印: 右 5">
                <a:extLst>
                  <a:ext uri="{FF2B5EF4-FFF2-40B4-BE49-F238E27FC236}">
                    <a16:creationId xmlns:a16="http://schemas.microsoft.com/office/drawing/2014/main" id="{85E63D52-3C59-417D-3E76-D9644D44EC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563" y="3923676"/>
                <a:ext cx="4328128" cy="2411076"/>
              </a:xfrm>
              <a:prstGeom prst="rightArrow">
                <a:avLst>
                  <a:gd name="adj1" fmla="val 50000"/>
                  <a:gd name="adj2" fmla="val 38069"/>
                </a:avLst>
              </a:prstGeom>
              <a:blipFill>
                <a:blip r:embed="rId4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1C673206-AE9C-C484-CED8-AF1577D7D83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03620" y="6242265"/>
                <a:ext cx="4001870" cy="1042721"/>
              </a:xfrm>
              <a:prstGeom prst="rect">
                <a:avLst/>
              </a:prstGeom>
              <a:effectLst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dist"/>
                <a14:m>
                  <m:oMath xmlns:m="http://schemas.openxmlformats.org/officeDocument/2006/math">
                    <m:r>
                      <a:rPr lang="en-US" altLang="ja-JP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MU Serif" panose="02000603000000000000" pitchFamily="2" charset="0"/>
                      </a:rPr>
                      <m:t>𝑒</m:t>
                    </m:r>
                    <m:r>
                      <a:rPr lang="en-US" altLang="ja-JP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MU Serif" panose="02000603000000000000" pitchFamily="2" charset="0"/>
                      </a:rPr>
                      <m:t>=</m:t>
                    </m:r>
                    <m:f>
                      <m:fPr>
                        <m:ctrlPr>
                          <a:rPr lang="en-US" altLang="ja-JP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MU Serif" panose="02000603000000000000" pitchFamily="2" charset="0"/>
                          </a:rPr>
                        </m:ctrlPr>
                      </m:fPr>
                      <m:num>
                        <m:r>
                          <a:rPr lang="en-US" altLang="ja-JP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MU Serif" panose="02000603000000000000" pitchFamily="2" charset="0"/>
                          </a:rPr>
                          <m:t>𝑊</m:t>
                        </m:r>
                      </m:num>
                      <m:den>
                        <m:sSub>
                          <m:sSubPr>
                            <m:ctrlPr>
                              <a:rPr lang="en-US" altLang="ja-JP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MU Serif" panose="02000603000000000000" pitchFamily="2" charset="0"/>
                              </a:rPr>
                            </m:ctrlPr>
                          </m:sSubPr>
                          <m:e>
                            <m:r>
                              <a:rPr lang="en-US" altLang="ja-JP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MU Serif" panose="02000603000000000000" pitchFamily="2" charset="0"/>
                              </a:rPr>
                              <m:t>𝑊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ja-JP" sz="40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MU Serif" panose="02000603000000000000" pitchFamily="2" charset="0"/>
                              </a:rPr>
                              <m:t>out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altLang="ja-JP" sz="4000" dirty="0">
                    <a:solidFill>
                      <a:schemeClr val="tx1"/>
                    </a:solidFill>
                    <a:latin typeface="+mn-ea"/>
                    <a:cs typeface="CMU Serif" panose="02000603000000000000" pitchFamily="2" charset="0"/>
                  </a:rPr>
                  <a:t> …(2.8)</a:t>
                </a:r>
              </a:p>
            </p:txBody>
          </p:sp>
        </mc:Choice>
        <mc:Fallback xmlns="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1C673206-AE9C-C484-CED8-AF1577D7D8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3620" y="6242265"/>
                <a:ext cx="4001870" cy="1042721"/>
              </a:xfrm>
              <a:prstGeom prst="rect">
                <a:avLst/>
              </a:prstGeom>
              <a:blipFill>
                <a:blip r:embed="rId5"/>
                <a:stretch>
                  <a:fillRect t="-1734" r="-5159"/>
                </a:stretch>
              </a:blipFill>
              <a:effectLst/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7311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6523F600-6994-75E6-7BEA-8CEC1D4E4AA7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3</a:t>
            </a:fld>
            <a:endParaRPr kumimoji="1" lang="ja-JP" altLang="en-US">
              <a:latin typeface="+mn-ea"/>
              <a:ea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4B7BEF76-072C-53BA-F1F6-EBCD2EE1507A}"/>
                  </a:ext>
                </a:extLst>
              </p:cNvPr>
              <p:cNvSpPr>
                <a:spLocks noGrp="1"/>
              </p:cNvSpPr>
              <p:nvPr>
                <p:ph type="body" sz="quarter" idx="24"/>
              </p:nvPr>
            </p:nvSpPr>
            <p:spPr>
              <a:xfrm>
                <a:off x="0" y="1297750"/>
                <a:ext cx="10665945" cy="5856532"/>
              </a:xfrm>
            </p:spPr>
            <p:txBody>
              <a:bodyPr anchor="ctr"/>
              <a:lstStyle/>
              <a:p>
                <a:pPr marL="893763" indent="-893763" algn="just">
                  <a:lnSpc>
                    <a:spcPct val="150000"/>
                  </a:lnSpc>
                  <a:buClr>
                    <a:schemeClr val="tx1"/>
                  </a:buClr>
                </a:pPr>
                <a:r>
                  <a:rPr kumimoji="1" lang="ja-JP" altLang="en-US" sz="8000" dirty="0"/>
                  <a:t>絶対</a:t>
                </a:r>
                <a:r>
                  <a:rPr kumimoji="1" lang="ja-JP" altLang="en-US" sz="8000" dirty="0">
                    <a:solidFill>
                      <a:schemeClr val="accent6"/>
                    </a:solidFill>
                  </a:rPr>
                  <a:t>温度</a:t>
                </a:r>
                <a14:m>
                  <m:oMath xmlns:m="http://schemas.openxmlformats.org/officeDocument/2006/math">
                    <m:r>
                      <a:rPr kumimoji="1" lang="en-US" altLang="ja-JP" sz="8000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kumimoji="1" lang="en-US" altLang="ja-JP" sz="8000" dirty="0"/>
                  <a:t>[K]</a:t>
                </a:r>
              </a:p>
              <a:p>
                <a:pPr marL="893763" indent="-893763" algn="just">
                  <a:lnSpc>
                    <a:spcPct val="150000"/>
                  </a:lnSpc>
                  <a:buClr>
                    <a:schemeClr val="tx1"/>
                  </a:buClr>
                </a:pPr>
                <a:r>
                  <a:rPr lang="ja-JP" altLang="en-US" sz="8000" dirty="0">
                    <a:solidFill>
                      <a:schemeClr val="accent6"/>
                    </a:solidFill>
                  </a:rPr>
                  <a:t>圧力</a:t>
                </a:r>
                <a14:m>
                  <m:oMath xmlns:m="http://schemas.openxmlformats.org/officeDocument/2006/math">
                    <m:r>
                      <a:rPr lang="en-US" altLang="ja-JP" sz="8000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kumimoji="1" lang="en-US" altLang="ja-JP" sz="8000" dirty="0"/>
                  <a:t>[Pa]</a:t>
                </a:r>
              </a:p>
              <a:p>
                <a:pPr marL="893763" indent="-893763" algn="just">
                  <a:lnSpc>
                    <a:spcPct val="150000"/>
                  </a:lnSpc>
                  <a:buClr>
                    <a:schemeClr val="tx1"/>
                  </a:buClr>
                </a:pPr>
                <a:r>
                  <a:rPr kumimoji="1" lang="ja-JP" altLang="en-US" sz="8000" dirty="0">
                    <a:solidFill>
                      <a:schemeClr val="accent6"/>
                    </a:solidFill>
                  </a:rPr>
                  <a:t>体積</a:t>
                </a:r>
                <a14:m>
                  <m:oMath xmlns:m="http://schemas.openxmlformats.org/officeDocument/2006/math">
                    <m:r>
                      <a:rPr kumimoji="1" lang="en-US" altLang="ja-JP" sz="8000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kumimoji="1" lang="en-US" altLang="ja-JP" sz="8000" dirty="0"/>
                  <a:t>[m</a:t>
                </a:r>
                <a:r>
                  <a:rPr kumimoji="1" lang="en-US" altLang="ja-JP" sz="8000" baseline="30000" dirty="0"/>
                  <a:t>3</a:t>
                </a:r>
                <a:r>
                  <a:rPr kumimoji="1" lang="en-US" altLang="ja-JP" sz="8000" dirty="0"/>
                  <a:t>]</a:t>
                </a:r>
                <a:endParaRPr kumimoji="1" lang="ja-JP" altLang="en-US" sz="8000" dirty="0"/>
              </a:p>
            </p:txBody>
          </p:sp>
        </mc:Choice>
        <mc:Fallback xmlns="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4B7BEF76-072C-53BA-F1F6-EBCD2EE1507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24"/>
              </p:nvPr>
            </p:nvSpPr>
            <p:spPr>
              <a:xfrm>
                <a:off x="0" y="1297750"/>
                <a:ext cx="10665945" cy="5856532"/>
              </a:xfrm>
              <a:blipFill>
                <a:blip r:embed="rId2"/>
                <a:stretch>
                  <a:fillRect l="-4457" b="-863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タイトル 3">
            <a:extLst>
              <a:ext uri="{FF2B5EF4-FFF2-40B4-BE49-F238E27FC236}">
                <a16:creationId xmlns:a16="http://schemas.microsoft.com/office/drawing/2014/main" id="{FC4DAE6A-756E-C5B5-DF66-4D3496437D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熱学の</a:t>
            </a:r>
            <a:r>
              <a:rPr kumimoji="1" lang="ja-JP" altLang="en-US"/>
              <a:t>キーワード</a:t>
            </a:r>
          </a:p>
        </p:txBody>
      </p:sp>
      <p:sp>
        <p:nvSpPr>
          <p:cNvPr id="6" name="四角形: メモ 5">
            <a:extLst>
              <a:ext uri="{FF2B5EF4-FFF2-40B4-BE49-F238E27FC236}">
                <a16:creationId xmlns:a16="http://schemas.microsoft.com/office/drawing/2014/main" id="{CB1A0B53-DCF0-9850-155F-5F619A50A210}"/>
              </a:ext>
            </a:extLst>
          </p:cNvPr>
          <p:cNvSpPr>
            <a:spLocks/>
          </p:cNvSpPr>
          <p:nvPr/>
        </p:nvSpPr>
        <p:spPr>
          <a:xfrm>
            <a:off x="5784351" y="5202844"/>
            <a:ext cx="4670613" cy="2118161"/>
          </a:xfrm>
          <a:prstGeom prst="foldedCorner">
            <a:avLst/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3200">
                <a:solidFill>
                  <a:schemeClr val="tx1"/>
                </a:solidFill>
              </a:rPr>
              <a:t>この</a:t>
            </a:r>
            <a:r>
              <a:rPr kumimoji="1" lang="en-US" altLang="ja-JP" sz="3200">
                <a:solidFill>
                  <a:schemeClr val="tx1"/>
                </a:solidFill>
              </a:rPr>
              <a:t>3</a:t>
            </a:r>
            <a:r>
              <a:rPr kumimoji="1" lang="ja-JP" altLang="en-US" sz="3200">
                <a:solidFill>
                  <a:schemeClr val="tx1"/>
                </a:solidFill>
              </a:rPr>
              <a:t>つを抑えたうえで</a:t>
            </a:r>
            <a:endParaRPr kumimoji="1" lang="en-US" altLang="ja-JP" sz="3200">
              <a:solidFill>
                <a:schemeClr val="tx1"/>
              </a:solidFill>
            </a:endParaRPr>
          </a:p>
          <a:p>
            <a:pPr algn="ctr"/>
            <a:r>
              <a:rPr kumimoji="1" lang="ja-JP" altLang="en-US" sz="3200">
                <a:solidFill>
                  <a:schemeClr val="accent6"/>
                </a:solidFill>
              </a:rPr>
              <a:t>グラフを描ければ</a:t>
            </a:r>
            <a:endParaRPr kumimoji="1" lang="en-US" altLang="ja-JP" sz="3200">
              <a:solidFill>
                <a:schemeClr val="accent6"/>
              </a:solidFill>
            </a:endParaRPr>
          </a:p>
          <a:p>
            <a:pPr algn="ctr"/>
            <a:r>
              <a:rPr kumimoji="1" lang="ja-JP" altLang="en-US" sz="3200">
                <a:solidFill>
                  <a:schemeClr val="tx1"/>
                </a:solidFill>
              </a:rPr>
              <a:t>すべての問題が解ける！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2A266885-BD1D-7C34-7A35-156EA1964C09}"/>
              </a:ext>
            </a:extLst>
          </p:cNvPr>
          <p:cNvSpPr>
            <a:spLocks/>
          </p:cNvSpPr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4">
                      <a:lumMod val="75000"/>
                    </a:schemeClr>
                  </a:solidFill>
                </a:ln>
              </a:rPr>
              <a:t>重要</a:t>
            </a:r>
          </a:p>
        </p:txBody>
      </p:sp>
    </p:spTree>
    <p:extLst>
      <p:ext uri="{BB962C8B-B14F-4D97-AF65-F5344CB8AC3E}">
        <p14:creationId xmlns:p14="http://schemas.microsoft.com/office/powerpoint/2010/main" val="3850062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0BF344F8-4BE1-D67A-1139-2D343435FCD3}"/>
              </a:ext>
            </a:extLst>
          </p:cNvPr>
          <p:cNvSpPr>
            <a:spLocks/>
          </p:cNvSpPr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 dirty="0">
                <a:ln>
                  <a:solidFill>
                    <a:schemeClr val="accent3">
                      <a:lumMod val="75000"/>
                    </a:schemeClr>
                  </a:solidFill>
                </a:ln>
              </a:rPr>
              <a:t>板書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506DDFA3-3077-8222-7691-E3D31B7A82F7}"/>
              </a:ext>
            </a:extLst>
          </p:cNvPr>
          <p:cNvSpPr>
            <a:spLocks/>
          </p:cNvSpPr>
          <p:nvPr/>
        </p:nvSpPr>
        <p:spPr>
          <a:xfrm>
            <a:off x="7470475" y="555277"/>
            <a:ext cx="3192182" cy="1229403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0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CA3F3AF2-1DC2-2304-6F3F-1A41420DA90D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30</a:t>
            </a:fld>
            <a:endParaRPr kumimoji="1" lang="ja-JP" altLang="en-US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D939FF1D-D8B3-D38E-0E99-7E0957E91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身近なエネルギーの変換例</a:t>
            </a:r>
          </a:p>
        </p:txBody>
      </p:sp>
      <p:grpSp>
        <p:nvGrpSpPr>
          <p:cNvPr id="111" name="グループ化 110">
            <a:extLst>
              <a:ext uri="{FF2B5EF4-FFF2-40B4-BE49-F238E27FC236}">
                <a16:creationId xmlns:a16="http://schemas.microsoft.com/office/drawing/2014/main" id="{0397EF60-7AE7-16BA-9A9F-46A53EC62A58}"/>
              </a:ext>
            </a:extLst>
          </p:cNvPr>
          <p:cNvGrpSpPr>
            <a:grpSpLocks/>
          </p:cNvGrpSpPr>
          <p:nvPr/>
        </p:nvGrpSpPr>
        <p:grpSpPr>
          <a:xfrm>
            <a:off x="619157" y="976040"/>
            <a:ext cx="4254248" cy="1954405"/>
            <a:chOff x="573651" y="651972"/>
            <a:chExt cx="3941575" cy="1810763"/>
          </a:xfrm>
        </p:grpSpPr>
        <p:sp>
          <p:nvSpPr>
            <p:cNvPr id="14" name="フリーフォーム: 図形 13">
              <a:extLst>
                <a:ext uri="{FF2B5EF4-FFF2-40B4-BE49-F238E27FC236}">
                  <a16:creationId xmlns:a16="http://schemas.microsoft.com/office/drawing/2014/main" id="{0996B978-AAD0-6EC7-F1E9-21692C6BB5C1}"/>
                </a:ext>
              </a:extLst>
            </p:cNvPr>
            <p:cNvSpPr>
              <a:spLocks/>
            </p:cNvSpPr>
            <p:nvPr/>
          </p:nvSpPr>
          <p:spPr>
            <a:xfrm>
              <a:off x="701854" y="1187007"/>
              <a:ext cx="1199842" cy="603399"/>
            </a:xfrm>
            <a:custGeom>
              <a:avLst/>
              <a:gdLst>
                <a:gd name="connsiteX0" fmla="*/ 100569 w 1199842"/>
                <a:gd name="connsiteY0" fmla="*/ 0 h 603399"/>
                <a:gd name="connsiteX1" fmla="*/ 1099273 w 1199842"/>
                <a:gd name="connsiteY1" fmla="*/ 0 h 603399"/>
                <a:gd name="connsiteX2" fmla="*/ 1199842 w 1199842"/>
                <a:gd name="connsiteY2" fmla="*/ 100569 h 603399"/>
                <a:gd name="connsiteX3" fmla="*/ 1199842 w 1199842"/>
                <a:gd name="connsiteY3" fmla="*/ 502830 h 603399"/>
                <a:gd name="connsiteX4" fmla="*/ 1099273 w 1199842"/>
                <a:gd name="connsiteY4" fmla="*/ 603399 h 603399"/>
                <a:gd name="connsiteX5" fmla="*/ 100569 w 1199842"/>
                <a:gd name="connsiteY5" fmla="*/ 603399 h 603399"/>
                <a:gd name="connsiteX6" fmla="*/ 0 w 1199842"/>
                <a:gd name="connsiteY6" fmla="*/ 502830 h 603399"/>
                <a:gd name="connsiteX7" fmla="*/ 0 w 1199842"/>
                <a:gd name="connsiteY7" fmla="*/ 100569 h 603399"/>
                <a:gd name="connsiteX8" fmla="*/ 100569 w 1199842"/>
                <a:gd name="connsiteY8" fmla="*/ 0 h 603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99842" h="603399">
                  <a:moveTo>
                    <a:pt x="100569" y="0"/>
                  </a:moveTo>
                  <a:lnTo>
                    <a:pt x="1099273" y="0"/>
                  </a:lnTo>
                  <a:cubicBezTo>
                    <a:pt x="1154816" y="0"/>
                    <a:pt x="1199842" y="45026"/>
                    <a:pt x="1199842" y="100569"/>
                  </a:cubicBezTo>
                  <a:lnTo>
                    <a:pt x="1199842" y="502830"/>
                  </a:lnTo>
                  <a:cubicBezTo>
                    <a:pt x="1199842" y="558373"/>
                    <a:pt x="1154816" y="603399"/>
                    <a:pt x="1099273" y="603399"/>
                  </a:cubicBezTo>
                  <a:lnTo>
                    <a:pt x="100569" y="603399"/>
                  </a:lnTo>
                  <a:cubicBezTo>
                    <a:pt x="45026" y="603399"/>
                    <a:pt x="0" y="558373"/>
                    <a:pt x="0" y="502830"/>
                  </a:cubicBezTo>
                  <a:lnTo>
                    <a:pt x="0" y="100569"/>
                  </a:lnTo>
                  <a:cubicBezTo>
                    <a:pt x="0" y="45026"/>
                    <a:pt x="45026" y="0"/>
                    <a:pt x="100569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0000">
                    <a:tint val="66000"/>
                    <a:satMod val="160000"/>
                  </a:srgbClr>
                </a:gs>
                <a:gs pos="50000">
                  <a:srgbClr val="FF0000">
                    <a:tint val="44500"/>
                    <a:satMod val="160000"/>
                  </a:srgbClr>
                </a:gs>
                <a:gs pos="100000">
                  <a:srgbClr val="FF0000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>
              <a:solidFill>
                <a:srgbClr val="FF0000"/>
              </a:solidFill>
            </a:ln>
            <a:effectLst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kumimoji="1" lang="ja-JP" altLang="en-US" sz="1600" dirty="0"/>
                <a:t>核</a:t>
              </a:r>
            </a:p>
          </p:txBody>
        </p:sp>
        <p:grpSp>
          <p:nvGrpSpPr>
            <p:cNvPr id="11" name="グループ化 10">
              <a:extLst>
                <a:ext uri="{FF2B5EF4-FFF2-40B4-BE49-F238E27FC236}">
                  <a16:creationId xmlns:a16="http://schemas.microsoft.com/office/drawing/2014/main" id="{DD805FCA-DF2D-80CB-5D7F-58B5D4C1D12D}"/>
                </a:ext>
              </a:extLst>
            </p:cNvPr>
            <p:cNvGrpSpPr>
              <a:grpSpLocks/>
            </p:cNvGrpSpPr>
            <p:nvPr/>
          </p:nvGrpSpPr>
          <p:grpSpPr>
            <a:xfrm>
              <a:off x="3174715" y="1184938"/>
              <a:ext cx="1199842" cy="603400"/>
              <a:chOff x="3195462" y="2099064"/>
              <a:chExt cx="1199842" cy="603400"/>
            </a:xfrm>
          </p:grpSpPr>
          <p:sp>
            <p:nvSpPr>
              <p:cNvPr id="13" name="フリーフォーム: 図形 12">
                <a:extLst>
                  <a:ext uri="{FF2B5EF4-FFF2-40B4-BE49-F238E27FC236}">
                    <a16:creationId xmlns:a16="http://schemas.microsoft.com/office/drawing/2014/main" id="{F6BA7DA4-9203-D1C0-8143-444D2254093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195462" y="2099064"/>
                <a:ext cx="1199842" cy="306328"/>
              </a:xfrm>
              <a:custGeom>
                <a:avLst/>
                <a:gdLst>
                  <a:gd name="connsiteX0" fmla="*/ 100569 w 1199842"/>
                  <a:gd name="connsiteY0" fmla="*/ 0 h 306328"/>
                  <a:gd name="connsiteX1" fmla="*/ 1099273 w 1199842"/>
                  <a:gd name="connsiteY1" fmla="*/ 0 h 306328"/>
                  <a:gd name="connsiteX2" fmla="*/ 1199842 w 1199842"/>
                  <a:gd name="connsiteY2" fmla="*/ 100569 h 306328"/>
                  <a:gd name="connsiteX3" fmla="*/ 1199842 w 1199842"/>
                  <a:gd name="connsiteY3" fmla="*/ 306328 h 306328"/>
                  <a:gd name="connsiteX4" fmla="*/ 0 w 1199842"/>
                  <a:gd name="connsiteY4" fmla="*/ 306328 h 306328"/>
                  <a:gd name="connsiteX5" fmla="*/ 0 w 1199842"/>
                  <a:gd name="connsiteY5" fmla="*/ 100569 h 306328"/>
                  <a:gd name="connsiteX6" fmla="*/ 100569 w 1199842"/>
                  <a:gd name="connsiteY6" fmla="*/ 0 h 3063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99842" h="306328">
                    <a:moveTo>
                      <a:pt x="100569" y="0"/>
                    </a:moveTo>
                    <a:lnTo>
                      <a:pt x="1099273" y="0"/>
                    </a:lnTo>
                    <a:cubicBezTo>
                      <a:pt x="1154816" y="0"/>
                      <a:pt x="1199842" y="45026"/>
                      <a:pt x="1199842" y="100569"/>
                    </a:cubicBezTo>
                    <a:lnTo>
                      <a:pt x="1199842" y="306328"/>
                    </a:lnTo>
                    <a:lnTo>
                      <a:pt x="0" y="306328"/>
                    </a:lnTo>
                    <a:lnTo>
                      <a:pt x="0" y="100569"/>
                    </a:lnTo>
                    <a:cubicBezTo>
                      <a:pt x="0" y="45026"/>
                      <a:pt x="45026" y="0"/>
                      <a:pt x="100569" y="0"/>
                    </a:cubicBezTo>
                    <a:close/>
                  </a:path>
                </a:pathLst>
              </a:custGeom>
              <a:effectLst/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kumimoji="1" lang="ja-JP" altLang="en-US" sz="1600"/>
                  <a:t>光</a:t>
                </a:r>
              </a:p>
            </p:txBody>
          </p:sp>
          <p:sp>
            <p:nvSpPr>
              <p:cNvPr id="15" name="フリーフォーム: 図形 14">
                <a:extLst>
                  <a:ext uri="{FF2B5EF4-FFF2-40B4-BE49-F238E27FC236}">
                    <a16:creationId xmlns:a16="http://schemas.microsoft.com/office/drawing/2014/main" id="{E365014D-24BE-0EF5-7466-1B1616F056B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195462" y="2405393"/>
                <a:ext cx="1199842" cy="297071"/>
              </a:xfrm>
              <a:custGeom>
                <a:avLst/>
                <a:gdLst>
                  <a:gd name="connsiteX0" fmla="*/ 0 w 1199842"/>
                  <a:gd name="connsiteY0" fmla="*/ 0 h 297071"/>
                  <a:gd name="connsiteX1" fmla="*/ 1199842 w 1199842"/>
                  <a:gd name="connsiteY1" fmla="*/ 0 h 297071"/>
                  <a:gd name="connsiteX2" fmla="*/ 1199842 w 1199842"/>
                  <a:gd name="connsiteY2" fmla="*/ 196502 h 297071"/>
                  <a:gd name="connsiteX3" fmla="*/ 1099273 w 1199842"/>
                  <a:gd name="connsiteY3" fmla="*/ 297071 h 297071"/>
                  <a:gd name="connsiteX4" fmla="*/ 100569 w 1199842"/>
                  <a:gd name="connsiteY4" fmla="*/ 297071 h 297071"/>
                  <a:gd name="connsiteX5" fmla="*/ 0 w 1199842"/>
                  <a:gd name="connsiteY5" fmla="*/ 196502 h 297071"/>
                  <a:gd name="connsiteX6" fmla="*/ 0 w 1199842"/>
                  <a:gd name="connsiteY6" fmla="*/ 0 h 2970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99842" h="297071">
                    <a:moveTo>
                      <a:pt x="0" y="0"/>
                    </a:moveTo>
                    <a:lnTo>
                      <a:pt x="1199842" y="0"/>
                    </a:lnTo>
                    <a:lnTo>
                      <a:pt x="1199842" y="196502"/>
                    </a:lnTo>
                    <a:cubicBezTo>
                      <a:pt x="1199842" y="252045"/>
                      <a:pt x="1154816" y="297071"/>
                      <a:pt x="1099273" y="297071"/>
                    </a:cubicBezTo>
                    <a:lnTo>
                      <a:pt x="100569" y="297071"/>
                    </a:lnTo>
                    <a:cubicBezTo>
                      <a:pt x="45026" y="297071"/>
                      <a:pt x="0" y="252045"/>
                      <a:pt x="0" y="196502"/>
                    </a:cubicBezTo>
                    <a:lnTo>
                      <a:pt x="0" y="0"/>
                    </a:lnTo>
                    <a:close/>
                  </a:path>
                </a:pathLst>
              </a:custGeom>
              <a:effectLst/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kumimoji="1" lang="ja-JP" altLang="en-US" sz="1600"/>
                  <a:t>熱</a:t>
                </a:r>
              </a:p>
            </p:txBody>
          </p:sp>
        </p:grpSp>
        <p:sp>
          <p:nvSpPr>
            <p:cNvPr id="28" name="正方形/長方形 27">
              <a:extLst>
                <a:ext uri="{FF2B5EF4-FFF2-40B4-BE49-F238E27FC236}">
                  <a16:creationId xmlns:a16="http://schemas.microsoft.com/office/drawing/2014/main" id="{9A66A343-FA88-3EBC-B917-EB4D99039898}"/>
                </a:ext>
              </a:extLst>
            </p:cNvPr>
            <p:cNvSpPr>
              <a:spLocks/>
            </p:cNvSpPr>
            <p:nvPr/>
          </p:nvSpPr>
          <p:spPr>
            <a:xfrm>
              <a:off x="573651" y="1796745"/>
              <a:ext cx="3941575" cy="105876"/>
            </a:xfrm>
            <a:prstGeom prst="rect">
              <a:avLst/>
            </a:prstGeom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 sz="1400"/>
            </a:p>
          </p:txBody>
        </p:sp>
        <p:sp>
          <p:nvSpPr>
            <p:cNvPr id="29" name="二等辺三角形 28">
              <a:extLst>
                <a:ext uri="{FF2B5EF4-FFF2-40B4-BE49-F238E27FC236}">
                  <a16:creationId xmlns:a16="http://schemas.microsoft.com/office/drawing/2014/main" id="{E90A5674-5199-30CE-AA4E-8DD9988028A6}"/>
                </a:ext>
              </a:extLst>
            </p:cNvPr>
            <p:cNvSpPr>
              <a:spLocks/>
            </p:cNvSpPr>
            <p:nvPr/>
          </p:nvSpPr>
          <p:spPr>
            <a:xfrm>
              <a:off x="2217720" y="1903376"/>
              <a:ext cx="653436" cy="559359"/>
            </a:xfrm>
            <a:prstGeom prst="triangle">
              <a:avLst/>
            </a:prstGeom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 sz="1400"/>
            </a:p>
          </p:txBody>
        </p:sp>
        <p:sp>
          <p:nvSpPr>
            <p:cNvPr id="30" name="矢印: 右 29">
              <a:extLst>
                <a:ext uri="{FF2B5EF4-FFF2-40B4-BE49-F238E27FC236}">
                  <a16:creationId xmlns:a16="http://schemas.microsoft.com/office/drawing/2014/main" id="{94B5683C-D1FC-AC7D-33DE-F0A1840A72ED}"/>
                </a:ext>
              </a:extLst>
            </p:cNvPr>
            <p:cNvSpPr>
              <a:spLocks/>
            </p:cNvSpPr>
            <p:nvPr/>
          </p:nvSpPr>
          <p:spPr>
            <a:xfrm>
              <a:off x="2259365" y="1340785"/>
              <a:ext cx="570146" cy="256113"/>
            </a:xfrm>
            <a:prstGeom prst="rightArrow">
              <a:avLst/>
            </a:prstGeom>
            <a:effectLst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400"/>
            </a:p>
          </p:txBody>
        </p:sp>
        <p:sp>
          <p:nvSpPr>
            <p:cNvPr id="31" name="テキスト ボックス 30">
              <a:extLst>
                <a:ext uri="{FF2B5EF4-FFF2-40B4-BE49-F238E27FC236}">
                  <a16:creationId xmlns:a16="http://schemas.microsoft.com/office/drawing/2014/main" id="{FFCF8284-B019-08C2-7F09-C68A534D58E8}"/>
                </a:ext>
              </a:extLst>
            </p:cNvPr>
            <p:cNvSpPr txBox="1">
              <a:spLocks/>
            </p:cNvSpPr>
            <p:nvPr/>
          </p:nvSpPr>
          <p:spPr>
            <a:xfrm>
              <a:off x="2268788" y="945155"/>
              <a:ext cx="551302" cy="3136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ja-JP" altLang="en-US" sz="1600"/>
                <a:t>太陽</a:t>
              </a:r>
            </a:p>
          </p:txBody>
        </p:sp>
        <p:pic>
          <p:nvPicPr>
            <p:cNvPr id="94" name="Picture 6" descr="太陽のイラスト（黄）">
              <a:extLst>
                <a:ext uri="{FF2B5EF4-FFF2-40B4-BE49-F238E27FC236}">
                  <a16:creationId xmlns:a16="http://schemas.microsoft.com/office/drawing/2014/main" id="{3EA450F5-3C2C-20A2-EF39-DD0089EBFE1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44219" y="651972"/>
              <a:ext cx="595035" cy="6030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2" name="グループ化 111">
            <a:extLst>
              <a:ext uri="{FF2B5EF4-FFF2-40B4-BE49-F238E27FC236}">
                <a16:creationId xmlns:a16="http://schemas.microsoft.com/office/drawing/2014/main" id="{8BEB4853-9109-9D00-E762-B1C8714B07F1}"/>
              </a:ext>
            </a:extLst>
          </p:cNvPr>
          <p:cNvGrpSpPr>
            <a:grpSpLocks/>
          </p:cNvGrpSpPr>
          <p:nvPr/>
        </p:nvGrpSpPr>
        <p:grpSpPr>
          <a:xfrm>
            <a:off x="619157" y="3086570"/>
            <a:ext cx="4254248" cy="2032950"/>
            <a:chOff x="573651" y="2607385"/>
            <a:chExt cx="3941575" cy="1883535"/>
          </a:xfrm>
        </p:grpSpPr>
        <p:sp>
          <p:nvSpPr>
            <p:cNvPr id="6" name="フリーフォーム: 図形 5">
              <a:extLst>
                <a:ext uri="{FF2B5EF4-FFF2-40B4-BE49-F238E27FC236}">
                  <a16:creationId xmlns:a16="http://schemas.microsoft.com/office/drawing/2014/main" id="{00673A32-9F9A-1D81-4C2D-A909727AEA42}"/>
                </a:ext>
              </a:extLst>
            </p:cNvPr>
            <p:cNvSpPr>
              <a:spLocks/>
            </p:cNvSpPr>
            <p:nvPr/>
          </p:nvSpPr>
          <p:spPr>
            <a:xfrm>
              <a:off x="708112" y="3216680"/>
              <a:ext cx="1199842" cy="603399"/>
            </a:xfrm>
            <a:custGeom>
              <a:avLst/>
              <a:gdLst>
                <a:gd name="connsiteX0" fmla="*/ 100569 w 1199842"/>
                <a:gd name="connsiteY0" fmla="*/ 0 h 603399"/>
                <a:gd name="connsiteX1" fmla="*/ 1099273 w 1199842"/>
                <a:gd name="connsiteY1" fmla="*/ 0 h 603399"/>
                <a:gd name="connsiteX2" fmla="*/ 1199842 w 1199842"/>
                <a:gd name="connsiteY2" fmla="*/ 100569 h 603399"/>
                <a:gd name="connsiteX3" fmla="*/ 1199842 w 1199842"/>
                <a:gd name="connsiteY3" fmla="*/ 502830 h 603399"/>
                <a:gd name="connsiteX4" fmla="*/ 1099273 w 1199842"/>
                <a:gd name="connsiteY4" fmla="*/ 603399 h 603399"/>
                <a:gd name="connsiteX5" fmla="*/ 100569 w 1199842"/>
                <a:gd name="connsiteY5" fmla="*/ 603399 h 603399"/>
                <a:gd name="connsiteX6" fmla="*/ 0 w 1199842"/>
                <a:gd name="connsiteY6" fmla="*/ 502830 h 603399"/>
                <a:gd name="connsiteX7" fmla="*/ 0 w 1199842"/>
                <a:gd name="connsiteY7" fmla="*/ 100569 h 603399"/>
                <a:gd name="connsiteX8" fmla="*/ 100569 w 1199842"/>
                <a:gd name="connsiteY8" fmla="*/ 0 h 603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99842" h="603399">
                  <a:moveTo>
                    <a:pt x="100569" y="0"/>
                  </a:moveTo>
                  <a:lnTo>
                    <a:pt x="1099273" y="0"/>
                  </a:lnTo>
                  <a:cubicBezTo>
                    <a:pt x="1154816" y="0"/>
                    <a:pt x="1199842" y="45026"/>
                    <a:pt x="1199842" y="100569"/>
                  </a:cubicBezTo>
                  <a:lnTo>
                    <a:pt x="1199842" y="502830"/>
                  </a:lnTo>
                  <a:cubicBezTo>
                    <a:pt x="1199842" y="558373"/>
                    <a:pt x="1154816" y="603399"/>
                    <a:pt x="1099273" y="603399"/>
                  </a:cubicBezTo>
                  <a:lnTo>
                    <a:pt x="100569" y="603399"/>
                  </a:lnTo>
                  <a:cubicBezTo>
                    <a:pt x="45026" y="603399"/>
                    <a:pt x="0" y="558373"/>
                    <a:pt x="0" y="502830"/>
                  </a:cubicBezTo>
                  <a:lnTo>
                    <a:pt x="0" y="100569"/>
                  </a:lnTo>
                  <a:cubicBezTo>
                    <a:pt x="0" y="45026"/>
                    <a:pt x="45026" y="0"/>
                    <a:pt x="100569" y="0"/>
                  </a:cubicBezTo>
                  <a:close/>
                </a:path>
              </a:pathLst>
            </a:custGeom>
            <a:effectLst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kumimoji="1" lang="ja-JP" altLang="en-US" sz="1600" dirty="0"/>
                <a:t>熱</a:t>
              </a:r>
            </a:p>
          </p:txBody>
        </p:sp>
        <p:grpSp>
          <p:nvGrpSpPr>
            <p:cNvPr id="12" name="グループ化 11">
              <a:extLst>
                <a:ext uri="{FF2B5EF4-FFF2-40B4-BE49-F238E27FC236}">
                  <a16:creationId xmlns:a16="http://schemas.microsoft.com/office/drawing/2014/main" id="{5BF54EF6-5CD1-D811-88E9-650A2743A8AA}"/>
                </a:ext>
              </a:extLst>
            </p:cNvPr>
            <p:cNvGrpSpPr>
              <a:grpSpLocks/>
            </p:cNvGrpSpPr>
            <p:nvPr/>
          </p:nvGrpSpPr>
          <p:grpSpPr>
            <a:xfrm>
              <a:off x="3174715" y="3214056"/>
              <a:ext cx="1199842" cy="603399"/>
              <a:chOff x="3195462" y="2103396"/>
              <a:chExt cx="1199842" cy="603399"/>
            </a:xfrm>
          </p:grpSpPr>
          <p:sp>
            <p:nvSpPr>
              <p:cNvPr id="16" name="フリーフォーム: 図形 15">
                <a:extLst>
                  <a:ext uri="{FF2B5EF4-FFF2-40B4-BE49-F238E27FC236}">
                    <a16:creationId xmlns:a16="http://schemas.microsoft.com/office/drawing/2014/main" id="{4794E6F7-F3F1-7C1A-1BC3-7295B862212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195462" y="2103396"/>
                <a:ext cx="1199842" cy="306328"/>
              </a:xfrm>
              <a:custGeom>
                <a:avLst/>
                <a:gdLst>
                  <a:gd name="connsiteX0" fmla="*/ 100569 w 1199842"/>
                  <a:gd name="connsiteY0" fmla="*/ 0 h 306328"/>
                  <a:gd name="connsiteX1" fmla="*/ 1099273 w 1199842"/>
                  <a:gd name="connsiteY1" fmla="*/ 0 h 306328"/>
                  <a:gd name="connsiteX2" fmla="*/ 1199842 w 1199842"/>
                  <a:gd name="connsiteY2" fmla="*/ 100569 h 306328"/>
                  <a:gd name="connsiteX3" fmla="*/ 1199842 w 1199842"/>
                  <a:gd name="connsiteY3" fmla="*/ 306328 h 306328"/>
                  <a:gd name="connsiteX4" fmla="*/ 0 w 1199842"/>
                  <a:gd name="connsiteY4" fmla="*/ 306328 h 306328"/>
                  <a:gd name="connsiteX5" fmla="*/ 0 w 1199842"/>
                  <a:gd name="connsiteY5" fmla="*/ 100569 h 306328"/>
                  <a:gd name="connsiteX6" fmla="*/ 100569 w 1199842"/>
                  <a:gd name="connsiteY6" fmla="*/ 0 h 3063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99842" h="306328">
                    <a:moveTo>
                      <a:pt x="100569" y="0"/>
                    </a:moveTo>
                    <a:lnTo>
                      <a:pt x="1099273" y="0"/>
                    </a:lnTo>
                    <a:cubicBezTo>
                      <a:pt x="1154816" y="0"/>
                      <a:pt x="1199842" y="45026"/>
                      <a:pt x="1199842" y="100569"/>
                    </a:cubicBezTo>
                    <a:lnTo>
                      <a:pt x="1199842" y="306328"/>
                    </a:lnTo>
                    <a:lnTo>
                      <a:pt x="0" y="306328"/>
                    </a:lnTo>
                    <a:lnTo>
                      <a:pt x="0" y="100569"/>
                    </a:lnTo>
                    <a:cubicBezTo>
                      <a:pt x="0" y="45026"/>
                      <a:pt x="45026" y="0"/>
                      <a:pt x="100569" y="0"/>
                    </a:cubicBezTo>
                    <a:close/>
                  </a:path>
                </a:pathLst>
              </a:custGeom>
              <a:effectLst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kumimoji="1" lang="ja-JP" altLang="en-US" sz="1600" dirty="0"/>
                  <a:t>水の位置</a:t>
                </a:r>
              </a:p>
            </p:txBody>
          </p:sp>
          <p:sp>
            <p:nvSpPr>
              <p:cNvPr id="17" name="フリーフォーム: 図形 16">
                <a:extLst>
                  <a:ext uri="{FF2B5EF4-FFF2-40B4-BE49-F238E27FC236}">
                    <a16:creationId xmlns:a16="http://schemas.microsoft.com/office/drawing/2014/main" id="{BFE093CA-4EF6-368E-329F-1A40B6455ED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195462" y="2409724"/>
                <a:ext cx="1199842" cy="297071"/>
              </a:xfrm>
              <a:custGeom>
                <a:avLst/>
                <a:gdLst>
                  <a:gd name="connsiteX0" fmla="*/ 0 w 1199842"/>
                  <a:gd name="connsiteY0" fmla="*/ 0 h 297071"/>
                  <a:gd name="connsiteX1" fmla="*/ 1199842 w 1199842"/>
                  <a:gd name="connsiteY1" fmla="*/ 0 h 297071"/>
                  <a:gd name="connsiteX2" fmla="*/ 1199842 w 1199842"/>
                  <a:gd name="connsiteY2" fmla="*/ 196502 h 297071"/>
                  <a:gd name="connsiteX3" fmla="*/ 1099273 w 1199842"/>
                  <a:gd name="connsiteY3" fmla="*/ 297071 h 297071"/>
                  <a:gd name="connsiteX4" fmla="*/ 100569 w 1199842"/>
                  <a:gd name="connsiteY4" fmla="*/ 297071 h 297071"/>
                  <a:gd name="connsiteX5" fmla="*/ 0 w 1199842"/>
                  <a:gd name="connsiteY5" fmla="*/ 196502 h 297071"/>
                  <a:gd name="connsiteX6" fmla="*/ 0 w 1199842"/>
                  <a:gd name="connsiteY6" fmla="*/ 0 h 2970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99842" h="297071">
                    <a:moveTo>
                      <a:pt x="0" y="0"/>
                    </a:moveTo>
                    <a:lnTo>
                      <a:pt x="1199842" y="0"/>
                    </a:lnTo>
                    <a:lnTo>
                      <a:pt x="1199842" y="196502"/>
                    </a:lnTo>
                    <a:cubicBezTo>
                      <a:pt x="1199842" y="252045"/>
                      <a:pt x="1154816" y="297071"/>
                      <a:pt x="1099273" y="297071"/>
                    </a:cubicBezTo>
                    <a:lnTo>
                      <a:pt x="100569" y="297071"/>
                    </a:lnTo>
                    <a:cubicBezTo>
                      <a:pt x="45026" y="297071"/>
                      <a:pt x="0" y="252045"/>
                      <a:pt x="0" y="196502"/>
                    </a:cubicBezTo>
                    <a:lnTo>
                      <a:pt x="0" y="0"/>
                    </a:lnTo>
                    <a:close/>
                  </a:path>
                </a:pathLst>
              </a:custGeom>
              <a:effectLst/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kumimoji="1" lang="ja-JP" altLang="en-US" sz="1600"/>
                  <a:t>水の熱</a:t>
                </a:r>
              </a:p>
            </p:txBody>
          </p:sp>
        </p:grpSp>
        <p:sp>
          <p:nvSpPr>
            <p:cNvPr id="56" name="正方形/長方形 55">
              <a:extLst>
                <a:ext uri="{FF2B5EF4-FFF2-40B4-BE49-F238E27FC236}">
                  <a16:creationId xmlns:a16="http://schemas.microsoft.com/office/drawing/2014/main" id="{5011DE0B-11FA-B821-3FCA-AB5813008B70}"/>
                </a:ext>
              </a:extLst>
            </p:cNvPr>
            <p:cNvSpPr>
              <a:spLocks/>
            </p:cNvSpPr>
            <p:nvPr/>
          </p:nvSpPr>
          <p:spPr>
            <a:xfrm>
              <a:off x="573651" y="3824930"/>
              <a:ext cx="3941575" cy="105876"/>
            </a:xfrm>
            <a:prstGeom prst="rect">
              <a:avLst/>
            </a:prstGeom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 sz="1400"/>
            </a:p>
          </p:txBody>
        </p:sp>
        <p:sp>
          <p:nvSpPr>
            <p:cNvPr id="57" name="二等辺三角形 56">
              <a:extLst>
                <a:ext uri="{FF2B5EF4-FFF2-40B4-BE49-F238E27FC236}">
                  <a16:creationId xmlns:a16="http://schemas.microsoft.com/office/drawing/2014/main" id="{3B34D6A8-A2DB-EC4A-9139-78C95D4D5CE1}"/>
                </a:ext>
              </a:extLst>
            </p:cNvPr>
            <p:cNvSpPr>
              <a:spLocks/>
            </p:cNvSpPr>
            <p:nvPr/>
          </p:nvSpPr>
          <p:spPr>
            <a:xfrm>
              <a:off x="2217720" y="3931561"/>
              <a:ext cx="653436" cy="559359"/>
            </a:xfrm>
            <a:prstGeom prst="triangle">
              <a:avLst/>
            </a:prstGeom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 sz="1400"/>
            </a:p>
          </p:txBody>
        </p:sp>
        <p:sp>
          <p:nvSpPr>
            <p:cNvPr id="54" name="矢印: 右 53">
              <a:extLst>
                <a:ext uri="{FF2B5EF4-FFF2-40B4-BE49-F238E27FC236}">
                  <a16:creationId xmlns:a16="http://schemas.microsoft.com/office/drawing/2014/main" id="{F3E81553-0C88-6146-C3A7-4A1532EF7722}"/>
                </a:ext>
              </a:extLst>
            </p:cNvPr>
            <p:cNvSpPr>
              <a:spLocks/>
            </p:cNvSpPr>
            <p:nvPr/>
          </p:nvSpPr>
          <p:spPr>
            <a:xfrm>
              <a:off x="2259365" y="3367220"/>
              <a:ext cx="570146" cy="256113"/>
            </a:xfrm>
            <a:prstGeom prst="rightArrow">
              <a:avLst/>
            </a:prstGeom>
            <a:effectLst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400"/>
            </a:p>
          </p:txBody>
        </p:sp>
        <p:sp>
          <p:nvSpPr>
            <p:cNvPr id="55" name="テキスト ボックス 54">
              <a:extLst>
                <a:ext uri="{FF2B5EF4-FFF2-40B4-BE49-F238E27FC236}">
                  <a16:creationId xmlns:a16="http://schemas.microsoft.com/office/drawing/2014/main" id="{D4789D65-2188-EDF9-7E8F-F184C61C871E}"/>
                </a:ext>
              </a:extLst>
            </p:cNvPr>
            <p:cNvSpPr txBox="1">
              <a:spLocks/>
            </p:cNvSpPr>
            <p:nvPr/>
          </p:nvSpPr>
          <p:spPr>
            <a:xfrm>
              <a:off x="2078683" y="2973340"/>
              <a:ext cx="931509" cy="3136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ja-JP" altLang="en-US" sz="1600"/>
                <a:t>雲の発生</a:t>
              </a:r>
            </a:p>
          </p:txBody>
        </p:sp>
        <p:pic>
          <p:nvPicPr>
            <p:cNvPr id="96" name="Picture 4" descr="雲のイラスト">
              <a:extLst>
                <a:ext uri="{FF2B5EF4-FFF2-40B4-BE49-F238E27FC236}">
                  <a16:creationId xmlns:a16="http://schemas.microsoft.com/office/drawing/2014/main" id="{6D7D1429-A5B5-22C8-1B0F-C362DB064B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79111" y="2607385"/>
              <a:ext cx="525249" cy="4740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6" name="グループ化 115">
            <a:extLst>
              <a:ext uri="{FF2B5EF4-FFF2-40B4-BE49-F238E27FC236}">
                <a16:creationId xmlns:a16="http://schemas.microsoft.com/office/drawing/2014/main" id="{FC18BC5E-EC8D-7542-1D60-EFBA2B8A51CD}"/>
              </a:ext>
            </a:extLst>
          </p:cNvPr>
          <p:cNvGrpSpPr>
            <a:grpSpLocks/>
          </p:cNvGrpSpPr>
          <p:nvPr/>
        </p:nvGrpSpPr>
        <p:grpSpPr>
          <a:xfrm>
            <a:off x="5582191" y="983936"/>
            <a:ext cx="4408625" cy="1990293"/>
            <a:chOff x="5171919" y="596767"/>
            <a:chExt cx="4084606" cy="1844013"/>
          </a:xfrm>
          <a:effectLst/>
        </p:grpSpPr>
        <p:grpSp>
          <p:nvGrpSpPr>
            <p:cNvPr id="23" name="グループ化 22">
              <a:extLst>
                <a:ext uri="{FF2B5EF4-FFF2-40B4-BE49-F238E27FC236}">
                  <a16:creationId xmlns:a16="http://schemas.microsoft.com/office/drawing/2014/main" id="{ACF3B0A9-CB16-BD1F-7503-D53A5283CC7A}"/>
                </a:ext>
              </a:extLst>
            </p:cNvPr>
            <p:cNvGrpSpPr>
              <a:grpSpLocks/>
            </p:cNvGrpSpPr>
            <p:nvPr/>
          </p:nvGrpSpPr>
          <p:grpSpPr>
            <a:xfrm>
              <a:off x="7934410" y="1162516"/>
              <a:ext cx="1199842" cy="603398"/>
              <a:chOff x="3193112" y="2097309"/>
              <a:chExt cx="1199842" cy="603398"/>
            </a:xfrm>
          </p:grpSpPr>
          <p:sp>
            <p:nvSpPr>
              <p:cNvPr id="24" name="フリーフォーム: 図形 23">
                <a:extLst>
                  <a:ext uri="{FF2B5EF4-FFF2-40B4-BE49-F238E27FC236}">
                    <a16:creationId xmlns:a16="http://schemas.microsoft.com/office/drawing/2014/main" id="{105E21AA-18B1-8EC7-C8EA-7E2CEE68056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193112" y="2097309"/>
                <a:ext cx="1199842" cy="306328"/>
              </a:xfrm>
              <a:custGeom>
                <a:avLst/>
                <a:gdLst>
                  <a:gd name="connsiteX0" fmla="*/ 100569 w 1199842"/>
                  <a:gd name="connsiteY0" fmla="*/ 0 h 306328"/>
                  <a:gd name="connsiteX1" fmla="*/ 1099273 w 1199842"/>
                  <a:gd name="connsiteY1" fmla="*/ 0 h 306328"/>
                  <a:gd name="connsiteX2" fmla="*/ 1199842 w 1199842"/>
                  <a:gd name="connsiteY2" fmla="*/ 100569 h 306328"/>
                  <a:gd name="connsiteX3" fmla="*/ 1199842 w 1199842"/>
                  <a:gd name="connsiteY3" fmla="*/ 306328 h 306328"/>
                  <a:gd name="connsiteX4" fmla="*/ 0 w 1199842"/>
                  <a:gd name="connsiteY4" fmla="*/ 306328 h 306328"/>
                  <a:gd name="connsiteX5" fmla="*/ 0 w 1199842"/>
                  <a:gd name="connsiteY5" fmla="*/ 100569 h 306328"/>
                  <a:gd name="connsiteX6" fmla="*/ 100569 w 1199842"/>
                  <a:gd name="connsiteY6" fmla="*/ 0 h 3063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99842" h="306328">
                    <a:moveTo>
                      <a:pt x="100569" y="0"/>
                    </a:moveTo>
                    <a:lnTo>
                      <a:pt x="1099273" y="0"/>
                    </a:lnTo>
                    <a:cubicBezTo>
                      <a:pt x="1154816" y="0"/>
                      <a:pt x="1199842" y="45026"/>
                      <a:pt x="1199842" y="100569"/>
                    </a:cubicBezTo>
                    <a:lnTo>
                      <a:pt x="1199842" y="306328"/>
                    </a:lnTo>
                    <a:lnTo>
                      <a:pt x="0" y="306328"/>
                    </a:lnTo>
                    <a:lnTo>
                      <a:pt x="0" y="100569"/>
                    </a:lnTo>
                    <a:cubicBezTo>
                      <a:pt x="0" y="45026"/>
                      <a:pt x="45026" y="0"/>
                      <a:pt x="100569" y="0"/>
                    </a:cubicBezTo>
                    <a:close/>
                  </a:path>
                </a:pathLst>
              </a:custGeom>
              <a:effectLst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kumimoji="1" lang="ja-JP" altLang="en-US" sz="1600" dirty="0"/>
                  <a:t>植物の化学</a:t>
                </a:r>
              </a:p>
            </p:txBody>
          </p:sp>
          <p:sp>
            <p:nvSpPr>
              <p:cNvPr id="25" name="フリーフォーム: 図形 24">
                <a:extLst>
                  <a:ext uri="{FF2B5EF4-FFF2-40B4-BE49-F238E27FC236}">
                    <a16:creationId xmlns:a16="http://schemas.microsoft.com/office/drawing/2014/main" id="{7F9857DF-0DBF-7BE8-9141-F57C43562B8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193112" y="2403636"/>
                <a:ext cx="1199842" cy="297071"/>
              </a:xfrm>
              <a:custGeom>
                <a:avLst/>
                <a:gdLst>
                  <a:gd name="connsiteX0" fmla="*/ 0 w 1199842"/>
                  <a:gd name="connsiteY0" fmla="*/ 0 h 297071"/>
                  <a:gd name="connsiteX1" fmla="*/ 1199842 w 1199842"/>
                  <a:gd name="connsiteY1" fmla="*/ 0 h 297071"/>
                  <a:gd name="connsiteX2" fmla="*/ 1199842 w 1199842"/>
                  <a:gd name="connsiteY2" fmla="*/ 196502 h 297071"/>
                  <a:gd name="connsiteX3" fmla="*/ 1099273 w 1199842"/>
                  <a:gd name="connsiteY3" fmla="*/ 297071 h 297071"/>
                  <a:gd name="connsiteX4" fmla="*/ 100569 w 1199842"/>
                  <a:gd name="connsiteY4" fmla="*/ 297071 h 297071"/>
                  <a:gd name="connsiteX5" fmla="*/ 0 w 1199842"/>
                  <a:gd name="connsiteY5" fmla="*/ 196502 h 297071"/>
                  <a:gd name="connsiteX6" fmla="*/ 0 w 1199842"/>
                  <a:gd name="connsiteY6" fmla="*/ 0 h 2970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99842" h="297071">
                    <a:moveTo>
                      <a:pt x="0" y="0"/>
                    </a:moveTo>
                    <a:lnTo>
                      <a:pt x="1199842" y="0"/>
                    </a:lnTo>
                    <a:lnTo>
                      <a:pt x="1199842" y="196502"/>
                    </a:lnTo>
                    <a:cubicBezTo>
                      <a:pt x="1199842" y="252045"/>
                      <a:pt x="1154816" y="297071"/>
                      <a:pt x="1099273" y="297071"/>
                    </a:cubicBezTo>
                    <a:lnTo>
                      <a:pt x="100569" y="297071"/>
                    </a:lnTo>
                    <a:cubicBezTo>
                      <a:pt x="45026" y="297071"/>
                      <a:pt x="0" y="252045"/>
                      <a:pt x="0" y="196502"/>
                    </a:cubicBezTo>
                    <a:lnTo>
                      <a:pt x="0" y="0"/>
                    </a:lnTo>
                    <a:close/>
                  </a:path>
                </a:pathLst>
              </a:custGeom>
              <a:effectLst/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kumimoji="1" lang="ja-JP" altLang="en-US" sz="1600" dirty="0"/>
                  <a:t>葉の熱</a:t>
                </a:r>
              </a:p>
            </p:txBody>
          </p:sp>
        </p:grpSp>
        <p:sp>
          <p:nvSpPr>
            <p:cNvPr id="8" name="フリーフォーム: 図形 7">
              <a:extLst>
                <a:ext uri="{FF2B5EF4-FFF2-40B4-BE49-F238E27FC236}">
                  <a16:creationId xmlns:a16="http://schemas.microsoft.com/office/drawing/2014/main" id="{CBE572E1-F7B2-9789-A765-DE572ECFFD4F}"/>
                </a:ext>
              </a:extLst>
            </p:cNvPr>
            <p:cNvSpPr>
              <a:spLocks/>
            </p:cNvSpPr>
            <p:nvPr/>
          </p:nvSpPr>
          <p:spPr>
            <a:xfrm>
              <a:off x="5445003" y="1162516"/>
              <a:ext cx="1199842" cy="603399"/>
            </a:xfrm>
            <a:custGeom>
              <a:avLst/>
              <a:gdLst>
                <a:gd name="connsiteX0" fmla="*/ 100569 w 1199842"/>
                <a:gd name="connsiteY0" fmla="*/ 0 h 603399"/>
                <a:gd name="connsiteX1" fmla="*/ 1099273 w 1199842"/>
                <a:gd name="connsiteY1" fmla="*/ 0 h 603399"/>
                <a:gd name="connsiteX2" fmla="*/ 1199842 w 1199842"/>
                <a:gd name="connsiteY2" fmla="*/ 100569 h 603399"/>
                <a:gd name="connsiteX3" fmla="*/ 1199842 w 1199842"/>
                <a:gd name="connsiteY3" fmla="*/ 502830 h 603399"/>
                <a:gd name="connsiteX4" fmla="*/ 1099273 w 1199842"/>
                <a:gd name="connsiteY4" fmla="*/ 603399 h 603399"/>
                <a:gd name="connsiteX5" fmla="*/ 100569 w 1199842"/>
                <a:gd name="connsiteY5" fmla="*/ 603399 h 603399"/>
                <a:gd name="connsiteX6" fmla="*/ 0 w 1199842"/>
                <a:gd name="connsiteY6" fmla="*/ 502830 h 603399"/>
                <a:gd name="connsiteX7" fmla="*/ 0 w 1199842"/>
                <a:gd name="connsiteY7" fmla="*/ 100569 h 603399"/>
                <a:gd name="connsiteX8" fmla="*/ 100569 w 1199842"/>
                <a:gd name="connsiteY8" fmla="*/ 0 h 603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99842" h="603399">
                  <a:moveTo>
                    <a:pt x="100569" y="0"/>
                  </a:moveTo>
                  <a:lnTo>
                    <a:pt x="1099273" y="0"/>
                  </a:lnTo>
                  <a:cubicBezTo>
                    <a:pt x="1154816" y="0"/>
                    <a:pt x="1199842" y="45026"/>
                    <a:pt x="1199842" y="100569"/>
                  </a:cubicBezTo>
                  <a:lnTo>
                    <a:pt x="1199842" y="502830"/>
                  </a:lnTo>
                  <a:cubicBezTo>
                    <a:pt x="1199842" y="558373"/>
                    <a:pt x="1154816" y="603399"/>
                    <a:pt x="1099273" y="603399"/>
                  </a:cubicBezTo>
                  <a:lnTo>
                    <a:pt x="100569" y="603399"/>
                  </a:lnTo>
                  <a:cubicBezTo>
                    <a:pt x="45026" y="603399"/>
                    <a:pt x="0" y="558373"/>
                    <a:pt x="0" y="502830"/>
                  </a:cubicBezTo>
                  <a:lnTo>
                    <a:pt x="0" y="100569"/>
                  </a:lnTo>
                  <a:cubicBezTo>
                    <a:pt x="0" y="45026"/>
                    <a:pt x="45026" y="0"/>
                    <a:pt x="100569" y="0"/>
                  </a:cubicBezTo>
                  <a:close/>
                </a:path>
              </a:pathLst>
            </a:custGeom>
            <a:effectLst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kumimoji="1" lang="ja-JP" altLang="en-US" sz="1600" dirty="0"/>
                <a:t>太陽の</a:t>
              </a:r>
              <a:endParaRPr kumimoji="1" lang="en-US" altLang="ja-JP" sz="1600" dirty="0"/>
            </a:p>
            <a:p>
              <a:pPr algn="ctr"/>
              <a:r>
                <a:rPr kumimoji="1" lang="ja-JP" altLang="en-US" sz="1600" dirty="0"/>
                <a:t>光</a:t>
              </a:r>
            </a:p>
          </p:txBody>
        </p:sp>
        <p:grpSp>
          <p:nvGrpSpPr>
            <p:cNvPr id="64" name="グループ化 63">
              <a:extLst>
                <a:ext uri="{FF2B5EF4-FFF2-40B4-BE49-F238E27FC236}">
                  <a16:creationId xmlns:a16="http://schemas.microsoft.com/office/drawing/2014/main" id="{5E548337-4CFB-357F-E178-8A89ABB38A10}"/>
                </a:ext>
              </a:extLst>
            </p:cNvPr>
            <p:cNvGrpSpPr>
              <a:grpSpLocks/>
            </p:cNvGrpSpPr>
            <p:nvPr/>
          </p:nvGrpSpPr>
          <p:grpSpPr>
            <a:xfrm>
              <a:off x="5314950" y="1774790"/>
              <a:ext cx="3941575" cy="665990"/>
              <a:chOff x="2073978" y="3075215"/>
              <a:chExt cx="5758043" cy="972910"/>
            </a:xfrm>
          </p:grpSpPr>
          <p:sp>
            <p:nvSpPr>
              <p:cNvPr id="67" name="正方形/長方形 66">
                <a:extLst>
                  <a:ext uri="{FF2B5EF4-FFF2-40B4-BE49-F238E27FC236}">
                    <a16:creationId xmlns:a16="http://schemas.microsoft.com/office/drawing/2014/main" id="{A4C2E1DB-F6E0-F80E-E8F0-7453D31126F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073978" y="3075215"/>
                <a:ext cx="5758043" cy="154668"/>
              </a:xfrm>
              <a:prstGeom prst="rect">
                <a:avLst/>
              </a:prstGeom>
              <a:effectLst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400"/>
              </a:p>
            </p:txBody>
          </p:sp>
          <p:sp>
            <p:nvSpPr>
              <p:cNvPr id="68" name="二等辺三角形 67">
                <a:extLst>
                  <a:ext uri="{FF2B5EF4-FFF2-40B4-BE49-F238E27FC236}">
                    <a16:creationId xmlns:a16="http://schemas.microsoft.com/office/drawing/2014/main" id="{7C6385A3-7E94-8769-1992-0C723983391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475713" y="3230987"/>
                <a:ext cx="954571" cy="817138"/>
              </a:xfrm>
              <a:prstGeom prst="triangle">
                <a:avLst/>
              </a:prstGeom>
              <a:effectLst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400"/>
              </a:p>
            </p:txBody>
          </p:sp>
        </p:grpSp>
        <p:sp>
          <p:nvSpPr>
            <p:cNvPr id="65" name="矢印: 右 64">
              <a:extLst>
                <a:ext uri="{FF2B5EF4-FFF2-40B4-BE49-F238E27FC236}">
                  <a16:creationId xmlns:a16="http://schemas.microsoft.com/office/drawing/2014/main" id="{73BC50A3-A26F-A610-55B0-51F79B97DAA3}"/>
                </a:ext>
              </a:extLst>
            </p:cNvPr>
            <p:cNvSpPr>
              <a:spLocks/>
            </p:cNvSpPr>
            <p:nvPr/>
          </p:nvSpPr>
          <p:spPr>
            <a:xfrm>
              <a:off x="7000664" y="1340788"/>
              <a:ext cx="570146" cy="256113"/>
            </a:xfrm>
            <a:prstGeom prst="rightArrow">
              <a:avLst/>
            </a:prstGeom>
            <a:effectLst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400"/>
            </a:p>
          </p:txBody>
        </p:sp>
        <p:sp>
          <p:nvSpPr>
            <p:cNvPr id="66" name="テキスト ボックス 65">
              <a:extLst>
                <a:ext uri="{FF2B5EF4-FFF2-40B4-BE49-F238E27FC236}">
                  <a16:creationId xmlns:a16="http://schemas.microsoft.com/office/drawing/2014/main" id="{439A924F-2607-7C89-5F1C-5EC9E4B27B71}"/>
                </a:ext>
              </a:extLst>
            </p:cNvPr>
            <p:cNvSpPr txBox="1">
              <a:spLocks/>
            </p:cNvSpPr>
            <p:nvPr/>
          </p:nvSpPr>
          <p:spPr>
            <a:xfrm>
              <a:off x="6915034" y="923200"/>
              <a:ext cx="741406" cy="3136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ja-JP" altLang="en-US" sz="1600"/>
                <a:t>光合成</a:t>
              </a:r>
            </a:p>
          </p:txBody>
        </p:sp>
        <p:pic>
          <p:nvPicPr>
            <p:cNvPr id="99" name="Picture 6" descr="太陽のイラスト（黄）">
              <a:extLst>
                <a:ext uri="{FF2B5EF4-FFF2-40B4-BE49-F238E27FC236}">
                  <a16:creationId xmlns:a16="http://schemas.microsoft.com/office/drawing/2014/main" id="{B4ECFAA1-D2E1-204C-45C6-523054CCBF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71919" y="832569"/>
              <a:ext cx="595035" cy="6030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0" name="Picture 14" descr="温室植物園のイラスト">
              <a:extLst>
                <a:ext uri="{FF2B5EF4-FFF2-40B4-BE49-F238E27FC236}">
                  <a16:creationId xmlns:a16="http://schemas.microsoft.com/office/drawing/2014/main" id="{AD055EB1-74B1-6B09-3743-472F21A7AF8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10020" y="596767"/>
              <a:ext cx="595036" cy="5950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5" name="グループ化 114">
            <a:extLst>
              <a:ext uri="{FF2B5EF4-FFF2-40B4-BE49-F238E27FC236}">
                <a16:creationId xmlns:a16="http://schemas.microsoft.com/office/drawing/2014/main" id="{32FA02FF-FCEF-988B-021E-DC1DC0713FD3}"/>
              </a:ext>
            </a:extLst>
          </p:cNvPr>
          <p:cNvGrpSpPr>
            <a:grpSpLocks/>
          </p:cNvGrpSpPr>
          <p:nvPr/>
        </p:nvGrpSpPr>
        <p:grpSpPr>
          <a:xfrm>
            <a:off x="5736569" y="2998916"/>
            <a:ext cx="4254248" cy="2096907"/>
            <a:chOff x="5314950" y="2526174"/>
            <a:chExt cx="3941575" cy="1942791"/>
          </a:xfrm>
        </p:grpSpPr>
        <p:grpSp>
          <p:nvGrpSpPr>
            <p:cNvPr id="26" name="グループ化 25">
              <a:extLst>
                <a:ext uri="{FF2B5EF4-FFF2-40B4-BE49-F238E27FC236}">
                  <a16:creationId xmlns:a16="http://schemas.microsoft.com/office/drawing/2014/main" id="{3549BB72-1270-EB30-3DDC-D44C393393BF}"/>
                </a:ext>
              </a:extLst>
            </p:cNvPr>
            <p:cNvGrpSpPr>
              <a:grpSpLocks/>
            </p:cNvGrpSpPr>
            <p:nvPr/>
          </p:nvGrpSpPr>
          <p:grpSpPr>
            <a:xfrm>
              <a:off x="7934409" y="3194960"/>
              <a:ext cx="1199843" cy="603399"/>
              <a:chOff x="3173566" y="2103773"/>
              <a:chExt cx="1199843" cy="603399"/>
            </a:xfrm>
            <a:gradFill flip="none" rotWithShape="1">
              <a:gsLst>
                <a:gs pos="0">
                  <a:srgbClr val="7030A0">
                    <a:tint val="66000"/>
                    <a:satMod val="160000"/>
                  </a:srgbClr>
                </a:gs>
                <a:gs pos="50000">
                  <a:srgbClr val="7030A0">
                    <a:tint val="44500"/>
                    <a:satMod val="160000"/>
                  </a:srgbClr>
                </a:gs>
                <a:gs pos="100000">
                  <a:srgbClr val="7030A0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</p:grpSpPr>
          <p:sp>
            <p:nvSpPr>
              <p:cNvPr id="32" name="フリーフォーム: 図形 31">
                <a:extLst>
                  <a:ext uri="{FF2B5EF4-FFF2-40B4-BE49-F238E27FC236}">
                    <a16:creationId xmlns:a16="http://schemas.microsoft.com/office/drawing/2014/main" id="{3137A6CA-C641-2178-51F5-9991E010854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173566" y="2103773"/>
                <a:ext cx="1199842" cy="306328"/>
              </a:xfrm>
              <a:custGeom>
                <a:avLst/>
                <a:gdLst>
                  <a:gd name="connsiteX0" fmla="*/ 100569 w 1199842"/>
                  <a:gd name="connsiteY0" fmla="*/ 0 h 306328"/>
                  <a:gd name="connsiteX1" fmla="*/ 1099273 w 1199842"/>
                  <a:gd name="connsiteY1" fmla="*/ 0 h 306328"/>
                  <a:gd name="connsiteX2" fmla="*/ 1199842 w 1199842"/>
                  <a:gd name="connsiteY2" fmla="*/ 100569 h 306328"/>
                  <a:gd name="connsiteX3" fmla="*/ 1199842 w 1199842"/>
                  <a:gd name="connsiteY3" fmla="*/ 306328 h 306328"/>
                  <a:gd name="connsiteX4" fmla="*/ 0 w 1199842"/>
                  <a:gd name="connsiteY4" fmla="*/ 306328 h 306328"/>
                  <a:gd name="connsiteX5" fmla="*/ 0 w 1199842"/>
                  <a:gd name="connsiteY5" fmla="*/ 100569 h 306328"/>
                  <a:gd name="connsiteX6" fmla="*/ 100569 w 1199842"/>
                  <a:gd name="connsiteY6" fmla="*/ 0 h 3063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99842" h="306328">
                    <a:moveTo>
                      <a:pt x="100569" y="0"/>
                    </a:moveTo>
                    <a:lnTo>
                      <a:pt x="1099273" y="0"/>
                    </a:lnTo>
                    <a:cubicBezTo>
                      <a:pt x="1154816" y="0"/>
                      <a:pt x="1199842" y="45026"/>
                      <a:pt x="1199842" y="100569"/>
                    </a:cubicBezTo>
                    <a:lnTo>
                      <a:pt x="1199842" y="306328"/>
                    </a:lnTo>
                    <a:lnTo>
                      <a:pt x="0" y="306328"/>
                    </a:lnTo>
                    <a:lnTo>
                      <a:pt x="0" y="100569"/>
                    </a:lnTo>
                    <a:cubicBezTo>
                      <a:pt x="0" y="45026"/>
                      <a:pt x="45026" y="0"/>
                      <a:pt x="100569" y="0"/>
                    </a:cubicBezTo>
                    <a:close/>
                  </a:path>
                </a:pathLst>
              </a:custGeom>
              <a:ln/>
              <a:effectLst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kumimoji="1" lang="ja-JP" altLang="en-US" sz="1600" dirty="0"/>
                  <a:t>機械の運動</a:t>
                </a:r>
              </a:p>
            </p:txBody>
          </p:sp>
          <p:sp>
            <p:nvSpPr>
              <p:cNvPr id="34" name="フリーフォーム: 図形 33">
                <a:extLst>
                  <a:ext uri="{FF2B5EF4-FFF2-40B4-BE49-F238E27FC236}">
                    <a16:creationId xmlns:a16="http://schemas.microsoft.com/office/drawing/2014/main" id="{6E55B243-9C37-BD18-D6B4-1801A03BCD7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173567" y="2410101"/>
                <a:ext cx="1199842" cy="297071"/>
              </a:xfrm>
              <a:custGeom>
                <a:avLst/>
                <a:gdLst>
                  <a:gd name="connsiteX0" fmla="*/ 0 w 1199842"/>
                  <a:gd name="connsiteY0" fmla="*/ 0 h 297071"/>
                  <a:gd name="connsiteX1" fmla="*/ 1199842 w 1199842"/>
                  <a:gd name="connsiteY1" fmla="*/ 0 h 297071"/>
                  <a:gd name="connsiteX2" fmla="*/ 1199842 w 1199842"/>
                  <a:gd name="connsiteY2" fmla="*/ 196502 h 297071"/>
                  <a:gd name="connsiteX3" fmla="*/ 1099273 w 1199842"/>
                  <a:gd name="connsiteY3" fmla="*/ 297071 h 297071"/>
                  <a:gd name="connsiteX4" fmla="*/ 100569 w 1199842"/>
                  <a:gd name="connsiteY4" fmla="*/ 297071 h 297071"/>
                  <a:gd name="connsiteX5" fmla="*/ 0 w 1199842"/>
                  <a:gd name="connsiteY5" fmla="*/ 196502 h 297071"/>
                  <a:gd name="connsiteX6" fmla="*/ 0 w 1199842"/>
                  <a:gd name="connsiteY6" fmla="*/ 0 h 2970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99842" h="297071">
                    <a:moveTo>
                      <a:pt x="0" y="0"/>
                    </a:moveTo>
                    <a:lnTo>
                      <a:pt x="1199842" y="0"/>
                    </a:lnTo>
                    <a:lnTo>
                      <a:pt x="1199842" y="196502"/>
                    </a:lnTo>
                    <a:cubicBezTo>
                      <a:pt x="1199842" y="252045"/>
                      <a:pt x="1154816" y="297071"/>
                      <a:pt x="1099273" y="297071"/>
                    </a:cubicBezTo>
                    <a:lnTo>
                      <a:pt x="100569" y="297071"/>
                    </a:lnTo>
                    <a:cubicBezTo>
                      <a:pt x="45026" y="297071"/>
                      <a:pt x="0" y="252045"/>
                      <a:pt x="0" y="196502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solidFill>
                  <a:srgbClr val="7030A0"/>
                </a:solidFill>
              </a:ln>
              <a:effectLst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kumimoji="1" lang="ja-JP" altLang="en-US" sz="1600" dirty="0"/>
                  <a:t>機械の音</a:t>
                </a:r>
              </a:p>
            </p:txBody>
          </p:sp>
        </p:grpSp>
        <p:sp>
          <p:nvSpPr>
            <p:cNvPr id="9" name="フリーフォーム: 図形 8">
              <a:extLst>
                <a:ext uri="{FF2B5EF4-FFF2-40B4-BE49-F238E27FC236}">
                  <a16:creationId xmlns:a16="http://schemas.microsoft.com/office/drawing/2014/main" id="{F07B142B-2224-3C0B-A195-5001E1258793}"/>
                </a:ext>
              </a:extLst>
            </p:cNvPr>
            <p:cNvSpPr>
              <a:spLocks/>
            </p:cNvSpPr>
            <p:nvPr/>
          </p:nvSpPr>
          <p:spPr>
            <a:xfrm>
              <a:off x="5483621" y="3193021"/>
              <a:ext cx="1199842" cy="603399"/>
            </a:xfrm>
            <a:custGeom>
              <a:avLst/>
              <a:gdLst>
                <a:gd name="connsiteX0" fmla="*/ 100569 w 1199842"/>
                <a:gd name="connsiteY0" fmla="*/ 0 h 603399"/>
                <a:gd name="connsiteX1" fmla="*/ 1099273 w 1199842"/>
                <a:gd name="connsiteY1" fmla="*/ 0 h 603399"/>
                <a:gd name="connsiteX2" fmla="*/ 1199842 w 1199842"/>
                <a:gd name="connsiteY2" fmla="*/ 100569 h 603399"/>
                <a:gd name="connsiteX3" fmla="*/ 1199842 w 1199842"/>
                <a:gd name="connsiteY3" fmla="*/ 502830 h 603399"/>
                <a:gd name="connsiteX4" fmla="*/ 1099273 w 1199842"/>
                <a:gd name="connsiteY4" fmla="*/ 603399 h 603399"/>
                <a:gd name="connsiteX5" fmla="*/ 100569 w 1199842"/>
                <a:gd name="connsiteY5" fmla="*/ 603399 h 603399"/>
                <a:gd name="connsiteX6" fmla="*/ 0 w 1199842"/>
                <a:gd name="connsiteY6" fmla="*/ 502830 h 603399"/>
                <a:gd name="connsiteX7" fmla="*/ 0 w 1199842"/>
                <a:gd name="connsiteY7" fmla="*/ 100569 h 603399"/>
                <a:gd name="connsiteX8" fmla="*/ 100569 w 1199842"/>
                <a:gd name="connsiteY8" fmla="*/ 0 h 603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99842" h="603399">
                  <a:moveTo>
                    <a:pt x="100569" y="0"/>
                  </a:moveTo>
                  <a:lnTo>
                    <a:pt x="1099273" y="0"/>
                  </a:lnTo>
                  <a:cubicBezTo>
                    <a:pt x="1154816" y="0"/>
                    <a:pt x="1199842" y="45026"/>
                    <a:pt x="1199842" y="100569"/>
                  </a:cubicBezTo>
                  <a:lnTo>
                    <a:pt x="1199842" y="502830"/>
                  </a:lnTo>
                  <a:cubicBezTo>
                    <a:pt x="1199842" y="558373"/>
                    <a:pt x="1154816" y="603399"/>
                    <a:pt x="1099273" y="603399"/>
                  </a:cubicBezTo>
                  <a:lnTo>
                    <a:pt x="100569" y="603399"/>
                  </a:lnTo>
                  <a:cubicBezTo>
                    <a:pt x="45026" y="603399"/>
                    <a:pt x="0" y="558373"/>
                    <a:pt x="0" y="502830"/>
                  </a:cubicBezTo>
                  <a:lnTo>
                    <a:pt x="0" y="100569"/>
                  </a:lnTo>
                  <a:cubicBezTo>
                    <a:pt x="0" y="45026"/>
                    <a:pt x="45026" y="0"/>
                    <a:pt x="100569" y="0"/>
                  </a:cubicBezTo>
                  <a:close/>
                </a:path>
              </a:pathLst>
            </a:custGeom>
            <a:effectLst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kumimoji="1" lang="ja-JP" altLang="en-US" sz="1600"/>
                <a:t>電気</a:t>
              </a:r>
            </a:p>
          </p:txBody>
        </p:sp>
        <p:grpSp>
          <p:nvGrpSpPr>
            <p:cNvPr id="86" name="グループ化 85">
              <a:extLst>
                <a:ext uri="{FF2B5EF4-FFF2-40B4-BE49-F238E27FC236}">
                  <a16:creationId xmlns:a16="http://schemas.microsoft.com/office/drawing/2014/main" id="{71684560-F0B9-6BEB-8F74-2BEB9FA681B2}"/>
                </a:ext>
              </a:extLst>
            </p:cNvPr>
            <p:cNvGrpSpPr>
              <a:grpSpLocks/>
            </p:cNvGrpSpPr>
            <p:nvPr/>
          </p:nvGrpSpPr>
          <p:grpSpPr>
            <a:xfrm>
              <a:off x="5314950" y="3802975"/>
              <a:ext cx="3941575" cy="665990"/>
              <a:chOff x="2073978" y="3075215"/>
              <a:chExt cx="5758043" cy="972910"/>
            </a:xfrm>
          </p:grpSpPr>
          <p:sp>
            <p:nvSpPr>
              <p:cNvPr id="89" name="正方形/長方形 88">
                <a:extLst>
                  <a:ext uri="{FF2B5EF4-FFF2-40B4-BE49-F238E27FC236}">
                    <a16:creationId xmlns:a16="http://schemas.microsoft.com/office/drawing/2014/main" id="{E1492529-F844-4D96-8353-5DF2C413EB6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073978" y="3075215"/>
                <a:ext cx="5758043" cy="154668"/>
              </a:xfrm>
              <a:prstGeom prst="rect">
                <a:avLst/>
              </a:prstGeom>
              <a:effectLst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400"/>
              </a:p>
            </p:txBody>
          </p:sp>
          <p:sp>
            <p:nvSpPr>
              <p:cNvPr id="90" name="二等辺三角形 89">
                <a:extLst>
                  <a:ext uri="{FF2B5EF4-FFF2-40B4-BE49-F238E27FC236}">
                    <a16:creationId xmlns:a16="http://schemas.microsoft.com/office/drawing/2014/main" id="{D14BC129-9F22-0EAC-5DA5-615FBC7D345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475713" y="3230987"/>
                <a:ext cx="954571" cy="817138"/>
              </a:xfrm>
              <a:prstGeom prst="triangle">
                <a:avLst/>
              </a:prstGeom>
              <a:effectLst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400"/>
              </a:p>
            </p:txBody>
          </p:sp>
        </p:grpSp>
        <p:sp>
          <p:nvSpPr>
            <p:cNvPr id="87" name="矢印: 右 86">
              <a:extLst>
                <a:ext uri="{FF2B5EF4-FFF2-40B4-BE49-F238E27FC236}">
                  <a16:creationId xmlns:a16="http://schemas.microsoft.com/office/drawing/2014/main" id="{6772EEF1-8AE4-7C12-E64F-3D1446269B00}"/>
                </a:ext>
              </a:extLst>
            </p:cNvPr>
            <p:cNvSpPr>
              <a:spLocks/>
            </p:cNvSpPr>
            <p:nvPr/>
          </p:nvSpPr>
          <p:spPr>
            <a:xfrm>
              <a:off x="7000664" y="3360347"/>
              <a:ext cx="570146" cy="256113"/>
            </a:xfrm>
            <a:prstGeom prst="rightArrow">
              <a:avLst/>
            </a:prstGeom>
            <a:effectLst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400"/>
            </a:p>
          </p:txBody>
        </p:sp>
        <p:sp>
          <p:nvSpPr>
            <p:cNvPr id="88" name="テキスト ボックス 87">
              <a:extLst>
                <a:ext uri="{FF2B5EF4-FFF2-40B4-BE49-F238E27FC236}">
                  <a16:creationId xmlns:a16="http://schemas.microsoft.com/office/drawing/2014/main" id="{D875A813-BCED-F916-9705-045D5EBE76B5}"/>
                </a:ext>
              </a:extLst>
            </p:cNvPr>
            <p:cNvSpPr txBox="1">
              <a:spLocks/>
            </p:cNvSpPr>
            <p:nvPr/>
          </p:nvSpPr>
          <p:spPr>
            <a:xfrm>
              <a:off x="7010087" y="2951385"/>
              <a:ext cx="551302" cy="3136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ja-JP" altLang="en-US" sz="1600"/>
                <a:t>機械</a:t>
              </a:r>
            </a:p>
          </p:txBody>
        </p:sp>
        <p:pic>
          <p:nvPicPr>
            <p:cNvPr id="101" name="Picture 26" descr="旋盤のイラスト">
              <a:extLst>
                <a:ext uri="{FF2B5EF4-FFF2-40B4-BE49-F238E27FC236}">
                  <a16:creationId xmlns:a16="http://schemas.microsoft.com/office/drawing/2014/main" id="{46ADE46B-2F90-7217-3F00-37AC53B9896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45440" y="2526174"/>
              <a:ext cx="787831" cy="5593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4" name="グループ化 113">
            <a:extLst>
              <a:ext uri="{FF2B5EF4-FFF2-40B4-BE49-F238E27FC236}">
                <a16:creationId xmlns:a16="http://schemas.microsoft.com/office/drawing/2014/main" id="{569EDFF1-0AB0-3822-6497-676E41E31EE5}"/>
              </a:ext>
            </a:extLst>
          </p:cNvPr>
          <p:cNvGrpSpPr>
            <a:grpSpLocks/>
          </p:cNvGrpSpPr>
          <p:nvPr/>
        </p:nvGrpSpPr>
        <p:grpSpPr>
          <a:xfrm>
            <a:off x="5582191" y="5086163"/>
            <a:ext cx="4408625" cy="2146210"/>
            <a:chOff x="5171919" y="4460015"/>
            <a:chExt cx="4084606" cy="1988471"/>
          </a:xfrm>
        </p:grpSpPr>
        <p:grpSp>
          <p:nvGrpSpPr>
            <p:cNvPr id="93" name="グループ化 92">
              <a:extLst>
                <a:ext uri="{FF2B5EF4-FFF2-40B4-BE49-F238E27FC236}">
                  <a16:creationId xmlns:a16="http://schemas.microsoft.com/office/drawing/2014/main" id="{3BCB64E8-1FC0-9F30-EA99-B1281765874F}"/>
                </a:ext>
              </a:extLst>
            </p:cNvPr>
            <p:cNvGrpSpPr>
              <a:grpSpLocks/>
            </p:cNvGrpSpPr>
            <p:nvPr/>
          </p:nvGrpSpPr>
          <p:grpSpPr>
            <a:xfrm>
              <a:off x="7934410" y="5172589"/>
              <a:ext cx="1199842" cy="603400"/>
              <a:chOff x="3173567" y="2096756"/>
              <a:chExt cx="1199842" cy="603400"/>
            </a:xfrm>
          </p:grpSpPr>
          <p:sp>
            <p:nvSpPr>
              <p:cNvPr id="95" name="フリーフォーム: 図形 94">
                <a:extLst>
                  <a:ext uri="{FF2B5EF4-FFF2-40B4-BE49-F238E27FC236}">
                    <a16:creationId xmlns:a16="http://schemas.microsoft.com/office/drawing/2014/main" id="{311EC6BD-1D46-B754-2295-717D6371726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173567" y="2096756"/>
                <a:ext cx="1199842" cy="306328"/>
              </a:xfrm>
              <a:custGeom>
                <a:avLst/>
                <a:gdLst>
                  <a:gd name="connsiteX0" fmla="*/ 100569 w 1199842"/>
                  <a:gd name="connsiteY0" fmla="*/ 0 h 306328"/>
                  <a:gd name="connsiteX1" fmla="*/ 1099273 w 1199842"/>
                  <a:gd name="connsiteY1" fmla="*/ 0 h 306328"/>
                  <a:gd name="connsiteX2" fmla="*/ 1199842 w 1199842"/>
                  <a:gd name="connsiteY2" fmla="*/ 100569 h 306328"/>
                  <a:gd name="connsiteX3" fmla="*/ 1199842 w 1199842"/>
                  <a:gd name="connsiteY3" fmla="*/ 306328 h 306328"/>
                  <a:gd name="connsiteX4" fmla="*/ 0 w 1199842"/>
                  <a:gd name="connsiteY4" fmla="*/ 306328 h 306328"/>
                  <a:gd name="connsiteX5" fmla="*/ 0 w 1199842"/>
                  <a:gd name="connsiteY5" fmla="*/ 100569 h 306328"/>
                  <a:gd name="connsiteX6" fmla="*/ 100569 w 1199842"/>
                  <a:gd name="connsiteY6" fmla="*/ 0 h 3063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99842" h="306328">
                    <a:moveTo>
                      <a:pt x="100569" y="0"/>
                    </a:moveTo>
                    <a:lnTo>
                      <a:pt x="1099273" y="0"/>
                    </a:lnTo>
                    <a:cubicBezTo>
                      <a:pt x="1154816" y="0"/>
                      <a:pt x="1199842" y="45026"/>
                      <a:pt x="1199842" y="100569"/>
                    </a:cubicBezTo>
                    <a:lnTo>
                      <a:pt x="1199842" y="306328"/>
                    </a:lnTo>
                    <a:lnTo>
                      <a:pt x="0" y="306328"/>
                    </a:lnTo>
                    <a:lnTo>
                      <a:pt x="0" y="100569"/>
                    </a:lnTo>
                    <a:cubicBezTo>
                      <a:pt x="0" y="45026"/>
                      <a:pt x="45026" y="0"/>
                      <a:pt x="100569" y="0"/>
                    </a:cubicBezTo>
                    <a:close/>
                  </a:path>
                </a:pathLst>
              </a:custGeom>
              <a:effectLst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kumimoji="1" lang="ja-JP" altLang="en-US" sz="1600"/>
                  <a:t>電気</a:t>
                </a:r>
              </a:p>
            </p:txBody>
          </p:sp>
          <p:sp>
            <p:nvSpPr>
              <p:cNvPr id="110" name="フリーフォーム: 図形 109">
                <a:extLst>
                  <a:ext uri="{FF2B5EF4-FFF2-40B4-BE49-F238E27FC236}">
                    <a16:creationId xmlns:a16="http://schemas.microsoft.com/office/drawing/2014/main" id="{40E1F721-B095-3EFE-1042-C9168B13B7A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173567" y="2403085"/>
                <a:ext cx="1199842" cy="297071"/>
              </a:xfrm>
              <a:custGeom>
                <a:avLst/>
                <a:gdLst>
                  <a:gd name="connsiteX0" fmla="*/ 0 w 1199842"/>
                  <a:gd name="connsiteY0" fmla="*/ 0 h 297071"/>
                  <a:gd name="connsiteX1" fmla="*/ 1199842 w 1199842"/>
                  <a:gd name="connsiteY1" fmla="*/ 0 h 297071"/>
                  <a:gd name="connsiteX2" fmla="*/ 1199842 w 1199842"/>
                  <a:gd name="connsiteY2" fmla="*/ 196502 h 297071"/>
                  <a:gd name="connsiteX3" fmla="*/ 1099273 w 1199842"/>
                  <a:gd name="connsiteY3" fmla="*/ 297071 h 297071"/>
                  <a:gd name="connsiteX4" fmla="*/ 100569 w 1199842"/>
                  <a:gd name="connsiteY4" fmla="*/ 297071 h 297071"/>
                  <a:gd name="connsiteX5" fmla="*/ 0 w 1199842"/>
                  <a:gd name="connsiteY5" fmla="*/ 196502 h 297071"/>
                  <a:gd name="connsiteX6" fmla="*/ 0 w 1199842"/>
                  <a:gd name="connsiteY6" fmla="*/ 0 h 2970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99842" h="297071">
                    <a:moveTo>
                      <a:pt x="0" y="0"/>
                    </a:moveTo>
                    <a:lnTo>
                      <a:pt x="1199842" y="0"/>
                    </a:lnTo>
                    <a:lnTo>
                      <a:pt x="1199842" y="196502"/>
                    </a:lnTo>
                    <a:cubicBezTo>
                      <a:pt x="1199842" y="252045"/>
                      <a:pt x="1154816" y="297071"/>
                      <a:pt x="1099273" y="297071"/>
                    </a:cubicBezTo>
                    <a:lnTo>
                      <a:pt x="100569" y="297071"/>
                    </a:lnTo>
                    <a:cubicBezTo>
                      <a:pt x="45026" y="297071"/>
                      <a:pt x="0" y="252045"/>
                      <a:pt x="0" y="196502"/>
                    </a:cubicBezTo>
                    <a:lnTo>
                      <a:pt x="0" y="0"/>
                    </a:lnTo>
                    <a:close/>
                  </a:path>
                </a:pathLst>
              </a:custGeom>
              <a:effectLst/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kumimoji="1" lang="ja-JP" altLang="en-US" sz="1600"/>
                  <a:t>水の熱</a:t>
                </a:r>
              </a:p>
            </p:txBody>
          </p:sp>
        </p:grpSp>
        <p:sp>
          <p:nvSpPr>
            <p:cNvPr id="10" name="フリーフォーム: 図形 9">
              <a:extLst>
                <a:ext uri="{FF2B5EF4-FFF2-40B4-BE49-F238E27FC236}">
                  <a16:creationId xmlns:a16="http://schemas.microsoft.com/office/drawing/2014/main" id="{DFB553ED-D3DE-C541-4A19-57E841252FC1}"/>
                </a:ext>
              </a:extLst>
            </p:cNvPr>
            <p:cNvSpPr>
              <a:spLocks/>
            </p:cNvSpPr>
            <p:nvPr/>
          </p:nvSpPr>
          <p:spPr>
            <a:xfrm>
              <a:off x="5483622" y="5172542"/>
              <a:ext cx="1199842" cy="603399"/>
            </a:xfrm>
            <a:custGeom>
              <a:avLst/>
              <a:gdLst>
                <a:gd name="connsiteX0" fmla="*/ 100569 w 1199842"/>
                <a:gd name="connsiteY0" fmla="*/ 0 h 603399"/>
                <a:gd name="connsiteX1" fmla="*/ 1099273 w 1199842"/>
                <a:gd name="connsiteY1" fmla="*/ 0 h 603399"/>
                <a:gd name="connsiteX2" fmla="*/ 1199842 w 1199842"/>
                <a:gd name="connsiteY2" fmla="*/ 100569 h 603399"/>
                <a:gd name="connsiteX3" fmla="*/ 1199842 w 1199842"/>
                <a:gd name="connsiteY3" fmla="*/ 502830 h 603399"/>
                <a:gd name="connsiteX4" fmla="*/ 1099273 w 1199842"/>
                <a:gd name="connsiteY4" fmla="*/ 603399 h 603399"/>
                <a:gd name="connsiteX5" fmla="*/ 100569 w 1199842"/>
                <a:gd name="connsiteY5" fmla="*/ 603399 h 603399"/>
                <a:gd name="connsiteX6" fmla="*/ 0 w 1199842"/>
                <a:gd name="connsiteY6" fmla="*/ 502830 h 603399"/>
                <a:gd name="connsiteX7" fmla="*/ 0 w 1199842"/>
                <a:gd name="connsiteY7" fmla="*/ 100569 h 603399"/>
                <a:gd name="connsiteX8" fmla="*/ 100569 w 1199842"/>
                <a:gd name="connsiteY8" fmla="*/ 0 h 603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99842" h="603399">
                  <a:moveTo>
                    <a:pt x="100569" y="0"/>
                  </a:moveTo>
                  <a:lnTo>
                    <a:pt x="1099273" y="0"/>
                  </a:lnTo>
                  <a:cubicBezTo>
                    <a:pt x="1154816" y="0"/>
                    <a:pt x="1199842" y="45026"/>
                    <a:pt x="1199842" y="100569"/>
                  </a:cubicBezTo>
                  <a:lnTo>
                    <a:pt x="1199842" y="502830"/>
                  </a:lnTo>
                  <a:cubicBezTo>
                    <a:pt x="1199842" y="558373"/>
                    <a:pt x="1154816" y="603399"/>
                    <a:pt x="1099273" y="603399"/>
                  </a:cubicBezTo>
                  <a:lnTo>
                    <a:pt x="100569" y="603399"/>
                  </a:lnTo>
                  <a:cubicBezTo>
                    <a:pt x="45026" y="603399"/>
                    <a:pt x="0" y="558373"/>
                    <a:pt x="0" y="502830"/>
                  </a:cubicBezTo>
                  <a:lnTo>
                    <a:pt x="0" y="100569"/>
                  </a:lnTo>
                  <a:cubicBezTo>
                    <a:pt x="0" y="45026"/>
                    <a:pt x="45026" y="0"/>
                    <a:pt x="100569" y="0"/>
                  </a:cubicBezTo>
                  <a:close/>
                </a:path>
              </a:pathLst>
            </a:custGeom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kumimoji="1" lang="ja-JP" altLang="en-US" sz="1600"/>
                <a:t>燃料の</a:t>
              </a:r>
              <a:endParaRPr kumimoji="1" lang="en-US" altLang="ja-JP" sz="1600"/>
            </a:p>
            <a:p>
              <a:pPr algn="ctr"/>
              <a:r>
                <a:rPr kumimoji="1" lang="ja-JP" altLang="en-US" sz="1600"/>
                <a:t>化学</a:t>
              </a:r>
            </a:p>
          </p:txBody>
        </p:sp>
        <p:grpSp>
          <p:nvGrpSpPr>
            <p:cNvPr id="75" name="グループ化 74">
              <a:extLst>
                <a:ext uri="{FF2B5EF4-FFF2-40B4-BE49-F238E27FC236}">
                  <a16:creationId xmlns:a16="http://schemas.microsoft.com/office/drawing/2014/main" id="{4FD30215-9CB9-D0B1-4827-AB685653E645}"/>
                </a:ext>
              </a:extLst>
            </p:cNvPr>
            <p:cNvGrpSpPr>
              <a:grpSpLocks/>
            </p:cNvGrpSpPr>
            <p:nvPr/>
          </p:nvGrpSpPr>
          <p:grpSpPr>
            <a:xfrm>
              <a:off x="5314950" y="5782496"/>
              <a:ext cx="3941575" cy="665990"/>
              <a:chOff x="2073978" y="3075215"/>
              <a:chExt cx="5758043" cy="972910"/>
            </a:xfrm>
          </p:grpSpPr>
          <p:sp>
            <p:nvSpPr>
              <p:cNvPr id="78" name="正方形/長方形 77">
                <a:extLst>
                  <a:ext uri="{FF2B5EF4-FFF2-40B4-BE49-F238E27FC236}">
                    <a16:creationId xmlns:a16="http://schemas.microsoft.com/office/drawing/2014/main" id="{120E995D-E298-EA5D-9CC8-BEB59DD1751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073978" y="3075215"/>
                <a:ext cx="5758043" cy="154668"/>
              </a:xfrm>
              <a:prstGeom prst="rect">
                <a:avLst/>
              </a:prstGeom>
              <a:effectLst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400"/>
              </a:p>
            </p:txBody>
          </p:sp>
          <p:sp>
            <p:nvSpPr>
              <p:cNvPr id="79" name="二等辺三角形 78">
                <a:extLst>
                  <a:ext uri="{FF2B5EF4-FFF2-40B4-BE49-F238E27FC236}">
                    <a16:creationId xmlns:a16="http://schemas.microsoft.com/office/drawing/2014/main" id="{2A77BDCE-DD78-ACD2-8553-EDCA4924880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475713" y="3230987"/>
                <a:ext cx="954571" cy="817138"/>
              </a:xfrm>
              <a:prstGeom prst="triangle">
                <a:avLst/>
              </a:prstGeom>
              <a:effectLst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400"/>
              </a:p>
            </p:txBody>
          </p:sp>
        </p:grpSp>
        <p:sp>
          <p:nvSpPr>
            <p:cNvPr id="76" name="矢印: 右 75">
              <a:extLst>
                <a:ext uri="{FF2B5EF4-FFF2-40B4-BE49-F238E27FC236}">
                  <a16:creationId xmlns:a16="http://schemas.microsoft.com/office/drawing/2014/main" id="{6C775A10-F0EB-0FE5-7134-E4C7A77263D5}"/>
                </a:ext>
              </a:extLst>
            </p:cNvPr>
            <p:cNvSpPr>
              <a:spLocks/>
            </p:cNvSpPr>
            <p:nvPr/>
          </p:nvSpPr>
          <p:spPr>
            <a:xfrm>
              <a:off x="7013109" y="5362963"/>
              <a:ext cx="570146" cy="256113"/>
            </a:xfrm>
            <a:prstGeom prst="rightArrow">
              <a:avLst/>
            </a:prstGeom>
            <a:effectLst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400"/>
            </a:p>
          </p:txBody>
        </p:sp>
        <p:sp>
          <p:nvSpPr>
            <p:cNvPr id="77" name="テキスト ボックス 76">
              <a:extLst>
                <a:ext uri="{FF2B5EF4-FFF2-40B4-BE49-F238E27FC236}">
                  <a16:creationId xmlns:a16="http://schemas.microsoft.com/office/drawing/2014/main" id="{D202715B-A104-3351-14E0-E3802FFF7AF7}"/>
                </a:ext>
              </a:extLst>
            </p:cNvPr>
            <p:cNvSpPr txBox="1">
              <a:spLocks/>
            </p:cNvSpPr>
            <p:nvPr/>
          </p:nvSpPr>
          <p:spPr>
            <a:xfrm>
              <a:off x="6819985" y="4930906"/>
              <a:ext cx="931509" cy="3136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ja-JP" altLang="en-US" sz="1600"/>
                <a:t>火力発電</a:t>
              </a:r>
            </a:p>
          </p:txBody>
        </p:sp>
        <p:pic>
          <p:nvPicPr>
            <p:cNvPr id="102" name="図 101" descr="グラフィカル ユーザー インターフェイス&#10;&#10;AI 生成コンテンツは誤りを含む可能性があります。">
              <a:extLst>
                <a:ext uri="{FF2B5EF4-FFF2-40B4-BE49-F238E27FC236}">
                  <a16:creationId xmlns:a16="http://schemas.microsoft.com/office/drawing/2014/main" id="{1CCFFCD5-0562-FEDC-54AE-4BD818C7742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7685705" y="4460015"/>
              <a:ext cx="653437" cy="602102"/>
            </a:xfrm>
            <a:prstGeom prst="rect">
              <a:avLst/>
            </a:prstGeom>
          </p:spPr>
        </p:pic>
        <p:pic>
          <p:nvPicPr>
            <p:cNvPr id="103" name="Picture 8" descr="石炭のイラスト">
              <a:extLst>
                <a:ext uri="{FF2B5EF4-FFF2-40B4-BE49-F238E27FC236}">
                  <a16:creationId xmlns:a16="http://schemas.microsoft.com/office/drawing/2014/main" id="{B560E4B0-AC81-A59E-511E-54DA19402A0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71919" y="4881607"/>
              <a:ext cx="571106" cy="5711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3" name="グループ化 112">
            <a:extLst>
              <a:ext uri="{FF2B5EF4-FFF2-40B4-BE49-F238E27FC236}">
                <a16:creationId xmlns:a16="http://schemas.microsoft.com/office/drawing/2014/main" id="{F981C708-D5FB-3657-D74F-EBCBBC80BF31}"/>
              </a:ext>
            </a:extLst>
          </p:cNvPr>
          <p:cNvGrpSpPr>
            <a:grpSpLocks/>
          </p:cNvGrpSpPr>
          <p:nvPr/>
        </p:nvGrpSpPr>
        <p:grpSpPr>
          <a:xfrm>
            <a:off x="464963" y="5346442"/>
            <a:ext cx="4408442" cy="1909628"/>
            <a:chOff x="430790" y="4701164"/>
            <a:chExt cx="4084436" cy="1769277"/>
          </a:xfrm>
        </p:grpSpPr>
        <p:sp>
          <p:nvSpPr>
            <p:cNvPr id="7" name="フリーフォーム: 図形 6">
              <a:extLst>
                <a:ext uri="{FF2B5EF4-FFF2-40B4-BE49-F238E27FC236}">
                  <a16:creationId xmlns:a16="http://schemas.microsoft.com/office/drawing/2014/main" id="{2AAFDEFF-2110-C075-D940-839F5C3640EA}"/>
                </a:ext>
              </a:extLst>
            </p:cNvPr>
            <p:cNvSpPr>
              <a:spLocks/>
            </p:cNvSpPr>
            <p:nvPr/>
          </p:nvSpPr>
          <p:spPr>
            <a:xfrm>
              <a:off x="701854" y="5193733"/>
              <a:ext cx="1199842" cy="603399"/>
            </a:xfrm>
            <a:custGeom>
              <a:avLst/>
              <a:gdLst>
                <a:gd name="connsiteX0" fmla="*/ 100569 w 1199842"/>
                <a:gd name="connsiteY0" fmla="*/ 0 h 603399"/>
                <a:gd name="connsiteX1" fmla="*/ 1099273 w 1199842"/>
                <a:gd name="connsiteY1" fmla="*/ 0 h 603399"/>
                <a:gd name="connsiteX2" fmla="*/ 1199842 w 1199842"/>
                <a:gd name="connsiteY2" fmla="*/ 100569 h 603399"/>
                <a:gd name="connsiteX3" fmla="*/ 1199842 w 1199842"/>
                <a:gd name="connsiteY3" fmla="*/ 502830 h 603399"/>
                <a:gd name="connsiteX4" fmla="*/ 1099273 w 1199842"/>
                <a:gd name="connsiteY4" fmla="*/ 603399 h 603399"/>
                <a:gd name="connsiteX5" fmla="*/ 100569 w 1199842"/>
                <a:gd name="connsiteY5" fmla="*/ 603399 h 603399"/>
                <a:gd name="connsiteX6" fmla="*/ 0 w 1199842"/>
                <a:gd name="connsiteY6" fmla="*/ 502830 h 603399"/>
                <a:gd name="connsiteX7" fmla="*/ 0 w 1199842"/>
                <a:gd name="connsiteY7" fmla="*/ 100569 h 603399"/>
                <a:gd name="connsiteX8" fmla="*/ 100569 w 1199842"/>
                <a:gd name="connsiteY8" fmla="*/ 0 h 603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99842" h="603399">
                  <a:moveTo>
                    <a:pt x="100569" y="0"/>
                  </a:moveTo>
                  <a:lnTo>
                    <a:pt x="1099273" y="0"/>
                  </a:lnTo>
                  <a:cubicBezTo>
                    <a:pt x="1154816" y="0"/>
                    <a:pt x="1199842" y="45026"/>
                    <a:pt x="1199842" y="100569"/>
                  </a:cubicBezTo>
                  <a:lnTo>
                    <a:pt x="1199842" y="502830"/>
                  </a:lnTo>
                  <a:cubicBezTo>
                    <a:pt x="1199842" y="558373"/>
                    <a:pt x="1154816" y="603399"/>
                    <a:pt x="1099273" y="603399"/>
                  </a:cubicBezTo>
                  <a:lnTo>
                    <a:pt x="100569" y="603399"/>
                  </a:lnTo>
                  <a:cubicBezTo>
                    <a:pt x="45026" y="603399"/>
                    <a:pt x="0" y="558373"/>
                    <a:pt x="0" y="502830"/>
                  </a:cubicBezTo>
                  <a:lnTo>
                    <a:pt x="0" y="100569"/>
                  </a:lnTo>
                  <a:cubicBezTo>
                    <a:pt x="0" y="45026"/>
                    <a:pt x="45026" y="0"/>
                    <a:pt x="100569" y="0"/>
                  </a:cubicBezTo>
                  <a:close/>
                </a:path>
              </a:pathLst>
            </a:custGeom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kumimoji="1" lang="ja-JP" altLang="en-US" sz="1600"/>
                <a:t>燃料の</a:t>
              </a:r>
              <a:endParaRPr kumimoji="1" lang="en-US" altLang="ja-JP" sz="1600"/>
            </a:p>
            <a:p>
              <a:pPr algn="ctr"/>
              <a:r>
                <a:rPr kumimoji="1" lang="ja-JP" altLang="en-US" sz="1600"/>
                <a:t>化学</a:t>
              </a:r>
            </a:p>
          </p:txBody>
        </p:sp>
        <p:grpSp>
          <p:nvGrpSpPr>
            <p:cNvPr id="18" name="グループ化 17">
              <a:extLst>
                <a:ext uri="{FF2B5EF4-FFF2-40B4-BE49-F238E27FC236}">
                  <a16:creationId xmlns:a16="http://schemas.microsoft.com/office/drawing/2014/main" id="{AB39ABB2-766F-953C-9A25-E837D2B0A9DB}"/>
                </a:ext>
              </a:extLst>
            </p:cNvPr>
            <p:cNvGrpSpPr>
              <a:grpSpLocks/>
            </p:cNvGrpSpPr>
            <p:nvPr/>
          </p:nvGrpSpPr>
          <p:grpSpPr>
            <a:xfrm>
              <a:off x="3174715" y="5194167"/>
              <a:ext cx="1199842" cy="603400"/>
              <a:chOff x="3199549" y="2099747"/>
              <a:chExt cx="1199842" cy="603400"/>
            </a:xfrm>
            <a:gradFill flip="none" rotWithShape="1">
              <a:gsLst>
                <a:gs pos="0">
                  <a:srgbClr val="7030A0">
                    <a:tint val="66000"/>
                    <a:satMod val="160000"/>
                  </a:srgbClr>
                </a:gs>
                <a:gs pos="50000">
                  <a:srgbClr val="7030A0">
                    <a:tint val="44500"/>
                    <a:satMod val="160000"/>
                  </a:srgbClr>
                </a:gs>
                <a:gs pos="100000">
                  <a:srgbClr val="7030A0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</p:grpSpPr>
          <p:sp>
            <p:nvSpPr>
              <p:cNvPr id="21" name="フリーフォーム: 図形 20">
                <a:extLst>
                  <a:ext uri="{FF2B5EF4-FFF2-40B4-BE49-F238E27FC236}">
                    <a16:creationId xmlns:a16="http://schemas.microsoft.com/office/drawing/2014/main" id="{2F25EEBB-2C8B-6C55-068D-829F4C913BD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199549" y="2099747"/>
                <a:ext cx="1199842" cy="306328"/>
              </a:xfrm>
              <a:custGeom>
                <a:avLst/>
                <a:gdLst>
                  <a:gd name="connsiteX0" fmla="*/ 100569 w 1199842"/>
                  <a:gd name="connsiteY0" fmla="*/ 0 h 306328"/>
                  <a:gd name="connsiteX1" fmla="*/ 1099273 w 1199842"/>
                  <a:gd name="connsiteY1" fmla="*/ 0 h 306328"/>
                  <a:gd name="connsiteX2" fmla="*/ 1199842 w 1199842"/>
                  <a:gd name="connsiteY2" fmla="*/ 100569 h 306328"/>
                  <a:gd name="connsiteX3" fmla="*/ 1199842 w 1199842"/>
                  <a:gd name="connsiteY3" fmla="*/ 306328 h 306328"/>
                  <a:gd name="connsiteX4" fmla="*/ 0 w 1199842"/>
                  <a:gd name="connsiteY4" fmla="*/ 306328 h 306328"/>
                  <a:gd name="connsiteX5" fmla="*/ 0 w 1199842"/>
                  <a:gd name="connsiteY5" fmla="*/ 100569 h 306328"/>
                  <a:gd name="connsiteX6" fmla="*/ 100569 w 1199842"/>
                  <a:gd name="connsiteY6" fmla="*/ 0 h 3063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99842" h="306328">
                    <a:moveTo>
                      <a:pt x="100569" y="0"/>
                    </a:moveTo>
                    <a:lnTo>
                      <a:pt x="1099273" y="0"/>
                    </a:lnTo>
                    <a:cubicBezTo>
                      <a:pt x="1154816" y="0"/>
                      <a:pt x="1199842" y="45026"/>
                      <a:pt x="1199842" y="100569"/>
                    </a:cubicBezTo>
                    <a:lnTo>
                      <a:pt x="1199842" y="306328"/>
                    </a:lnTo>
                    <a:lnTo>
                      <a:pt x="0" y="306328"/>
                    </a:lnTo>
                    <a:lnTo>
                      <a:pt x="0" y="100569"/>
                    </a:lnTo>
                    <a:cubicBezTo>
                      <a:pt x="0" y="45026"/>
                      <a:pt x="45026" y="0"/>
                      <a:pt x="100569" y="0"/>
                    </a:cubicBezTo>
                    <a:close/>
                  </a:path>
                </a:pathLst>
              </a:custGeom>
              <a:ln/>
              <a:effectLst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kumimoji="1" lang="ja-JP" altLang="en-US" sz="1600" dirty="0"/>
                  <a:t>車輪の運動</a:t>
                </a:r>
              </a:p>
            </p:txBody>
          </p:sp>
          <p:sp>
            <p:nvSpPr>
              <p:cNvPr id="22" name="フリーフォーム: 図形 21">
                <a:extLst>
                  <a:ext uri="{FF2B5EF4-FFF2-40B4-BE49-F238E27FC236}">
                    <a16:creationId xmlns:a16="http://schemas.microsoft.com/office/drawing/2014/main" id="{9EB1692A-D3A3-B0BF-5958-D4EC77A12C8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199549" y="2406076"/>
                <a:ext cx="1199842" cy="297071"/>
              </a:xfrm>
              <a:custGeom>
                <a:avLst/>
                <a:gdLst>
                  <a:gd name="connsiteX0" fmla="*/ 0 w 1199842"/>
                  <a:gd name="connsiteY0" fmla="*/ 0 h 297071"/>
                  <a:gd name="connsiteX1" fmla="*/ 1199842 w 1199842"/>
                  <a:gd name="connsiteY1" fmla="*/ 0 h 297071"/>
                  <a:gd name="connsiteX2" fmla="*/ 1199842 w 1199842"/>
                  <a:gd name="connsiteY2" fmla="*/ 196502 h 297071"/>
                  <a:gd name="connsiteX3" fmla="*/ 1099273 w 1199842"/>
                  <a:gd name="connsiteY3" fmla="*/ 297071 h 297071"/>
                  <a:gd name="connsiteX4" fmla="*/ 100569 w 1199842"/>
                  <a:gd name="connsiteY4" fmla="*/ 297071 h 297071"/>
                  <a:gd name="connsiteX5" fmla="*/ 0 w 1199842"/>
                  <a:gd name="connsiteY5" fmla="*/ 196502 h 297071"/>
                  <a:gd name="connsiteX6" fmla="*/ 0 w 1199842"/>
                  <a:gd name="connsiteY6" fmla="*/ 0 h 2970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99842" h="297071">
                    <a:moveTo>
                      <a:pt x="0" y="0"/>
                    </a:moveTo>
                    <a:lnTo>
                      <a:pt x="1199842" y="0"/>
                    </a:lnTo>
                    <a:lnTo>
                      <a:pt x="1199842" y="196502"/>
                    </a:lnTo>
                    <a:cubicBezTo>
                      <a:pt x="1199842" y="252045"/>
                      <a:pt x="1154816" y="297071"/>
                      <a:pt x="1099273" y="297071"/>
                    </a:cubicBezTo>
                    <a:lnTo>
                      <a:pt x="100569" y="297071"/>
                    </a:lnTo>
                    <a:cubicBezTo>
                      <a:pt x="45026" y="297071"/>
                      <a:pt x="0" y="252045"/>
                      <a:pt x="0" y="196502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solidFill>
                  <a:srgbClr val="7030A0"/>
                </a:solidFill>
              </a:ln>
              <a:effectLst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kumimoji="1" lang="ja-JP" altLang="en-US" sz="1600"/>
                  <a:t>ｴﾝｼﾞﾝの音</a:t>
                </a:r>
              </a:p>
            </p:txBody>
          </p:sp>
        </p:grpSp>
        <p:sp>
          <p:nvSpPr>
            <p:cNvPr id="44" name="二等辺三角形 43">
              <a:extLst>
                <a:ext uri="{FF2B5EF4-FFF2-40B4-BE49-F238E27FC236}">
                  <a16:creationId xmlns:a16="http://schemas.microsoft.com/office/drawing/2014/main" id="{66BF7738-1898-F26E-0C5B-52E4D6FFE881}"/>
                </a:ext>
              </a:extLst>
            </p:cNvPr>
            <p:cNvSpPr>
              <a:spLocks/>
            </p:cNvSpPr>
            <p:nvPr/>
          </p:nvSpPr>
          <p:spPr>
            <a:xfrm>
              <a:off x="2217720" y="5911082"/>
              <a:ext cx="653436" cy="559359"/>
            </a:xfrm>
            <a:prstGeom prst="triangle">
              <a:avLst/>
            </a:prstGeom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 sz="1400"/>
            </a:p>
          </p:txBody>
        </p:sp>
        <p:sp>
          <p:nvSpPr>
            <p:cNvPr id="41" name="矢印: 右 40">
              <a:extLst>
                <a:ext uri="{FF2B5EF4-FFF2-40B4-BE49-F238E27FC236}">
                  <a16:creationId xmlns:a16="http://schemas.microsoft.com/office/drawing/2014/main" id="{0E9724B3-26A6-EB13-A4BD-4A46FAB39C5F}"/>
                </a:ext>
              </a:extLst>
            </p:cNvPr>
            <p:cNvSpPr>
              <a:spLocks/>
            </p:cNvSpPr>
            <p:nvPr/>
          </p:nvSpPr>
          <p:spPr>
            <a:xfrm>
              <a:off x="2271810" y="5368921"/>
              <a:ext cx="570146" cy="256113"/>
            </a:xfrm>
            <a:prstGeom prst="rightArrow">
              <a:avLst/>
            </a:prstGeom>
            <a:effectLst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400"/>
            </a:p>
          </p:txBody>
        </p:sp>
        <p:sp>
          <p:nvSpPr>
            <p:cNvPr id="42" name="テキスト ボックス 41">
              <a:extLst>
                <a:ext uri="{FF2B5EF4-FFF2-40B4-BE49-F238E27FC236}">
                  <a16:creationId xmlns:a16="http://schemas.microsoft.com/office/drawing/2014/main" id="{8889F47B-3000-24FE-2E25-266D08662833}"/>
                </a:ext>
              </a:extLst>
            </p:cNvPr>
            <p:cNvSpPr txBox="1">
              <a:spLocks/>
            </p:cNvSpPr>
            <p:nvPr/>
          </p:nvSpPr>
          <p:spPr>
            <a:xfrm>
              <a:off x="2173735" y="4952861"/>
              <a:ext cx="741406" cy="3136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ja-JP" altLang="en-US" sz="1600"/>
                <a:t>自動車</a:t>
              </a:r>
            </a:p>
          </p:txBody>
        </p:sp>
        <p:pic>
          <p:nvPicPr>
            <p:cNvPr id="97" name="Picture 12" descr="オープンカーのイラスト（車）">
              <a:extLst>
                <a:ext uri="{FF2B5EF4-FFF2-40B4-BE49-F238E27FC236}">
                  <a16:creationId xmlns:a16="http://schemas.microsoft.com/office/drawing/2014/main" id="{2D4D90B5-7B3A-9E63-B741-29F5AE41D09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49768" y="4701164"/>
              <a:ext cx="736976" cy="4667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8" name="Picture 10" descr="ドラム缶に入った石油のイラスト">
              <a:extLst>
                <a:ext uri="{FF2B5EF4-FFF2-40B4-BE49-F238E27FC236}">
                  <a16:creationId xmlns:a16="http://schemas.microsoft.com/office/drawing/2014/main" id="{26A06AC7-26CB-177F-3D6A-754342F38CA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0790" y="4930906"/>
              <a:ext cx="560858" cy="6163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正方形/長方形 42">
              <a:extLst>
                <a:ext uri="{FF2B5EF4-FFF2-40B4-BE49-F238E27FC236}">
                  <a16:creationId xmlns:a16="http://schemas.microsoft.com/office/drawing/2014/main" id="{88915BE9-D904-4643-D274-1FF39A4DA3B3}"/>
                </a:ext>
              </a:extLst>
            </p:cNvPr>
            <p:cNvSpPr>
              <a:spLocks/>
            </p:cNvSpPr>
            <p:nvPr/>
          </p:nvSpPr>
          <p:spPr>
            <a:xfrm>
              <a:off x="573651" y="5804451"/>
              <a:ext cx="3941575" cy="105876"/>
            </a:xfrm>
            <a:prstGeom prst="rect">
              <a:avLst/>
            </a:prstGeom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 sz="1400"/>
            </a:p>
          </p:txBody>
        </p:sp>
      </p:grpSp>
    </p:spTree>
    <p:extLst>
      <p:ext uri="{BB962C8B-B14F-4D97-AF65-F5344CB8AC3E}">
        <p14:creationId xmlns:p14="http://schemas.microsoft.com/office/powerpoint/2010/main" val="2295930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8702DA-71E1-FB99-16FE-81A0AE2A40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611978BE-2836-9B97-0ABF-D140B4F3BE6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ja-JP"/>
              <a:t>04</a:t>
            </a:r>
            <a:endParaRPr kumimoji="1" lang="ja-JP" altLang="en-US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B6E8F1DC-8DB2-503E-62A2-D0566AAF53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理想気体の状態方程式</a:t>
            </a:r>
          </a:p>
        </p:txBody>
      </p:sp>
      <p:sp>
        <p:nvSpPr>
          <p:cNvPr id="4" name="字幕 3">
            <a:extLst>
              <a:ext uri="{FF2B5EF4-FFF2-40B4-BE49-F238E27FC236}">
                <a16:creationId xmlns:a16="http://schemas.microsoft.com/office/drawing/2014/main" id="{F40C274F-1E46-59E5-DE57-56B9DAD2734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ja-JP" altLang="en-US"/>
              <a:t>物質量と体積</a:t>
            </a:r>
            <a:endParaRPr kumimoji="1" lang="en-US" altLang="ja-JP"/>
          </a:p>
          <a:p>
            <a:r>
              <a:rPr lang="ja-JP" altLang="en-US"/>
              <a:t>ボイル</a:t>
            </a:r>
            <a:r>
              <a:rPr lang="en-US" altLang="ja-JP"/>
              <a:t>-</a:t>
            </a:r>
            <a:r>
              <a:rPr lang="ja-JP" altLang="en-US"/>
              <a:t>シャルルの法則</a:t>
            </a:r>
            <a:endParaRPr lang="en-US" altLang="ja-JP"/>
          </a:p>
          <a:p>
            <a:r>
              <a:rPr kumimoji="1" lang="ja-JP" altLang="en-US"/>
              <a:t>理想気体の状態方程式</a:t>
            </a:r>
          </a:p>
        </p:txBody>
      </p:sp>
    </p:spTree>
    <p:extLst>
      <p:ext uri="{BB962C8B-B14F-4D97-AF65-F5344CB8AC3E}">
        <p14:creationId xmlns:p14="http://schemas.microsoft.com/office/powerpoint/2010/main" val="1313841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E1261FBC-52A2-C4E9-23AA-49853A86E0F5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effectLst/>
        </p:spPr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32</a:t>
            </a:fld>
            <a:endParaRPr kumimoji="1" lang="ja-JP" altLang="en-US">
              <a:latin typeface="+mn-ea"/>
              <a:ea typeface="+mn-ea"/>
            </a:endParaRPr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830D1EE7-7CC8-D80E-8426-A07C1D74A1EE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/>
        </p:spPr>
        <p:txBody>
          <a:bodyPr/>
          <a:lstStyle/>
          <a:p>
            <a:r>
              <a:rPr kumimoji="1" lang="ja-JP" altLang="en-US"/>
              <a:t>物質量と体積</a:t>
            </a:r>
            <a:endParaRPr kumimoji="1" lang="ja-JP" altLang="en-US">
              <a:latin typeface="Cambria Math" panose="02040503050406030204" pitchFamily="18" charset="0"/>
              <a:cs typeface="CMU Serif" panose="02000603000000000000" pitchFamily="2" charset="0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D1556836-9350-BE6C-1011-48ECF93C123A}"/>
              </a:ext>
            </a:extLst>
          </p:cNvPr>
          <p:cNvSpPr>
            <a:spLocks/>
          </p:cNvSpPr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3">
                      <a:lumMod val="75000"/>
                    </a:schemeClr>
                  </a:solidFill>
                </a:ln>
              </a:rPr>
              <a:t>板書</a:t>
            </a:r>
          </a:p>
        </p:txBody>
      </p:sp>
      <p:grpSp>
        <p:nvGrpSpPr>
          <p:cNvPr id="18" name="グループ化 17">
            <a:extLst>
              <a:ext uri="{FF2B5EF4-FFF2-40B4-BE49-F238E27FC236}">
                <a16:creationId xmlns:a16="http://schemas.microsoft.com/office/drawing/2014/main" id="{369AA378-6B29-281B-14A2-7A557B4C06F0}"/>
              </a:ext>
            </a:extLst>
          </p:cNvPr>
          <p:cNvGrpSpPr>
            <a:grpSpLocks/>
          </p:cNvGrpSpPr>
          <p:nvPr/>
        </p:nvGrpSpPr>
        <p:grpSpPr>
          <a:xfrm>
            <a:off x="1614808" y="1500855"/>
            <a:ext cx="7462194" cy="5515315"/>
            <a:chOff x="1614808" y="1500855"/>
            <a:chExt cx="7462194" cy="5515315"/>
          </a:xfrm>
          <a:effectLst/>
        </p:grpSpPr>
        <p:sp>
          <p:nvSpPr>
            <p:cNvPr id="19" name="フリーフォーム: 図形 18">
              <a:extLst>
                <a:ext uri="{FF2B5EF4-FFF2-40B4-BE49-F238E27FC236}">
                  <a16:creationId xmlns:a16="http://schemas.microsoft.com/office/drawing/2014/main" id="{AF107B5D-07B1-2869-02E7-456DE56212FA}"/>
                </a:ext>
              </a:extLst>
            </p:cNvPr>
            <p:cNvSpPr>
              <a:spLocks/>
            </p:cNvSpPr>
            <p:nvPr/>
          </p:nvSpPr>
          <p:spPr>
            <a:xfrm>
              <a:off x="4391542" y="3779862"/>
              <a:ext cx="1908725" cy="1908725"/>
            </a:xfrm>
            <a:custGeom>
              <a:avLst/>
              <a:gdLst>
                <a:gd name="csX0" fmla="*/ 0 w 1908725"/>
                <a:gd name="csY0" fmla="*/ 954363 h 1908725"/>
                <a:gd name="csX1" fmla="*/ 954363 w 1908725"/>
                <a:gd name="csY1" fmla="*/ 0 h 1908725"/>
                <a:gd name="csX2" fmla="*/ 1908726 w 1908725"/>
                <a:gd name="csY2" fmla="*/ 954363 h 1908725"/>
                <a:gd name="csX3" fmla="*/ 954363 w 1908725"/>
                <a:gd name="csY3" fmla="*/ 1908726 h 1908725"/>
                <a:gd name="csX4" fmla="*/ 0 w 1908725"/>
                <a:gd name="csY4" fmla="*/ 954363 h 1908725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</a:cxnLst>
              <a:rect l="l" t="t" r="r" b="b"/>
              <a:pathLst>
                <a:path w="1908725" h="1908725">
                  <a:moveTo>
                    <a:pt x="0" y="954363"/>
                  </a:moveTo>
                  <a:cubicBezTo>
                    <a:pt x="0" y="427283"/>
                    <a:pt x="427283" y="0"/>
                    <a:pt x="954363" y="0"/>
                  </a:cubicBezTo>
                  <a:cubicBezTo>
                    <a:pt x="1481443" y="0"/>
                    <a:pt x="1908726" y="427283"/>
                    <a:pt x="1908726" y="954363"/>
                  </a:cubicBezTo>
                  <a:cubicBezTo>
                    <a:pt x="1908726" y="1481443"/>
                    <a:pt x="1481443" y="1908726"/>
                    <a:pt x="954363" y="1908726"/>
                  </a:cubicBezTo>
                  <a:cubicBezTo>
                    <a:pt x="427283" y="1908726"/>
                    <a:pt x="0" y="1481443"/>
                    <a:pt x="0" y="954363"/>
                  </a:cubicBezTo>
                  <a:close/>
                </a:path>
              </a:pathLst>
            </a:custGeom>
            <a:effectLst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spcFirstLastPara="0" vert="horz" wrap="square" lIns="320166" tIns="320166" rIns="320166" bIns="320166" numCol="1" spcCol="1270" anchor="ctr" anchorCtr="0">
              <a:noAutofit/>
            </a:bodyPr>
            <a:lstStyle/>
            <a:p>
              <a:pPr marL="0" lvl="0" indent="0"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kumimoji="1" lang="en-US" altLang="ja-JP" sz="3200" kern="1200"/>
                <a:t>1[mol]</a:t>
              </a:r>
              <a:endParaRPr kumimoji="1" lang="ja-JP" altLang="en-US" sz="3200" kern="1200"/>
            </a:p>
          </p:txBody>
        </p:sp>
        <p:sp>
          <p:nvSpPr>
            <p:cNvPr id="20" name="フリーフォーム: 図形 19">
              <a:extLst>
                <a:ext uri="{FF2B5EF4-FFF2-40B4-BE49-F238E27FC236}">
                  <a16:creationId xmlns:a16="http://schemas.microsoft.com/office/drawing/2014/main" id="{4E97DB26-E9EB-39D9-B314-96FB9F9B252F}"/>
                </a:ext>
              </a:extLst>
            </p:cNvPr>
            <p:cNvSpPr>
              <a:spLocks/>
            </p:cNvSpPr>
            <p:nvPr/>
          </p:nvSpPr>
          <p:spPr>
            <a:xfrm rot="16200000">
              <a:off x="5142146" y="3082462"/>
              <a:ext cx="407517" cy="648966"/>
            </a:xfrm>
            <a:custGeom>
              <a:avLst/>
              <a:gdLst>
                <a:gd name="csX0" fmla="*/ 0 w 407517"/>
                <a:gd name="csY0" fmla="*/ 129793 h 648966"/>
                <a:gd name="csX1" fmla="*/ 203759 w 407517"/>
                <a:gd name="csY1" fmla="*/ 129793 h 648966"/>
                <a:gd name="csX2" fmla="*/ 203759 w 407517"/>
                <a:gd name="csY2" fmla="*/ 0 h 648966"/>
                <a:gd name="csX3" fmla="*/ 407517 w 407517"/>
                <a:gd name="csY3" fmla="*/ 324483 h 648966"/>
                <a:gd name="csX4" fmla="*/ 203759 w 407517"/>
                <a:gd name="csY4" fmla="*/ 648966 h 648966"/>
                <a:gd name="csX5" fmla="*/ 203759 w 407517"/>
                <a:gd name="csY5" fmla="*/ 519173 h 648966"/>
                <a:gd name="csX6" fmla="*/ 0 w 407517"/>
                <a:gd name="csY6" fmla="*/ 519173 h 648966"/>
                <a:gd name="csX7" fmla="*/ 0 w 407517"/>
                <a:gd name="csY7" fmla="*/ 129793 h 648966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</a:cxnLst>
              <a:rect l="l" t="t" r="r" b="b"/>
              <a:pathLst>
                <a:path w="407517" h="648966">
                  <a:moveTo>
                    <a:pt x="0" y="129793"/>
                  </a:moveTo>
                  <a:lnTo>
                    <a:pt x="203759" y="129793"/>
                  </a:lnTo>
                  <a:lnTo>
                    <a:pt x="203759" y="0"/>
                  </a:lnTo>
                  <a:lnTo>
                    <a:pt x="407517" y="324483"/>
                  </a:lnTo>
                  <a:lnTo>
                    <a:pt x="203759" y="648966"/>
                  </a:lnTo>
                  <a:lnTo>
                    <a:pt x="203759" y="519173"/>
                  </a:lnTo>
                  <a:lnTo>
                    <a:pt x="0" y="519173"/>
                  </a:lnTo>
                  <a:lnTo>
                    <a:pt x="0" y="129793"/>
                  </a:lnTo>
                  <a:close/>
                </a:path>
              </a:pathLst>
            </a:cu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-1" tIns="129794" rIns="122256" bIns="129792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kumimoji="1" lang="ja-JP" altLang="en-US" sz="2400" kern="1200"/>
            </a:p>
          </p:txBody>
        </p:sp>
        <p:sp>
          <p:nvSpPr>
            <p:cNvPr id="21" name="フリーフォーム: 図形 20">
              <a:extLst>
                <a:ext uri="{FF2B5EF4-FFF2-40B4-BE49-F238E27FC236}">
                  <a16:creationId xmlns:a16="http://schemas.microsoft.com/office/drawing/2014/main" id="{0EE5E178-07A2-902E-9E93-87ECF416FC2D}"/>
                </a:ext>
              </a:extLst>
            </p:cNvPr>
            <p:cNvSpPr>
              <a:spLocks/>
            </p:cNvSpPr>
            <p:nvPr/>
          </p:nvSpPr>
          <p:spPr>
            <a:xfrm>
              <a:off x="3927216" y="1500855"/>
              <a:ext cx="2837377" cy="1510106"/>
            </a:xfrm>
            <a:custGeom>
              <a:avLst/>
              <a:gdLst>
                <a:gd name="csX0" fmla="*/ 0 w 2837377"/>
                <a:gd name="csY0" fmla="*/ 755053 h 1510106"/>
                <a:gd name="csX1" fmla="*/ 1418689 w 2837377"/>
                <a:gd name="csY1" fmla="*/ 0 h 1510106"/>
                <a:gd name="csX2" fmla="*/ 2837378 w 2837377"/>
                <a:gd name="csY2" fmla="*/ 755053 h 1510106"/>
                <a:gd name="csX3" fmla="*/ 1418689 w 2837377"/>
                <a:gd name="csY3" fmla="*/ 1510106 h 1510106"/>
                <a:gd name="csX4" fmla="*/ 0 w 2837377"/>
                <a:gd name="csY4" fmla="*/ 755053 h 1510106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</a:cxnLst>
              <a:rect l="l" t="t" r="r" b="b"/>
              <a:pathLst>
                <a:path w="2837377" h="1510106">
                  <a:moveTo>
                    <a:pt x="0" y="755053"/>
                  </a:moveTo>
                  <a:cubicBezTo>
                    <a:pt x="0" y="338049"/>
                    <a:pt x="635169" y="0"/>
                    <a:pt x="1418689" y="0"/>
                  </a:cubicBezTo>
                  <a:cubicBezTo>
                    <a:pt x="2202209" y="0"/>
                    <a:pt x="2837378" y="338049"/>
                    <a:pt x="2837378" y="755053"/>
                  </a:cubicBezTo>
                  <a:cubicBezTo>
                    <a:pt x="2837378" y="1172057"/>
                    <a:pt x="2202209" y="1510106"/>
                    <a:pt x="1418689" y="1510106"/>
                  </a:cubicBezTo>
                  <a:cubicBezTo>
                    <a:pt x="635169" y="1510106"/>
                    <a:pt x="0" y="1172057"/>
                    <a:pt x="0" y="755053"/>
                  </a:cubicBezTo>
                  <a:close/>
                </a:path>
              </a:pathLst>
            </a:custGeom>
            <a:effectLst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spcFirstLastPara="0" vert="horz" wrap="square" lIns="446004" tIns="251630" rIns="446004" bIns="251630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kumimoji="1" lang="en-US" altLang="ja-JP" sz="2400" kern="1200"/>
                <a:t>6.0×10</a:t>
              </a:r>
              <a:r>
                <a:rPr kumimoji="1" lang="en-US" altLang="ja-JP" sz="2400" kern="1200" baseline="30000"/>
                <a:t>23</a:t>
              </a:r>
              <a:r>
                <a:rPr kumimoji="1" lang="en-US" altLang="ja-JP" sz="2400" kern="1200"/>
                <a:t>[</a:t>
              </a:r>
              <a:r>
                <a:rPr kumimoji="1" lang="ja-JP" altLang="en-US" sz="2400" kern="1200"/>
                <a:t>個</a:t>
              </a:r>
              <a:r>
                <a:rPr kumimoji="1" lang="en-US" altLang="ja-JP" sz="2400" kern="1200"/>
                <a:t>]</a:t>
              </a:r>
              <a:endParaRPr kumimoji="1" lang="ja-JP" altLang="en-US" sz="2400" kern="1200"/>
            </a:p>
          </p:txBody>
        </p:sp>
        <p:sp>
          <p:nvSpPr>
            <p:cNvPr id="22" name="フリーフォーム: 図形 21">
              <a:extLst>
                <a:ext uri="{FF2B5EF4-FFF2-40B4-BE49-F238E27FC236}">
                  <a16:creationId xmlns:a16="http://schemas.microsoft.com/office/drawing/2014/main" id="{9805E74D-255D-7ED6-DD87-8820E8EC985C}"/>
                </a:ext>
              </a:extLst>
            </p:cNvPr>
            <p:cNvSpPr>
              <a:spLocks/>
            </p:cNvSpPr>
            <p:nvPr/>
          </p:nvSpPr>
          <p:spPr>
            <a:xfrm rot="2006216">
              <a:off x="6247082" y="5135993"/>
              <a:ext cx="397393" cy="648966"/>
            </a:xfrm>
            <a:custGeom>
              <a:avLst/>
              <a:gdLst>
                <a:gd name="csX0" fmla="*/ 0 w 397393"/>
                <a:gd name="csY0" fmla="*/ 129793 h 648966"/>
                <a:gd name="csX1" fmla="*/ 198697 w 397393"/>
                <a:gd name="csY1" fmla="*/ 129793 h 648966"/>
                <a:gd name="csX2" fmla="*/ 198697 w 397393"/>
                <a:gd name="csY2" fmla="*/ 0 h 648966"/>
                <a:gd name="csX3" fmla="*/ 397393 w 397393"/>
                <a:gd name="csY3" fmla="*/ 324483 h 648966"/>
                <a:gd name="csX4" fmla="*/ 198697 w 397393"/>
                <a:gd name="csY4" fmla="*/ 648966 h 648966"/>
                <a:gd name="csX5" fmla="*/ 198697 w 397393"/>
                <a:gd name="csY5" fmla="*/ 519173 h 648966"/>
                <a:gd name="csX6" fmla="*/ 0 w 397393"/>
                <a:gd name="csY6" fmla="*/ 519173 h 648966"/>
                <a:gd name="csX7" fmla="*/ 0 w 397393"/>
                <a:gd name="csY7" fmla="*/ 129793 h 648966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</a:cxnLst>
              <a:rect l="l" t="t" r="r" b="b"/>
              <a:pathLst>
                <a:path w="397393" h="648966">
                  <a:moveTo>
                    <a:pt x="0" y="129793"/>
                  </a:moveTo>
                  <a:lnTo>
                    <a:pt x="198697" y="129793"/>
                  </a:lnTo>
                  <a:lnTo>
                    <a:pt x="198697" y="0"/>
                  </a:lnTo>
                  <a:lnTo>
                    <a:pt x="397393" y="324483"/>
                  </a:lnTo>
                  <a:lnTo>
                    <a:pt x="198697" y="648966"/>
                  </a:lnTo>
                  <a:lnTo>
                    <a:pt x="198697" y="519173"/>
                  </a:lnTo>
                  <a:lnTo>
                    <a:pt x="0" y="519173"/>
                  </a:lnTo>
                  <a:lnTo>
                    <a:pt x="0" y="129793"/>
                  </a:lnTo>
                  <a:close/>
                </a:path>
              </a:pathLst>
            </a:cu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-1" tIns="129792" rIns="119218" bIns="129793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kumimoji="1" lang="ja-JP" altLang="en-US" sz="2400" kern="1200"/>
            </a:p>
          </p:txBody>
        </p:sp>
        <p:sp>
          <p:nvSpPr>
            <p:cNvPr id="23" name="フリーフォーム: 図形 22">
              <a:extLst>
                <a:ext uri="{FF2B5EF4-FFF2-40B4-BE49-F238E27FC236}">
                  <a16:creationId xmlns:a16="http://schemas.microsoft.com/office/drawing/2014/main" id="{09C94396-97A1-EF56-D778-DE2727797757}"/>
                </a:ext>
              </a:extLst>
            </p:cNvPr>
            <p:cNvSpPr>
              <a:spLocks/>
            </p:cNvSpPr>
            <p:nvPr/>
          </p:nvSpPr>
          <p:spPr>
            <a:xfrm>
              <a:off x="6239625" y="5506064"/>
              <a:ext cx="2837377" cy="1510106"/>
            </a:xfrm>
            <a:custGeom>
              <a:avLst/>
              <a:gdLst>
                <a:gd name="csX0" fmla="*/ 0 w 2837377"/>
                <a:gd name="csY0" fmla="*/ 755053 h 1510106"/>
                <a:gd name="csX1" fmla="*/ 1418689 w 2837377"/>
                <a:gd name="csY1" fmla="*/ 0 h 1510106"/>
                <a:gd name="csX2" fmla="*/ 2837378 w 2837377"/>
                <a:gd name="csY2" fmla="*/ 755053 h 1510106"/>
                <a:gd name="csX3" fmla="*/ 1418689 w 2837377"/>
                <a:gd name="csY3" fmla="*/ 1510106 h 1510106"/>
                <a:gd name="csX4" fmla="*/ 0 w 2837377"/>
                <a:gd name="csY4" fmla="*/ 755053 h 1510106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</a:cxnLst>
              <a:rect l="l" t="t" r="r" b="b"/>
              <a:pathLst>
                <a:path w="2837377" h="1510106">
                  <a:moveTo>
                    <a:pt x="0" y="755053"/>
                  </a:moveTo>
                  <a:cubicBezTo>
                    <a:pt x="0" y="338049"/>
                    <a:pt x="635169" y="0"/>
                    <a:pt x="1418689" y="0"/>
                  </a:cubicBezTo>
                  <a:cubicBezTo>
                    <a:pt x="2202209" y="0"/>
                    <a:pt x="2837378" y="338049"/>
                    <a:pt x="2837378" y="755053"/>
                  </a:cubicBezTo>
                  <a:cubicBezTo>
                    <a:pt x="2837378" y="1172057"/>
                    <a:pt x="2202209" y="1510106"/>
                    <a:pt x="1418689" y="1510106"/>
                  </a:cubicBezTo>
                  <a:cubicBezTo>
                    <a:pt x="635169" y="1510106"/>
                    <a:pt x="0" y="1172057"/>
                    <a:pt x="0" y="755053"/>
                  </a:cubicBezTo>
                  <a:close/>
                </a:path>
              </a:pathLst>
            </a:custGeom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spcFirstLastPara="0" vert="horz" wrap="square" lIns="446004" tIns="251630" rIns="446004" bIns="251630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kumimoji="1" lang="en-US" altLang="ja-JP" sz="2400" kern="1200"/>
                <a:t>22.4[L]</a:t>
              </a:r>
              <a:endParaRPr kumimoji="1" lang="ja-JP" altLang="en-US" sz="2400" kern="1200"/>
            </a:p>
          </p:txBody>
        </p:sp>
        <p:sp>
          <p:nvSpPr>
            <p:cNvPr id="24" name="フリーフォーム: 図形 23">
              <a:extLst>
                <a:ext uri="{FF2B5EF4-FFF2-40B4-BE49-F238E27FC236}">
                  <a16:creationId xmlns:a16="http://schemas.microsoft.com/office/drawing/2014/main" id="{D0DE30DD-DA04-6809-7CD9-9FCAC664BEAC}"/>
                </a:ext>
              </a:extLst>
            </p:cNvPr>
            <p:cNvSpPr>
              <a:spLocks/>
            </p:cNvSpPr>
            <p:nvPr/>
          </p:nvSpPr>
          <p:spPr>
            <a:xfrm rot="19593784">
              <a:off x="4047334" y="5135992"/>
              <a:ext cx="397393" cy="648967"/>
            </a:xfrm>
            <a:custGeom>
              <a:avLst/>
              <a:gdLst>
                <a:gd name="csX0" fmla="*/ 0 w 397393"/>
                <a:gd name="csY0" fmla="*/ 129793 h 648966"/>
                <a:gd name="csX1" fmla="*/ 198697 w 397393"/>
                <a:gd name="csY1" fmla="*/ 129793 h 648966"/>
                <a:gd name="csX2" fmla="*/ 198697 w 397393"/>
                <a:gd name="csY2" fmla="*/ 0 h 648966"/>
                <a:gd name="csX3" fmla="*/ 397393 w 397393"/>
                <a:gd name="csY3" fmla="*/ 324483 h 648966"/>
                <a:gd name="csX4" fmla="*/ 198697 w 397393"/>
                <a:gd name="csY4" fmla="*/ 648966 h 648966"/>
                <a:gd name="csX5" fmla="*/ 198697 w 397393"/>
                <a:gd name="csY5" fmla="*/ 519173 h 648966"/>
                <a:gd name="csX6" fmla="*/ 0 w 397393"/>
                <a:gd name="csY6" fmla="*/ 519173 h 648966"/>
                <a:gd name="csX7" fmla="*/ 0 w 397393"/>
                <a:gd name="csY7" fmla="*/ 129793 h 648966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</a:cxnLst>
              <a:rect l="l" t="t" r="r" b="b"/>
              <a:pathLst>
                <a:path w="397393" h="648966">
                  <a:moveTo>
                    <a:pt x="397393" y="519173"/>
                  </a:moveTo>
                  <a:lnTo>
                    <a:pt x="198696" y="519173"/>
                  </a:lnTo>
                  <a:lnTo>
                    <a:pt x="198696" y="648966"/>
                  </a:lnTo>
                  <a:lnTo>
                    <a:pt x="0" y="324483"/>
                  </a:lnTo>
                  <a:lnTo>
                    <a:pt x="198696" y="0"/>
                  </a:lnTo>
                  <a:lnTo>
                    <a:pt x="198696" y="129793"/>
                  </a:lnTo>
                  <a:lnTo>
                    <a:pt x="397393" y="129793"/>
                  </a:lnTo>
                  <a:lnTo>
                    <a:pt x="397393" y="519173"/>
                  </a:lnTo>
                  <a:close/>
                </a:path>
              </a:pathLst>
            </a:cu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9217" tIns="129793" rIns="0" bIns="129793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kumimoji="1" lang="ja-JP" altLang="en-US" sz="2400" kern="1200"/>
            </a:p>
          </p:txBody>
        </p:sp>
        <p:sp>
          <p:nvSpPr>
            <p:cNvPr id="25" name="フリーフォーム: 図形 24">
              <a:extLst>
                <a:ext uri="{FF2B5EF4-FFF2-40B4-BE49-F238E27FC236}">
                  <a16:creationId xmlns:a16="http://schemas.microsoft.com/office/drawing/2014/main" id="{AE6A6579-C368-245E-FAF6-7D47022BE18B}"/>
                </a:ext>
              </a:extLst>
            </p:cNvPr>
            <p:cNvSpPr>
              <a:spLocks/>
            </p:cNvSpPr>
            <p:nvPr/>
          </p:nvSpPr>
          <p:spPr>
            <a:xfrm>
              <a:off x="1614808" y="5506064"/>
              <a:ext cx="2837377" cy="1510106"/>
            </a:xfrm>
            <a:custGeom>
              <a:avLst/>
              <a:gdLst>
                <a:gd name="csX0" fmla="*/ 0 w 2837377"/>
                <a:gd name="csY0" fmla="*/ 755053 h 1510106"/>
                <a:gd name="csX1" fmla="*/ 1418689 w 2837377"/>
                <a:gd name="csY1" fmla="*/ 0 h 1510106"/>
                <a:gd name="csX2" fmla="*/ 2837378 w 2837377"/>
                <a:gd name="csY2" fmla="*/ 755053 h 1510106"/>
                <a:gd name="csX3" fmla="*/ 1418689 w 2837377"/>
                <a:gd name="csY3" fmla="*/ 1510106 h 1510106"/>
                <a:gd name="csX4" fmla="*/ 0 w 2837377"/>
                <a:gd name="csY4" fmla="*/ 755053 h 1510106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</a:cxnLst>
              <a:rect l="l" t="t" r="r" b="b"/>
              <a:pathLst>
                <a:path w="2837377" h="1510106">
                  <a:moveTo>
                    <a:pt x="0" y="755053"/>
                  </a:moveTo>
                  <a:cubicBezTo>
                    <a:pt x="0" y="338049"/>
                    <a:pt x="635169" y="0"/>
                    <a:pt x="1418689" y="0"/>
                  </a:cubicBezTo>
                  <a:cubicBezTo>
                    <a:pt x="2202209" y="0"/>
                    <a:pt x="2837378" y="338049"/>
                    <a:pt x="2837378" y="755053"/>
                  </a:cubicBezTo>
                  <a:cubicBezTo>
                    <a:pt x="2837378" y="1172057"/>
                    <a:pt x="2202209" y="1510106"/>
                    <a:pt x="1418689" y="1510106"/>
                  </a:cubicBezTo>
                  <a:cubicBezTo>
                    <a:pt x="635169" y="1510106"/>
                    <a:pt x="0" y="1172057"/>
                    <a:pt x="0" y="755053"/>
                  </a:cubicBezTo>
                  <a:close/>
                </a:path>
              </a:pathLst>
            </a:custGeom>
            <a:effectLst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spcFirstLastPara="0" vert="horz" wrap="square" lIns="446004" tIns="251630" rIns="446004" bIns="251630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kumimoji="1" lang="ja-JP" altLang="en-US" sz="2400" kern="1200"/>
                <a:t>モル質量</a:t>
              </a:r>
              <a:r>
                <a:rPr kumimoji="1" lang="en-US" altLang="ja-JP" sz="2400" kern="1200"/>
                <a:t>[g]</a:t>
              </a:r>
              <a:endParaRPr kumimoji="1" lang="ja-JP" altLang="en-US" sz="2400" kern="1200"/>
            </a:p>
          </p:txBody>
        </p:sp>
      </p:grp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809527B2-5E08-1A04-2B84-FC4DCE454C5F}"/>
              </a:ext>
            </a:extLst>
          </p:cNvPr>
          <p:cNvSpPr txBox="1">
            <a:spLocks/>
          </p:cNvSpPr>
          <p:nvPr/>
        </p:nvSpPr>
        <p:spPr>
          <a:xfrm>
            <a:off x="664784" y="1475608"/>
            <a:ext cx="3262432" cy="707886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kumimoji="1" lang="ja-JP" altLang="en-US" sz="4000"/>
              <a:t>アボガドロ数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FA1512DE-6D4C-45A4-0F6A-ED6F864C6311}"/>
              </a:ext>
            </a:extLst>
          </p:cNvPr>
          <p:cNvSpPr txBox="1">
            <a:spLocks/>
          </p:cNvSpPr>
          <p:nvPr/>
        </p:nvSpPr>
        <p:spPr>
          <a:xfrm>
            <a:off x="2728636" y="3436815"/>
            <a:ext cx="1723549" cy="707886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kumimoji="1" lang="ja-JP" altLang="en-US" sz="4000"/>
              <a:t>物質量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DF28C1BB-206D-7D53-968D-0683BB8B6773}"/>
              </a:ext>
            </a:extLst>
          </p:cNvPr>
          <p:cNvSpPr txBox="1">
            <a:spLocks/>
          </p:cNvSpPr>
          <p:nvPr/>
        </p:nvSpPr>
        <p:spPr>
          <a:xfrm>
            <a:off x="8894902" y="5080210"/>
            <a:ext cx="1210588" cy="707886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kumimoji="1" lang="ja-JP" altLang="en-US" sz="4000"/>
              <a:t>体積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9A792F00-88BC-65D1-B553-3AF6F444AAD1}"/>
              </a:ext>
            </a:extLst>
          </p:cNvPr>
          <p:cNvSpPr txBox="1">
            <a:spLocks/>
          </p:cNvSpPr>
          <p:nvPr/>
        </p:nvSpPr>
        <p:spPr>
          <a:xfrm>
            <a:off x="404219" y="5152121"/>
            <a:ext cx="1210588" cy="707886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kumimoji="1" lang="ja-JP" altLang="en-US" sz="4000"/>
              <a:t>質量</a:t>
            </a:r>
          </a:p>
        </p:txBody>
      </p:sp>
    </p:spTree>
    <p:extLst>
      <p:ext uri="{BB962C8B-B14F-4D97-AF65-F5344CB8AC3E}">
        <p14:creationId xmlns:p14="http://schemas.microsoft.com/office/powerpoint/2010/main" val="2201452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225E9F-ACFA-BD20-6300-352A5BCE34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3C5EB50B-3BC6-CF0D-3D41-1FDADE042AC0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33</a:t>
            </a:fld>
            <a:endParaRPr kumimoji="1" lang="ja-JP" altLang="en-US">
              <a:latin typeface="+mn-ea"/>
              <a:ea typeface="+mn-ea"/>
            </a:endParaRPr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5D7B4B5E-BE6D-B38F-1187-F6523B2BD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DARS</a:t>
            </a:r>
            <a:r>
              <a:rPr kumimoji="1" lang="ja-JP" altLang="en-US" dirty="0"/>
              <a:t>って</a:t>
            </a:r>
            <a:r>
              <a:rPr kumimoji="1" lang="en-US" altLang="ja-JP" dirty="0"/>
              <a:t>12</a:t>
            </a:r>
            <a:r>
              <a:rPr kumimoji="1" lang="ja-JP" altLang="en-US" dirty="0"/>
              <a:t>個入りだよね！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AB1B5591-2B9F-06FE-A7E5-D9242BAA345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altLang="ja-JP" dirty="0">
                <a:hlinkClick r:id="rId2"/>
              </a:rPr>
              <a:t>https://morinaga.co.jp/dars</a:t>
            </a:r>
            <a:r>
              <a:rPr lang="ja-JP" altLang="en-US" dirty="0"/>
              <a:t>（著作権上の理由により該当画像を削除）</a:t>
            </a:r>
            <a:endParaRPr lang="en-US" altLang="ja-JP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4C9BC92E-544C-F78D-3947-BF7E0A50983A}"/>
              </a:ext>
            </a:extLst>
          </p:cNvPr>
          <p:cNvSpPr txBox="1">
            <a:spLocks/>
          </p:cNvSpPr>
          <p:nvPr/>
        </p:nvSpPr>
        <p:spPr>
          <a:xfrm>
            <a:off x="4048126" y="4217513"/>
            <a:ext cx="6643688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ja-JP" sz="16600">
                <a:ln>
                  <a:solidFill>
                    <a:schemeClr val="tx1"/>
                  </a:solidFill>
                </a:ln>
              </a:rPr>
              <a:t>= 12</a:t>
            </a:r>
            <a:r>
              <a:rPr kumimoji="1" lang="ja-JP" altLang="en-US" sz="16600">
                <a:ln>
                  <a:solidFill>
                    <a:schemeClr val="tx1"/>
                  </a:solidFill>
                </a:ln>
              </a:rPr>
              <a:t>個</a:t>
            </a: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EE79D633-7992-C436-7361-D940A021EAFD}"/>
              </a:ext>
            </a:extLst>
          </p:cNvPr>
          <p:cNvSpPr>
            <a:spLocks/>
          </p:cNvSpPr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2">
                      <a:lumMod val="50000"/>
                    </a:schemeClr>
                  </a:solidFill>
                </a:ln>
              </a:rPr>
              <a:t>余談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0966D7EA-C4D7-CC2D-1673-470594327F87}"/>
              </a:ext>
            </a:extLst>
          </p:cNvPr>
          <p:cNvSpPr txBox="1">
            <a:spLocks/>
          </p:cNvSpPr>
          <p:nvPr/>
        </p:nvSpPr>
        <p:spPr>
          <a:xfrm>
            <a:off x="1" y="1249308"/>
            <a:ext cx="803910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600" dirty="0">
                <a:ln>
                  <a:solidFill>
                    <a:schemeClr val="tx1"/>
                  </a:solidFill>
                </a:ln>
              </a:rPr>
              <a:t>1</a:t>
            </a:r>
            <a:r>
              <a:rPr kumimoji="1" lang="ja-JP" altLang="en-US" sz="16600" dirty="0">
                <a:ln>
                  <a:solidFill>
                    <a:schemeClr val="tx1"/>
                  </a:solidFill>
                </a:ln>
              </a:rPr>
              <a:t>ダース</a:t>
            </a:r>
          </a:p>
        </p:txBody>
      </p:sp>
    </p:spTree>
    <p:extLst>
      <p:ext uri="{BB962C8B-B14F-4D97-AF65-F5344CB8AC3E}">
        <p14:creationId xmlns:p14="http://schemas.microsoft.com/office/powerpoint/2010/main" val="1526641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C0CD520-9014-53E6-CB2E-64B2E026E9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グループ化 42">
            <a:extLst>
              <a:ext uri="{FF2B5EF4-FFF2-40B4-BE49-F238E27FC236}">
                <a16:creationId xmlns:a16="http://schemas.microsoft.com/office/drawing/2014/main" id="{DC91039C-51CA-0326-1A5E-137702294C2B}"/>
              </a:ext>
            </a:extLst>
          </p:cNvPr>
          <p:cNvGrpSpPr>
            <a:grpSpLocks/>
          </p:cNvGrpSpPr>
          <p:nvPr/>
        </p:nvGrpSpPr>
        <p:grpSpPr>
          <a:xfrm>
            <a:off x="820812" y="1159184"/>
            <a:ext cx="3599555" cy="2964325"/>
            <a:chOff x="-1832678" y="3436327"/>
            <a:chExt cx="1759975" cy="1449384"/>
          </a:xfrm>
        </p:grpSpPr>
        <p:sp>
          <p:nvSpPr>
            <p:cNvPr id="26" name="正方形/長方形 5">
              <a:extLst>
                <a:ext uri="{FF2B5EF4-FFF2-40B4-BE49-F238E27FC236}">
                  <a16:creationId xmlns:a16="http://schemas.microsoft.com/office/drawing/2014/main" id="{9B28EF91-963E-FA01-064E-ED9C89B2CEA9}"/>
                </a:ext>
              </a:extLst>
            </p:cNvPr>
            <p:cNvSpPr>
              <a:spLocks/>
            </p:cNvSpPr>
            <p:nvPr/>
          </p:nvSpPr>
          <p:spPr>
            <a:xfrm>
              <a:off x="-1832678" y="4885711"/>
              <a:ext cx="1759975" cy="0"/>
            </a:xfrm>
            <a:custGeom>
              <a:avLst/>
              <a:gdLst>
                <a:gd name="csX0" fmla="*/ 0 w 1759975"/>
                <a:gd name="csY0" fmla="*/ 0 h 1759975"/>
                <a:gd name="csX1" fmla="*/ 1759975 w 1759975"/>
                <a:gd name="csY1" fmla="*/ 0 h 1759975"/>
                <a:gd name="csX2" fmla="*/ 1759975 w 1759975"/>
                <a:gd name="csY2" fmla="*/ 1759975 h 1759975"/>
                <a:gd name="csX3" fmla="*/ 0 w 1759975"/>
                <a:gd name="csY3" fmla="*/ 1759975 h 1759975"/>
                <a:gd name="csX4" fmla="*/ 0 w 1759975"/>
                <a:gd name="csY4" fmla="*/ 0 h 1759975"/>
                <a:gd name="csX0" fmla="*/ 0 w 1759975"/>
                <a:gd name="csY0" fmla="*/ 1759975 h 1759975"/>
                <a:gd name="csX1" fmla="*/ 1759975 w 1759975"/>
                <a:gd name="csY1" fmla="*/ 0 h 1759975"/>
                <a:gd name="csX2" fmla="*/ 1759975 w 1759975"/>
                <a:gd name="csY2" fmla="*/ 1759975 h 1759975"/>
                <a:gd name="csX3" fmla="*/ 0 w 1759975"/>
                <a:gd name="csY3" fmla="*/ 1759975 h 1759975"/>
                <a:gd name="csX0" fmla="*/ 0 w 1759975"/>
                <a:gd name="csY0" fmla="*/ 0 h 0"/>
                <a:gd name="csX1" fmla="*/ 1759975 w 1759975"/>
                <a:gd name="csY1" fmla="*/ 0 h 0"/>
                <a:gd name="csX2" fmla="*/ 0 w 1759975"/>
                <a:gd name="csY2" fmla="*/ 0 h 0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</a:cxnLst>
              <a:rect l="l" t="t" r="r" b="b"/>
              <a:pathLst>
                <a:path w="1759975">
                  <a:moveTo>
                    <a:pt x="0" y="0"/>
                  </a:moveTo>
                  <a:lnTo>
                    <a:pt x="1759975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6360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306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ＭＳ ゴシック"/>
                <a:ea typeface="ＭＳ ゴシック"/>
                <a:cs typeface="+mn-cs"/>
              </a:endParaRPr>
            </a:p>
          </p:txBody>
        </p:sp>
        <p:grpSp>
          <p:nvGrpSpPr>
            <p:cNvPr id="27" name="グループ化 26">
              <a:extLst>
                <a:ext uri="{FF2B5EF4-FFF2-40B4-BE49-F238E27FC236}">
                  <a16:creationId xmlns:a16="http://schemas.microsoft.com/office/drawing/2014/main" id="{68083BE2-B177-303F-E4CB-8F787C8C71E1}"/>
                </a:ext>
              </a:extLst>
            </p:cNvPr>
            <p:cNvGrpSpPr>
              <a:grpSpLocks/>
            </p:cNvGrpSpPr>
            <p:nvPr/>
          </p:nvGrpSpPr>
          <p:grpSpPr>
            <a:xfrm>
              <a:off x="-1594973" y="3646055"/>
              <a:ext cx="551427" cy="497711"/>
              <a:chOff x="881623" y="2881476"/>
              <a:chExt cx="551427" cy="497711"/>
            </a:xfrm>
          </p:grpSpPr>
          <p:sp>
            <p:nvSpPr>
              <p:cNvPr id="28" name="楕円 27">
                <a:extLst>
                  <a:ext uri="{FF2B5EF4-FFF2-40B4-BE49-F238E27FC236}">
                    <a16:creationId xmlns:a16="http://schemas.microsoft.com/office/drawing/2014/main" id="{9C7F95CF-C436-BF59-0C3F-8A0908EA30F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56593" y="2939524"/>
                <a:ext cx="381615" cy="381615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accent1">
                      <a:lumMod val="45000"/>
                      <a:lumOff val="55000"/>
                    </a:schemeClr>
                  </a:gs>
                  <a:gs pos="53000">
                    <a:schemeClr val="accent1">
                      <a:lumMod val="30000"/>
                      <a:lumOff val="7000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ln w="190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66360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306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ＭＳ ゴシック"/>
                  <a:ea typeface="ＭＳ ゴシック"/>
                  <a:cs typeface="+mn-cs"/>
                </a:endParaRPr>
              </a:p>
            </p:txBody>
          </p:sp>
          <p:sp>
            <p:nvSpPr>
              <p:cNvPr id="29" name="円弧 28">
                <a:extLst>
                  <a:ext uri="{FF2B5EF4-FFF2-40B4-BE49-F238E27FC236}">
                    <a16:creationId xmlns:a16="http://schemas.microsoft.com/office/drawing/2014/main" id="{AB69234D-B334-1681-6001-C023D57BDD88}"/>
                  </a:ext>
                </a:extLst>
              </p:cNvPr>
              <p:cNvSpPr>
                <a:spLocks/>
              </p:cNvSpPr>
              <p:nvPr/>
            </p:nvSpPr>
            <p:spPr>
              <a:xfrm flipH="1" flipV="1">
                <a:off x="881623" y="2992288"/>
                <a:ext cx="381615" cy="386899"/>
              </a:xfrm>
              <a:prstGeom prst="arc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66360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306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ＭＳ ゴシック"/>
                  <a:ea typeface="ＭＳ ゴシック"/>
                  <a:cs typeface="+mn-cs"/>
                </a:endParaRPr>
              </a:p>
            </p:txBody>
          </p:sp>
          <p:sp>
            <p:nvSpPr>
              <p:cNvPr id="30" name="円弧 29">
                <a:extLst>
                  <a:ext uri="{FF2B5EF4-FFF2-40B4-BE49-F238E27FC236}">
                    <a16:creationId xmlns:a16="http://schemas.microsoft.com/office/drawing/2014/main" id="{466AD278-76B4-51E3-8273-5C13AEC9199C}"/>
                  </a:ext>
                </a:extLst>
              </p:cNvPr>
              <p:cNvSpPr>
                <a:spLocks/>
              </p:cNvSpPr>
              <p:nvPr/>
            </p:nvSpPr>
            <p:spPr>
              <a:xfrm rot="10800000" flipH="1" flipV="1">
                <a:off x="1051435" y="2881476"/>
                <a:ext cx="381615" cy="386899"/>
              </a:xfrm>
              <a:prstGeom prst="arc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66360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306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ＭＳ ゴシック"/>
                  <a:ea typeface="ＭＳ ゴシック"/>
                  <a:cs typeface="+mn-cs"/>
                </a:endParaRPr>
              </a:p>
            </p:txBody>
          </p:sp>
        </p:grpSp>
        <p:grpSp>
          <p:nvGrpSpPr>
            <p:cNvPr id="31" name="グループ化 30">
              <a:extLst>
                <a:ext uri="{FF2B5EF4-FFF2-40B4-BE49-F238E27FC236}">
                  <a16:creationId xmlns:a16="http://schemas.microsoft.com/office/drawing/2014/main" id="{54D3036C-F127-EAC3-2533-E4913A88A265}"/>
                </a:ext>
              </a:extLst>
            </p:cNvPr>
            <p:cNvGrpSpPr>
              <a:grpSpLocks/>
            </p:cNvGrpSpPr>
            <p:nvPr/>
          </p:nvGrpSpPr>
          <p:grpSpPr>
            <a:xfrm>
              <a:off x="-1599795" y="4325118"/>
              <a:ext cx="551427" cy="497711"/>
              <a:chOff x="881623" y="2881476"/>
              <a:chExt cx="551427" cy="497711"/>
            </a:xfrm>
          </p:grpSpPr>
          <p:sp>
            <p:nvSpPr>
              <p:cNvPr id="32" name="楕円 31">
                <a:extLst>
                  <a:ext uri="{FF2B5EF4-FFF2-40B4-BE49-F238E27FC236}">
                    <a16:creationId xmlns:a16="http://schemas.microsoft.com/office/drawing/2014/main" id="{72F5C974-0ED2-988D-90C5-867EA9A79FE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56593" y="2939524"/>
                <a:ext cx="381615" cy="381615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accent1">
                      <a:lumMod val="45000"/>
                      <a:lumOff val="55000"/>
                    </a:schemeClr>
                  </a:gs>
                  <a:gs pos="53000">
                    <a:schemeClr val="accent1">
                      <a:lumMod val="30000"/>
                      <a:lumOff val="7000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ln w="190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66360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306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ＭＳ ゴシック"/>
                  <a:ea typeface="ＭＳ ゴシック"/>
                  <a:cs typeface="+mn-cs"/>
                </a:endParaRPr>
              </a:p>
            </p:txBody>
          </p:sp>
          <p:sp>
            <p:nvSpPr>
              <p:cNvPr id="33" name="円弧 32">
                <a:extLst>
                  <a:ext uri="{FF2B5EF4-FFF2-40B4-BE49-F238E27FC236}">
                    <a16:creationId xmlns:a16="http://schemas.microsoft.com/office/drawing/2014/main" id="{86762214-91CA-C818-D736-15A760E326F2}"/>
                  </a:ext>
                </a:extLst>
              </p:cNvPr>
              <p:cNvSpPr>
                <a:spLocks/>
              </p:cNvSpPr>
              <p:nvPr/>
            </p:nvSpPr>
            <p:spPr>
              <a:xfrm flipH="1" flipV="1">
                <a:off x="881623" y="2992288"/>
                <a:ext cx="381615" cy="386899"/>
              </a:xfrm>
              <a:prstGeom prst="arc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66360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306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ＭＳ ゴシック"/>
                  <a:ea typeface="ＭＳ ゴシック"/>
                  <a:cs typeface="+mn-cs"/>
                </a:endParaRPr>
              </a:p>
            </p:txBody>
          </p:sp>
          <p:sp>
            <p:nvSpPr>
              <p:cNvPr id="34" name="円弧 33">
                <a:extLst>
                  <a:ext uri="{FF2B5EF4-FFF2-40B4-BE49-F238E27FC236}">
                    <a16:creationId xmlns:a16="http://schemas.microsoft.com/office/drawing/2014/main" id="{A8D6C1A7-8555-B92B-DBD7-184A8AD9AAB0}"/>
                  </a:ext>
                </a:extLst>
              </p:cNvPr>
              <p:cNvSpPr>
                <a:spLocks/>
              </p:cNvSpPr>
              <p:nvPr/>
            </p:nvSpPr>
            <p:spPr>
              <a:xfrm rot="10800000" flipH="1" flipV="1">
                <a:off x="1051435" y="2881476"/>
                <a:ext cx="381615" cy="386899"/>
              </a:xfrm>
              <a:prstGeom prst="arc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66360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306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ＭＳ ゴシック"/>
                  <a:ea typeface="ＭＳ ゴシック"/>
                  <a:cs typeface="+mn-cs"/>
                </a:endParaRPr>
              </a:p>
            </p:txBody>
          </p:sp>
        </p:grpSp>
        <p:grpSp>
          <p:nvGrpSpPr>
            <p:cNvPr id="35" name="グループ化 34">
              <a:extLst>
                <a:ext uri="{FF2B5EF4-FFF2-40B4-BE49-F238E27FC236}">
                  <a16:creationId xmlns:a16="http://schemas.microsoft.com/office/drawing/2014/main" id="{202CE364-FB7B-2BAC-961D-112C36E3FC5A}"/>
                </a:ext>
              </a:extLst>
            </p:cNvPr>
            <p:cNvGrpSpPr>
              <a:grpSpLocks/>
            </p:cNvGrpSpPr>
            <p:nvPr/>
          </p:nvGrpSpPr>
          <p:grpSpPr>
            <a:xfrm>
              <a:off x="-854833" y="3436327"/>
              <a:ext cx="551427" cy="497711"/>
              <a:chOff x="881623" y="2881476"/>
              <a:chExt cx="551427" cy="497711"/>
            </a:xfrm>
          </p:grpSpPr>
          <p:sp>
            <p:nvSpPr>
              <p:cNvPr id="36" name="楕円 35">
                <a:extLst>
                  <a:ext uri="{FF2B5EF4-FFF2-40B4-BE49-F238E27FC236}">
                    <a16:creationId xmlns:a16="http://schemas.microsoft.com/office/drawing/2014/main" id="{ED836579-25F3-4469-867C-6D28697A8F0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56593" y="2939524"/>
                <a:ext cx="381615" cy="381615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accent1">
                      <a:lumMod val="45000"/>
                      <a:lumOff val="55000"/>
                    </a:schemeClr>
                  </a:gs>
                  <a:gs pos="53000">
                    <a:schemeClr val="accent1">
                      <a:lumMod val="30000"/>
                      <a:lumOff val="7000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ln w="190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66360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306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ＭＳ ゴシック"/>
                  <a:ea typeface="ＭＳ ゴシック"/>
                  <a:cs typeface="+mn-cs"/>
                </a:endParaRPr>
              </a:p>
            </p:txBody>
          </p:sp>
          <p:sp>
            <p:nvSpPr>
              <p:cNvPr id="37" name="円弧 36">
                <a:extLst>
                  <a:ext uri="{FF2B5EF4-FFF2-40B4-BE49-F238E27FC236}">
                    <a16:creationId xmlns:a16="http://schemas.microsoft.com/office/drawing/2014/main" id="{2F94DBE6-2BD0-C314-69D4-C4D385CCDB38}"/>
                  </a:ext>
                </a:extLst>
              </p:cNvPr>
              <p:cNvSpPr>
                <a:spLocks/>
              </p:cNvSpPr>
              <p:nvPr/>
            </p:nvSpPr>
            <p:spPr>
              <a:xfrm flipH="1" flipV="1">
                <a:off x="881623" y="2992288"/>
                <a:ext cx="381615" cy="386899"/>
              </a:xfrm>
              <a:prstGeom prst="arc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66360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306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ＭＳ ゴシック"/>
                  <a:ea typeface="ＭＳ ゴシック"/>
                  <a:cs typeface="+mn-cs"/>
                </a:endParaRPr>
              </a:p>
            </p:txBody>
          </p:sp>
          <p:sp>
            <p:nvSpPr>
              <p:cNvPr id="38" name="円弧 37">
                <a:extLst>
                  <a:ext uri="{FF2B5EF4-FFF2-40B4-BE49-F238E27FC236}">
                    <a16:creationId xmlns:a16="http://schemas.microsoft.com/office/drawing/2014/main" id="{3FA6B9CD-BE62-5FA0-DB0F-20CA57CBCE6D}"/>
                  </a:ext>
                </a:extLst>
              </p:cNvPr>
              <p:cNvSpPr>
                <a:spLocks/>
              </p:cNvSpPr>
              <p:nvPr/>
            </p:nvSpPr>
            <p:spPr>
              <a:xfrm rot="10800000" flipH="1" flipV="1">
                <a:off x="1051435" y="2881476"/>
                <a:ext cx="381615" cy="386899"/>
              </a:xfrm>
              <a:prstGeom prst="arc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66360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306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ＭＳ ゴシック"/>
                  <a:ea typeface="ＭＳ ゴシック"/>
                  <a:cs typeface="+mn-cs"/>
                </a:endParaRPr>
              </a:p>
            </p:txBody>
          </p:sp>
        </p:grpSp>
        <p:grpSp>
          <p:nvGrpSpPr>
            <p:cNvPr id="39" name="グループ化 38">
              <a:extLst>
                <a:ext uri="{FF2B5EF4-FFF2-40B4-BE49-F238E27FC236}">
                  <a16:creationId xmlns:a16="http://schemas.microsoft.com/office/drawing/2014/main" id="{00503598-964C-DB77-38D4-A325EC2AEEF5}"/>
                </a:ext>
              </a:extLst>
            </p:cNvPr>
            <p:cNvGrpSpPr>
              <a:grpSpLocks/>
            </p:cNvGrpSpPr>
            <p:nvPr/>
          </p:nvGrpSpPr>
          <p:grpSpPr>
            <a:xfrm>
              <a:off x="-859655" y="4115390"/>
              <a:ext cx="551427" cy="497711"/>
              <a:chOff x="881623" y="2881476"/>
              <a:chExt cx="551427" cy="497711"/>
            </a:xfrm>
          </p:grpSpPr>
          <p:sp>
            <p:nvSpPr>
              <p:cNvPr id="40" name="楕円 39">
                <a:extLst>
                  <a:ext uri="{FF2B5EF4-FFF2-40B4-BE49-F238E27FC236}">
                    <a16:creationId xmlns:a16="http://schemas.microsoft.com/office/drawing/2014/main" id="{4EE5B979-F71E-417D-07D2-F7DBEC7EE0F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56593" y="2939524"/>
                <a:ext cx="381615" cy="381615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accent1">
                      <a:lumMod val="45000"/>
                      <a:lumOff val="55000"/>
                    </a:schemeClr>
                  </a:gs>
                  <a:gs pos="53000">
                    <a:schemeClr val="accent1">
                      <a:lumMod val="30000"/>
                      <a:lumOff val="7000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ln w="190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66360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306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ＭＳ ゴシック"/>
                  <a:ea typeface="ＭＳ ゴシック"/>
                  <a:cs typeface="+mn-cs"/>
                </a:endParaRPr>
              </a:p>
            </p:txBody>
          </p:sp>
          <p:sp>
            <p:nvSpPr>
              <p:cNvPr id="41" name="円弧 40">
                <a:extLst>
                  <a:ext uri="{FF2B5EF4-FFF2-40B4-BE49-F238E27FC236}">
                    <a16:creationId xmlns:a16="http://schemas.microsoft.com/office/drawing/2014/main" id="{2E4D105D-C4CC-9C7F-135C-0AE8A86526BA}"/>
                  </a:ext>
                </a:extLst>
              </p:cNvPr>
              <p:cNvSpPr>
                <a:spLocks/>
              </p:cNvSpPr>
              <p:nvPr/>
            </p:nvSpPr>
            <p:spPr>
              <a:xfrm flipH="1" flipV="1">
                <a:off x="881623" y="2992288"/>
                <a:ext cx="381615" cy="386899"/>
              </a:xfrm>
              <a:prstGeom prst="arc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66360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306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ＭＳ ゴシック"/>
                  <a:ea typeface="ＭＳ ゴシック"/>
                  <a:cs typeface="+mn-cs"/>
                </a:endParaRPr>
              </a:p>
            </p:txBody>
          </p:sp>
          <p:sp>
            <p:nvSpPr>
              <p:cNvPr id="42" name="円弧 41">
                <a:extLst>
                  <a:ext uri="{FF2B5EF4-FFF2-40B4-BE49-F238E27FC236}">
                    <a16:creationId xmlns:a16="http://schemas.microsoft.com/office/drawing/2014/main" id="{2EC4CF4E-629E-15FA-DAE6-269A675AD6C3}"/>
                  </a:ext>
                </a:extLst>
              </p:cNvPr>
              <p:cNvSpPr>
                <a:spLocks/>
              </p:cNvSpPr>
              <p:nvPr/>
            </p:nvSpPr>
            <p:spPr>
              <a:xfrm rot="10800000" flipH="1" flipV="1">
                <a:off x="1051435" y="2881476"/>
                <a:ext cx="381615" cy="386899"/>
              </a:xfrm>
              <a:prstGeom prst="arc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66360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306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ＭＳ ゴシック"/>
                  <a:ea typeface="ＭＳ ゴシック"/>
                  <a:cs typeface="+mn-cs"/>
                </a:endParaRPr>
              </a:p>
            </p:txBody>
          </p:sp>
        </p:grpSp>
      </p:grpSp>
      <p:pic>
        <p:nvPicPr>
          <p:cNvPr id="9" name="図 8">
            <a:extLst>
              <a:ext uri="{FF2B5EF4-FFF2-40B4-BE49-F238E27FC236}">
                <a16:creationId xmlns:a16="http://schemas.microsoft.com/office/drawing/2014/main" id="{D480005A-79D3-A6A9-0CE2-BEEEB8F61BF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519" t="6197" r="7251" b="7289"/>
          <a:stretch>
            <a:fillRect/>
          </a:stretch>
        </p:blipFill>
        <p:spPr>
          <a:xfrm>
            <a:off x="5583079" y="3009647"/>
            <a:ext cx="4522412" cy="4537318"/>
          </a:xfrm>
          <a:prstGeom prst="rect">
            <a:avLst/>
          </a:prstGeom>
        </p:spPr>
      </p:pic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6770FCB8-72F6-41E9-2ECA-099CDD29200F}"/>
              </a:ext>
            </a:extLst>
          </p:cNvPr>
          <p:cNvSpPr txBox="1">
            <a:spLocks/>
          </p:cNvSpPr>
          <p:nvPr/>
        </p:nvSpPr>
        <p:spPr>
          <a:xfrm>
            <a:off x="0" y="1028705"/>
            <a:ext cx="5740400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636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9900" b="0" i="0" u="none" strike="noStrike" kern="1200" cap="none" spc="0" normalizeH="0" baseline="0" noProof="0" dirty="0">
                <a:ln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ＭＳ ゴシック"/>
                <a:ea typeface="ＭＳ ゴシック"/>
                <a:cs typeface="+mn-cs"/>
              </a:rPr>
              <a:t>1mol</a:t>
            </a:r>
            <a:endParaRPr kumimoji="1" lang="ja-JP" altLang="en-US" sz="19900" b="0" i="0" u="none" strike="noStrike" kern="1200" cap="none" spc="0" normalizeH="0" baseline="0" noProof="0" dirty="0">
              <a:ln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ＭＳ ゴシック"/>
              <a:ea typeface="ＭＳ ゴシック"/>
              <a:cs typeface="+mn-cs"/>
            </a:endParaRP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0D8A03E5-4880-65F2-7961-CEBF4C57B32E}"/>
              </a:ext>
            </a:extLst>
          </p:cNvPr>
          <p:cNvSpPr txBox="1">
            <a:spLocks/>
          </p:cNvSpPr>
          <p:nvPr/>
        </p:nvSpPr>
        <p:spPr>
          <a:xfrm>
            <a:off x="1149913" y="4609589"/>
            <a:ext cx="954190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6636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1500" b="0" i="0" u="none" strike="noStrike" kern="1200" cap="none" spc="0" normalizeH="0" baseline="0" noProof="0">
                <a:ln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ＭＳ ゴシック"/>
                <a:ea typeface="ＭＳ ゴシック"/>
                <a:cs typeface="+mn-cs"/>
              </a:rPr>
              <a:t>= 6.0×10</a:t>
            </a:r>
            <a:r>
              <a:rPr kumimoji="1" lang="en-US" altLang="ja-JP" sz="11500" b="0" i="0" u="none" strike="noStrike" kern="1200" cap="none" spc="0" normalizeH="0" baseline="30000" noProof="0">
                <a:ln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ＭＳ ゴシック"/>
                <a:ea typeface="ＭＳ ゴシック"/>
                <a:cs typeface="+mn-cs"/>
              </a:rPr>
              <a:t>23</a:t>
            </a:r>
            <a:r>
              <a:rPr kumimoji="1" lang="ja-JP" altLang="en-US" sz="11500" b="0" i="0" u="none" strike="noStrike" kern="1200" cap="none" spc="0" normalizeH="0" baseline="0" noProof="0">
                <a:ln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ＭＳ ゴシック"/>
                <a:ea typeface="ＭＳ ゴシック"/>
                <a:cs typeface="+mn-cs"/>
              </a:rPr>
              <a:t>個</a:t>
            </a:r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72336E93-C2DB-6E47-8A21-272C219060F2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pPr marL="0" marR="0" lvl="0" indent="0" algn="r" defTabSz="6636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408349E-6932-463E-ABE1-6FC2A2453113}" type="slidenum">
              <a:rPr kumimoji="1" lang="ja-JP" altLang="en-US" sz="2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ＭＳ ゴシック" panose="020B0609070205080204" pitchFamily="49" charset="-128"/>
                <a:ea typeface="ＭＳ ゴシック" panose="020B0609070205080204" pitchFamily="49" charset="-128"/>
                <a:cs typeface="+mn-cs"/>
              </a:rPr>
              <a:pPr marL="0" marR="0" lvl="0" indent="0" algn="r" defTabSz="66360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1" lang="ja-JP" altLang="en-US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ＭＳ ゴシック"/>
              <a:ea typeface="ＭＳ ゴシック"/>
              <a:cs typeface="+mn-cs"/>
            </a:endParaRPr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C99518AD-A590-707E-8783-07DE58BED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>
                <a:solidFill>
                  <a:schemeClr val="bg1"/>
                </a:solidFill>
              </a:rPr>
              <a:t>Mol</a:t>
            </a:r>
            <a:r>
              <a:rPr lang="ja-JP" altLang="en-US">
                <a:solidFill>
                  <a:schemeClr val="bg1"/>
                </a:solidFill>
              </a:rPr>
              <a:t>も</a:t>
            </a:r>
            <a:r>
              <a:rPr lang="en-US" altLang="ja-JP">
                <a:solidFill>
                  <a:schemeClr val="bg1"/>
                </a:solidFill>
              </a:rPr>
              <a:t>DARS</a:t>
            </a:r>
            <a:r>
              <a:rPr lang="ja-JP" altLang="en-US">
                <a:solidFill>
                  <a:schemeClr val="bg1"/>
                </a:solidFill>
              </a:rPr>
              <a:t>も概念は同じ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86AB5344-37D7-DC51-FEF0-63B06EED8E6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altLang="ja-JP">
                <a:hlinkClick r:id="rId3"/>
              </a:rPr>
              <a:t>https://illustimage.com/?id=24216</a:t>
            </a:r>
            <a:endParaRPr lang="en-US" altLang="ja-JP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F718655D-A4A3-ECEA-7400-D10363701812}"/>
              </a:ext>
            </a:extLst>
          </p:cNvPr>
          <p:cNvSpPr>
            <a:spLocks/>
          </p:cNvSpPr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2">
                      <a:lumMod val="50000"/>
                    </a:schemeClr>
                  </a:solidFill>
                </a:ln>
              </a:rPr>
              <a:t>余談</a:t>
            </a:r>
          </a:p>
        </p:txBody>
      </p:sp>
    </p:spTree>
    <p:extLst>
      <p:ext uri="{BB962C8B-B14F-4D97-AF65-F5344CB8AC3E}">
        <p14:creationId xmlns:p14="http://schemas.microsoft.com/office/powerpoint/2010/main" val="3424095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>
            <a:extLst>
              <a:ext uri="{FF2B5EF4-FFF2-40B4-BE49-F238E27FC236}">
                <a16:creationId xmlns:a16="http://schemas.microsoft.com/office/drawing/2014/main" id="{791B0A99-6F97-B2DC-78B5-C7D625B183A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749" r="2749"/>
          <a:stretch>
            <a:fillRect/>
          </a:stretch>
        </p:blipFill>
        <p:spPr>
          <a:xfrm>
            <a:off x="424643" y="482590"/>
            <a:ext cx="4921261" cy="6594487"/>
          </a:xfrm>
          <a:prstGeom prst="rect">
            <a:avLst/>
          </a:prstGeom>
        </p:spPr>
      </p:pic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F173AD5C-AA2D-3D9F-3067-0EFF1E8B5BB3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35</a:t>
            </a:fld>
            <a:endParaRPr kumimoji="1" lang="ja-JP" altLang="en-US" b="0"/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CBC8CFE4-DE95-C351-066D-136722632B7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altLang="ja-JP" dirty="0">
                <a:hlinkClick r:id="rId3"/>
              </a:rPr>
              <a:t>https://</a:t>
            </a:r>
            <a:r>
              <a:rPr lang="en-US" altLang="ja-JP" dirty="0" err="1">
                <a:hlinkClick r:id="rId3"/>
              </a:rPr>
              <a:t>commons.wikimedia.org</a:t>
            </a:r>
            <a:r>
              <a:rPr lang="en-US" altLang="ja-JP" dirty="0">
                <a:hlinkClick r:id="rId3"/>
              </a:rPr>
              <a:t>/wiki/File:The_Shannon_Portrait_of_the_Hon_Robert_Boyle.jpg</a:t>
            </a:r>
            <a:endParaRPr lang="en-US" altLang="ja-JP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6C2DA226-F721-BB9A-5DCD-1620D34896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ja-JP" altLang="en-US" dirty="0"/>
              <a:t>ロバート・ボイル</a:t>
            </a:r>
            <a:br>
              <a:rPr lang="en-US" altLang="ja-JP" dirty="0"/>
            </a:br>
            <a:r>
              <a:rPr lang="ja-JP" altLang="en-US" sz="4000" dirty="0"/>
              <a:t>（</a:t>
            </a:r>
            <a:r>
              <a:rPr lang="en-US" altLang="ja-JP" sz="4000" dirty="0"/>
              <a:t>A.D.</a:t>
            </a:r>
            <a:r>
              <a:rPr lang="ja-JP" altLang="en-US" sz="4000" dirty="0"/>
              <a:t> </a:t>
            </a:r>
            <a:r>
              <a:rPr lang="en-US" altLang="ja-JP" sz="4000" dirty="0"/>
              <a:t>1627-1691</a:t>
            </a:r>
            <a:r>
              <a:rPr lang="ja-JP" altLang="en-US" sz="4000" dirty="0"/>
              <a:t>年）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テキスト プレースホルダー 3">
                <a:extLst>
                  <a:ext uri="{FF2B5EF4-FFF2-40B4-BE49-F238E27FC236}">
                    <a16:creationId xmlns:a16="http://schemas.microsoft.com/office/drawing/2014/main" id="{0E0F65A2-9641-59A4-BA56-F249B87F38AF}"/>
                  </a:ext>
                </a:extLst>
              </p:cNvPr>
              <p:cNvSpPr>
                <a:spLocks noGrp="1"/>
              </p:cNvSpPr>
              <p:nvPr>
                <p:ph type="body" sz="quarter" idx="29"/>
              </p:nvPr>
            </p:nvSpPr>
            <p:spPr>
              <a:prstGeom prst="wedgeRoundRectCallout">
                <a:avLst>
                  <a:gd name="adj1" fmla="val -108205"/>
                  <a:gd name="adj2" fmla="val -106336"/>
                  <a:gd name="adj3" fmla="val 16667"/>
                </a:avLst>
              </a:prstGeom>
            </p:spPr>
            <p:txBody>
              <a:bodyPr/>
              <a:lstStyle/>
              <a:p>
                <a:r>
                  <a:rPr lang="ja-JP" altLang="en-US" dirty="0">
                    <a:solidFill>
                      <a:schemeClr val="accent6"/>
                    </a:solidFill>
                  </a:rPr>
                  <a:t>一定温度下</a:t>
                </a:r>
                <a:r>
                  <a:rPr lang="ja-JP" altLang="en-US" dirty="0"/>
                  <a:t>で，気体の</a:t>
                </a:r>
                <a:r>
                  <a:rPr lang="ja-JP" altLang="en-US" dirty="0">
                    <a:solidFill>
                      <a:schemeClr val="accent6"/>
                    </a:solidFill>
                  </a:rPr>
                  <a:t>圧力</a:t>
                </a:r>
                <a14:m>
                  <m:oMath xmlns:m="http://schemas.openxmlformats.org/officeDocument/2006/math">
                    <m:r>
                      <a:rPr lang="en-US" altLang="ja-JP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ja-JP" altLang="en-US" dirty="0">
                    <a:solidFill>
                      <a:schemeClr val="accent6"/>
                    </a:solidFill>
                  </a:rPr>
                  <a:t>と体積</a:t>
                </a:r>
                <a14:m>
                  <m:oMath xmlns:m="http://schemas.openxmlformats.org/officeDocument/2006/math">
                    <m:r>
                      <a:rPr lang="en-US" altLang="ja-JP" i="1" dirty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ja-JP" altLang="en-US" dirty="0">
                    <a:solidFill>
                      <a:schemeClr val="accent6"/>
                    </a:solidFill>
                  </a:rPr>
                  <a:t>の積は不変</a:t>
                </a:r>
                <a:r>
                  <a:rPr lang="ja-JP" altLang="en-US" dirty="0"/>
                  <a:t>である．</a:t>
                </a:r>
                <a:endParaRPr lang="en-US" altLang="ja-JP" dirty="0"/>
              </a:p>
              <a:p>
                <a:r>
                  <a:rPr lang="ja-JP" altLang="en-US" sz="2800" dirty="0"/>
                  <a:t>（ボイルの法則）</a:t>
                </a:r>
              </a:p>
            </p:txBody>
          </p:sp>
        </mc:Choice>
        <mc:Fallback xmlns="">
          <p:sp>
            <p:nvSpPr>
              <p:cNvPr id="4" name="テキスト プレースホルダー 3">
                <a:extLst>
                  <a:ext uri="{FF2B5EF4-FFF2-40B4-BE49-F238E27FC236}">
                    <a16:creationId xmlns:a16="http://schemas.microsoft.com/office/drawing/2014/main" id="{0E0F65A2-9641-59A4-BA56-F249B87F38A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29"/>
              </p:nvPr>
            </p:nvSpPr>
            <p:spPr>
              <a:prstGeom prst="wedgeRoundRectCallout">
                <a:avLst>
                  <a:gd name="adj1" fmla="val -108205"/>
                  <a:gd name="adj2" fmla="val -106336"/>
                  <a:gd name="adj3" fmla="val 16667"/>
                </a:avLst>
              </a:prstGeom>
              <a:blipFill>
                <a:blip r:embed="rId4"/>
                <a:stretch>
                  <a:fillRect b="-153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23C64A0A-3351-D664-DBAF-21D241A2D7B7}"/>
              </a:ext>
            </a:extLst>
          </p:cNvPr>
          <p:cNvSpPr>
            <a:spLocks/>
          </p:cNvSpPr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3">
                      <a:lumMod val="75000"/>
                    </a:schemeClr>
                  </a:solidFill>
                </a:ln>
              </a:rPr>
              <a:t>板書</a:t>
            </a:r>
          </a:p>
        </p:txBody>
      </p:sp>
    </p:spTree>
    <p:extLst>
      <p:ext uri="{BB962C8B-B14F-4D97-AF65-F5344CB8AC3E}">
        <p14:creationId xmlns:p14="http://schemas.microsoft.com/office/powerpoint/2010/main" val="1634397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F3649B16-9401-0DAA-1BF4-779DE85C9037}"/>
              </a:ext>
            </a:extLst>
          </p:cNvPr>
          <p:cNvSpPr>
            <a:spLocks/>
          </p:cNvSpPr>
          <p:nvPr/>
        </p:nvSpPr>
        <p:spPr>
          <a:xfrm>
            <a:off x="5597122" y="5885676"/>
            <a:ext cx="4530139" cy="769162"/>
          </a:xfrm>
          <a:prstGeom prst="rect">
            <a:avLst/>
          </a:prstGeom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E1261FBC-52A2-C4E9-23AA-49853A86E0F5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36</a:t>
            </a:fld>
            <a:endParaRPr kumimoji="1" lang="ja-JP" altLang="en-US">
              <a:latin typeface="+mn-ea"/>
              <a:ea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テキスト プレースホルダー 8">
                <a:extLst>
                  <a:ext uri="{FF2B5EF4-FFF2-40B4-BE49-F238E27FC236}">
                    <a16:creationId xmlns:a16="http://schemas.microsoft.com/office/drawing/2014/main" id="{38A0CFCC-D272-363C-A47C-F3579FF1B3EB}"/>
                  </a:ext>
                </a:extLst>
              </p:cNvPr>
              <p:cNvSpPr>
                <a:spLocks noGrp="1"/>
              </p:cNvSpPr>
              <p:nvPr>
                <p:ph type="body" sz="quarter" idx="24"/>
              </p:nvPr>
            </p:nvSpPr>
            <p:spPr>
              <a:xfrm>
                <a:off x="5116463" y="1319370"/>
                <a:ext cx="5549481" cy="6240305"/>
              </a:xfrm>
            </p:spPr>
            <p:txBody>
              <a:bodyPr/>
              <a:lstStyle/>
              <a:p>
                <a:pPr algn="just">
                  <a:lnSpc>
                    <a:spcPct val="150000"/>
                  </a:lnSpc>
                  <a:buClr>
                    <a:schemeClr val="tx1"/>
                  </a:buClr>
                </a:pPr>
                <a:r>
                  <a:rPr lang="ja-JP" altLang="en-US" dirty="0"/>
                  <a:t>一定質量の気体を注射器に閉じ込め</a:t>
                </a:r>
                <a:r>
                  <a:rPr lang="en-US" altLang="ja-JP" dirty="0"/>
                  <a:t>,</a:t>
                </a:r>
              </a:p>
              <a:p>
                <a:pPr algn="just">
                  <a:lnSpc>
                    <a:spcPct val="150000"/>
                  </a:lnSpc>
                  <a:buClr>
                    <a:schemeClr val="tx1"/>
                  </a:buClr>
                </a:pPr>
                <a:r>
                  <a:rPr lang="ja-JP" altLang="en-US" dirty="0"/>
                  <a:t>ピストンに力を加えていくと</a:t>
                </a:r>
                <a:endParaRPr lang="en-US" altLang="ja-JP" dirty="0"/>
              </a:p>
              <a:p>
                <a:pPr algn="just">
                  <a:lnSpc>
                    <a:spcPct val="150000"/>
                  </a:lnSpc>
                  <a:buClr>
                    <a:schemeClr val="tx1"/>
                  </a:buClr>
                </a:pPr>
                <a:r>
                  <a:rPr lang="ja-JP" altLang="en-US" dirty="0">
                    <a:solidFill>
                      <a:schemeClr val="accent6"/>
                    </a:solidFill>
                  </a:rPr>
                  <a:t>体積は小さく</a:t>
                </a:r>
                <a:r>
                  <a:rPr lang="ja-JP" altLang="en-US" dirty="0"/>
                  <a:t>なる．</a:t>
                </a:r>
                <a:endParaRPr lang="en-US" altLang="ja-JP" dirty="0"/>
              </a:p>
              <a:p>
                <a:pPr marL="0" indent="0" algn="ctr">
                  <a:buClr>
                    <a:schemeClr val="tx1"/>
                  </a:buClr>
                  <a:buNone/>
                </a:pPr>
                <a14:m>
                  <m:oMath xmlns:m="http://schemas.openxmlformats.org/officeDocument/2006/math">
                    <m:r>
                      <a:rPr lang="en-US" altLang="ja-JP" sz="4000" b="0" i="1" smtClean="0">
                        <a:latin typeface="Cambria Math" panose="02040503050406030204" pitchFamily="18" charset="0"/>
                      </a:rPr>
                      <m:t>𝑃𝑉</m:t>
                    </m:r>
                    <m:r>
                      <a:rPr lang="en-US" altLang="ja-JP" sz="4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ja-JP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40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ja-JP" sz="40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en-US" altLang="ja-JP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40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ja-JP" sz="40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ja-JP" sz="4000" dirty="0"/>
                  <a:t> …(2.9)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ja-JP" altLang="en-US" b="0" i="1">
                        <a:latin typeface="Cambria Math" panose="02040503050406030204" pitchFamily="18" charset="0"/>
                      </a:rPr>
                      <m:t>図</m:t>
                    </m:r>
                  </m:oMath>
                </a14:m>
                <a:r>
                  <a:rPr lang="ja-JP" altLang="en-US" dirty="0"/>
                  <a:t>は左に示す．</a:t>
                </a:r>
              </a:p>
            </p:txBody>
          </p:sp>
        </mc:Choice>
        <mc:Fallback xmlns="">
          <p:sp>
            <p:nvSpPr>
              <p:cNvPr id="9" name="テキスト プレースホルダー 8">
                <a:extLst>
                  <a:ext uri="{FF2B5EF4-FFF2-40B4-BE49-F238E27FC236}">
                    <a16:creationId xmlns:a16="http://schemas.microsoft.com/office/drawing/2014/main" id="{38A0CFCC-D272-363C-A47C-F3579FF1B3E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24"/>
              </p:nvPr>
            </p:nvSpPr>
            <p:spPr>
              <a:xfrm>
                <a:off x="5116463" y="1319370"/>
                <a:ext cx="5549481" cy="6240305"/>
              </a:xfrm>
              <a:blipFill>
                <a:blip r:embed="rId2"/>
                <a:stretch>
                  <a:fillRect l="-2964" r="-3293" b="-136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タイトル 3">
            <a:extLst>
              <a:ext uri="{FF2B5EF4-FFF2-40B4-BE49-F238E27FC236}">
                <a16:creationId xmlns:a16="http://schemas.microsoft.com/office/drawing/2014/main" id="{830D1EE7-7CC8-D80E-8426-A07C1D74A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ボイルの法則</a:t>
            </a:r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C80B278E-3504-415D-E60B-0910BEFF4F72}"/>
              </a:ext>
            </a:extLst>
          </p:cNvPr>
          <p:cNvSpPr>
            <a:spLocks/>
          </p:cNvSpPr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3">
                      <a:lumMod val="75000"/>
                    </a:schemeClr>
                  </a:solidFill>
                </a:ln>
              </a:rPr>
              <a:t>板書</a:t>
            </a:r>
          </a:p>
        </p:txBody>
      </p:sp>
      <p:grpSp>
        <p:nvGrpSpPr>
          <p:cNvPr id="3" name="グループ化 2">
            <a:extLst>
              <a:ext uri="{FF2B5EF4-FFF2-40B4-BE49-F238E27FC236}">
                <a16:creationId xmlns:a16="http://schemas.microsoft.com/office/drawing/2014/main" id="{DBDC82A3-AE62-9497-05E1-0B5382EA8FC1}"/>
              </a:ext>
            </a:extLst>
          </p:cNvPr>
          <p:cNvGrpSpPr/>
          <p:nvPr/>
        </p:nvGrpSpPr>
        <p:grpSpPr>
          <a:xfrm>
            <a:off x="29701" y="1641536"/>
            <a:ext cx="5086762" cy="5212199"/>
            <a:chOff x="3115" y="2409559"/>
            <a:chExt cx="3536499" cy="3623707"/>
          </a:xfrm>
        </p:grpSpPr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10" name="グラフ 9">
                  <a:extLst>
                    <a:ext uri="{FF2B5EF4-FFF2-40B4-BE49-F238E27FC236}">
                      <a16:creationId xmlns:a16="http://schemas.microsoft.com/office/drawing/2014/main" id="{8AE430CC-426F-43F2-45BF-77163B49599D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1262493883"/>
                    </p:ext>
                  </p:extLst>
                </p:nvPr>
              </p:nvGraphicFramePr>
              <p:xfrm>
                <a:off x="3115" y="2409559"/>
                <a:ext cx="3536499" cy="3426795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3"/>
                </a:graphicData>
              </a:graphic>
            </p:graphicFrame>
          </mc:Choice>
          <mc:Fallback xmlns="">
            <p:graphicFrame>
              <p:nvGraphicFramePr>
                <p:cNvPr id="10" name="グラフ 9">
                  <a:extLst>
                    <a:ext uri="{FF2B5EF4-FFF2-40B4-BE49-F238E27FC236}">
                      <a16:creationId xmlns:a16="http://schemas.microsoft.com/office/drawing/2014/main" id="{8AE430CC-426F-43F2-45BF-77163B49599D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1262493883"/>
                    </p:ext>
                  </p:extLst>
                </p:nvPr>
              </p:nvGraphicFramePr>
              <p:xfrm>
                <a:off x="3115" y="2409559"/>
                <a:ext cx="3536499" cy="3426795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4"/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テキスト ボックス 7">
                  <a:extLst>
                    <a:ext uri="{FF2B5EF4-FFF2-40B4-BE49-F238E27FC236}">
                      <a16:creationId xmlns:a16="http://schemas.microsoft.com/office/drawing/2014/main" id="{0EB640B4-3C58-6582-E487-E7DB4EB55934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115" y="5669505"/>
                  <a:ext cx="3536499" cy="36376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a:rPr kumimoji="1" lang="en-US" altLang="ja-JP" sz="2800" b="0" i="1" smtClean="0">
                          <a:latin typeface="Cambria Math" panose="02040503050406030204" pitchFamily="18" charset="0"/>
                        </a:rPr>
                        <m:t>𝑃</m:t>
                      </m:r>
                    </m:oMath>
                  </a14:m>
                  <a:r>
                    <a:rPr kumimoji="1" lang="ja-JP" altLang="en-US" sz="2800" dirty="0"/>
                    <a:t>と</a:t>
                  </a:r>
                  <a14:m>
                    <m:oMath xmlns:m="http://schemas.openxmlformats.org/officeDocument/2006/math">
                      <m:r>
                        <a:rPr kumimoji="1" lang="en-US" altLang="ja-JP" sz="2800" i="1" dirty="0" smtClean="0">
                          <a:latin typeface="Cambria Math" panose="02040503050406030204" pitchFamily="18" charset="0"/>
                        </a:rPr>
                        <m:t>𝑉</m:t>
                      </m:r>
                    </m:oMath>
                  </a14:m>
                  <a:r>
                    <a:rPr kumimoji="1" lang="ja-JP" altLang="en-US" sz="2800" dirty="0"/>
                    <a:t>は</a:t>
                  </a:r>
                  <a:r>
                    <a:rPr kumimoji="1" lang="ja-JP" altLang="en-US" sz="2800" dirty="0">
                      <a:solidFill>
                        <a:schemeClr val="accent6"/>
                      </a:solidFill>
                    </a:rPr>
                    <a:t>反比例</a:t>
                  </a:r>
                  <a:r>
                    <a:rPr kumimoji="1" lang="ja-JP" altLang="en-US" sz="2800" dirty="0"/>
                    <a:t>の関係</a:t>
                  </a:r>
                </a:p>
              </p:txBody>
            </p:sp>
          </mc:Choice>
          <mc:Fallback xmlns="">
            <p:sp>
              <p:nvSpPr>
                <p:cNvPr id="8" name="テキスト ボックス 7">
                  <a:extLst>
                    <a:ext uri="{FF2B5EF4-FFF2-40B4-BE49-F238E27FC236}">
                      <a16:creationId xmlns:a16="http://schemas.microsoft.com/office/drawing/2014/main" id="{0EB640B4-3C58-6582-E487-E7DB4EB5593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15" y="5669505"/>
                  <a:ext cx="3536499" cy="363761"/>
                </a:xfrm>
                <a:prstGeom prst="rect">
                  <a:avLst/>
                </a:prstGeom>
                <a:blipFill>
                  <a:blip r:embed="rId5"/>
                  <a:stretch>
                    <a:fillRect t="-13953" b="-29070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331624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AD4CD6-A160-5BED-D92A-1AF3331385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直方体 2">
            <a:extLst>
              <a:ext uri="{FF2B5EF4-FFF2-40B4-BE49-F238E27FC236}">
                <a16:creationId xmlns:a16="http://schemas.microsoft.com/office/drawing/2014/main" id="{16701EAE-1EA1-759C-006C-509CBCAA35CC}"/>
              </a:ext>
            </a:extLst>
          </p:cNvPr>
          <p:cNvSpPr>
            <a:spLocks/>
          </p:cNvSpPr>
          <p:nvPr/>
        </p:nvSpPr>
        <p:spPr>
          <a:xfrm>
            <a:off x="532863" y="3101423"/>
            <a:ext cx="2651760" cy="2651760"/>
          </a:xfrm>
          <a:prstGeom prst="cub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E4E1524C-79C3-A612-7931-EB9FC77A0C5E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37</a:t>
            </a:fld>
            <a:endParaRPr kumimoji="1" lang="ja-JP" altLang="en-US">
              <a:latin typeface="+mn-ea"/>
              <a:ea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テキスト プレースホルダー 9">
                <a:extLst>
                  <a:ext uri="{FF2B5EF4-FFF2-40B4-BE49-F238E27FC236}">
                    <a16:creationId xmlns:a16="http://schemas.microsoft.com/office/drawing/2014/main" id="{C13216F5-70FD-39C9-39BB-A04DEB3B855A}"/>
                  </a:ext>
                </a:extLst>
              </p:cNvPr>
              <p:cNvSpPr>
                <a:spLocks noGrp="1"/>
              </p:cNvSpPr>
              <p:nvPr>
                <p:ph type="body" sz="quarter" idx="24"/>
              </p:nvPr>
            </p:nvSpPr>
            <p:spPr>
              <a:xfrm>
                <a:off x="3535736" y="1317409"/>
                <a:ext cx="7130210" cy="6242258"/>
              </a:xfrm>
            </p:spPr>
            <p:txBody>
              <a:bodyPr anchor="t"/>
              <a:lstStyle/>
              <a:p>
                <a:pPr algn="just">
                  <a:lnSpc>
                    <a:spcPct val="150000"/>
                  </a:lnSpc>
                  <a:buClr>
                    <a:schemeClr val="tx1"/>
                  </a:buClr>
                </a:pPr>
                <a:r>
                  <a:rPr lang="ja-JP" altLang="en-US" dirty="0">
                    <a:latin typeface="+mn-ea"/>
                  </a:rPr>
                  <a:t>温度による</a:t>
                </a:r>
                <a:r>
                  <a:rPr lang="ja-JP" altLang="en-US" dirty="0">
                    <a:solidFill>
                      <a:schemeClr val="accent6"/>
                    </a:solidFill>
                    <a:latin typeface="+mn-ea"/>
                  </a:rPr>
                  <a:t>気体の体積の変化</a:t>
                </a:r>
                <a:r>
                  <a:rPr lang="ja-JP" altLang="en-US" dirty="0">
                    <a:latin typeface="+mn-ea"/>
                  </a:rPr>
                  <a:t>を</a:t>
                </a:r>
                <a:r>
                  <a:rPr lang="ja-JP" altLang="en-US" dirty="0">
                    <a:solidFill>
                      <a:schemeClr val="accent6"/>
                    </a:solidFill>
                    <a:latin typeface="+mn-ea"/>
                  </a:rPr>
                  <a:t>体膨張</a:t>
                </a:r>
                <a:r>
                  <a:rPr lang="ja-JP" altLang="en-US" dirty="0">
                    <a:latin typeface="+mn-ea"/>
                  </a:rPr>
                  <a:t>と呼ぶ．</a:t>
                </a:r>
                <a:endParaRPr lang="en-US" altLang="ja-JP" dirty="0">
                  <a:latin typeface="+mn-ea"/>
                </a:endParaRPr>
              </a:p>
              <a:p>
                <a:pPr algn="just">
                  <a:lnSpc>
                    <a:spcPct val="150000"/>
                  </a:lnSpc>
                  <a:buClr>
                    <a:schemeClr val="tx1"/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ja-JP" dirty="0">
                    <a:latin typeface="+mn-ea"/>
                  </a:rPr>
                  <a:t>[</a:t>
                </a:r>
                <a:r>
                  <a:rPr lang="ja-JP" altLang="en-US" dirty="0">
                    <a:latin typeface="+mn-ea"/>
                  </a:rPr>
                  <a:t>℃</a:t>
                </a:r>
                <a:r>
                  <a:rPr lang="en-US" altLang="ja-JP" dirty="0">
                    <a:latin typeface="+mn-ea"/>
                  </a:rPr>
                  <a:t>]</a:t>
                </a:r>
                <a:r>
                  <a:rPr lang="ja-JP" altLang="en-US" dirty="0">
                    <a:latin typeface="+mn-ea"/>
                  </a:rPr>
                  <a:t>における体積を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ja-JP" dirty="0">
                    <a:latin typeface="+mn-ea"/>
                  </a:rPr>
                  <a:t>[m</a:t>
                </a:r>
                <a:r>
                  <a:rPr lang="en-US" altLang="ja-JP" baseline="30000" dirty="0">
                    <a:latin typeface="+mn-ea"/>
                  </a:rPr>
                  <a:t>3</a:t>
                </a:r>
                <a:r>
                  <a:rPr lang="en-US" altLang="ja-JP" dirty="0">
                    <a:latin typeface="+mn-ea"/>
                  </a:rPr>
                  <a:t>]</a:t>
                </a:r>
                <a:r>
                  <a:rPr lang="ja-JP" altLang="en-US" dirty="0">
                    <a:latin typeface="+mn-ea"/>
                  </a:rPr>
                  <a:t>， </a:t>
                </a:r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altLang="ja-JP" dirty="0">
                    <a:latin typeface="+mn-ea"/>
                  </a:rPr>
                  <a:t>[</a:t>
                </a:r>
                <a:r>
                  <a:rPr lang="ja-JP" altLang="en-US" dirty="0">
                    <a:latin typeface="+mn-ea"/>
                  </a:rPr>
                  <a:t>℃</a:t>
                </a:r>
                <a:r>
                  <a:rPr lang="en-US" altLang="ja-JP" dirty="0">
                    <a:latin typeface="+mn-ea"/>
                  </a:rPr>
                  <a:t>]</a:t>
                </a:r>
                <a:r>
                  <a:rPr lang="ja-JP" altLang="en-US" dirty="0">
                    <a:latin typeface="+mn-ea"/>
                  </a:rPr>
                  <a:t>における体積を</a:t>
                </a:r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altLang="ja-JP" dirty="0">
                    <a:latin typeface="+mn-ea"/>
                  </a:rPr>
                  <a:t>[m</a:t>
                </a:r>
                <a:r>
                  <a:rPr lang="en-US" altLang="ja-JP" baseline="30000" dirty="0">
                    <a:latin typeface="+mn-ea"/>
                  </a:rPr>
                  <a:t>3</a:t>
                </a:r>
                <a:r>
                  <a:rPr lang="en-US" altLang="ja-JP" dirty="0">
                    <a:latin typeface="+mn-ea"/>
                  </a:rPr>
                  <a:t>]</a:t>
                </a:r>
                <a:r>
                  <a:rPr lang="ja-JP" altLang="en-US" dirty="0">
                    <a:latin typeface="+mn-ea"/>
                  </a:rPr>
                  <a:t>，</a:t>
                </a:r>
                <a:r>
                  <a:rPr lang="ja-JP" altLang="en-US" dirty="0">
                    <a:solidFill>
                      <a:schemeClr val="accent6"/>
                    </a:solidFill>
                    <a:latin typeface="+mn-ea"/>
                  </a:rPr>
                  <a:t>体膨張率</a:t>
                </a:r>
                <a:r>
                  <a:rPr lang="ja-JP" altLang="en-US" dirty="0">
                    <a:latin typeface="+mn-ea"/>
                  </a:rPr>
                  <a:t>を</a:t>
                </a:r>
                <a14:m>
                  <m:oMath xmlns:m="http://schemas.openxmlformats.org/officeDocument/2006/math">
                    <m:r>
                      <a:rPr lang="en-US" altLang="ja-JP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altLang="ja-JP" dirty="0">
                    <a:latin typeface="+mn-ea"/>
                  </a:rPr>
                  <a:t>[/K]</a:t>
                </a:r>
                <a:r>
                  <a:rPr lang="ja-JP" altLang="en-US" dirty="0">
                    <a:latin typeface="+mn-ea"/>
                  </a:rPr>
                  <a:t>とすると次である．</a:t>
                </a:r>
                <a:endParaRPr lang="en-US" altLang="ja-JP" dirty="0">
                  <a:latin typeface="+mn-ea"/>
                </a:endParaRPr>
              </a:p>
              <a:p>
                <a:pPr marL="0" indent="0" algn="just">
                  <a:lnSpc>
                    <a:spcPct val="150000"/>
                  </a:lnSpc>
                  <a:buClr>
                    <a:schemeClr val="tx1"/>
                  </a:buClr>
                  <a:buNone/>
                </a:pPr>
                <a:endParaRPr lang="en-US" altLang="ja-JP" dirty="0">
                  <a:latin typeface="+mn-ea"/>
                </a:endParaRPr>
              </a:p>
            </p:txBody>
          </p:sp>
        </mc:Choice>
        <mc:Fallback xmlns="">
          <p:sp>
            <p:nvSpPr>
              <p:cNvPr id="10" name="テキスト プレースホルダー 9">
                <a:extLst>
                  <a:ext uri="{FF2B5EF4-FFF2-40B4-BE49-F238E27FC236}">
                    <a16:creationId xmlns:a16="http://schemas.microsoft.com/office/drawing/2014/main" id="{C13216F5-70FD-39C9-39BB-A04DEB3B85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body" sz="quarter" idx="24"/>
              </p:nvPr>
            </p:nvSpPr>
            <p:spPr>
              <a:xfrm>
                <a:off x="3535736" y="1317409"/>
                <a:ext cx="7130210" cy="6242258"/>
              </a:xfrm>
              <a:blipFill>
                <a:blip r:embed="rId2"/>
                <a:stretch>
                  <a:fillRect l="-2308" r="-914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タイトル 3">
            <a:extLst>
              <a:ext uri="{FF2B5EF4-FFF2-40B4-BE49-F238E27FC236}">
                <a16:creationId xmlns:a16="http://schemas.microsoft.com/office/drawing/2014/main" id="{70BD6F7C-9549-1BFD-7443-788EF646A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熱膨張 </a:t>
            </a:r>
            <a:r>
              <a:rPr kumimoji="1" lang="en-US" altLang="ja-JP"/>
              <a:t>-2</a:t>
            </a:r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805B5FBB-EB89-3A26-EDC4-D244BB22E5BC}"/>
              </a:ext>
            </a:extLst>
          </p:cNvPr>
          <p:cNvSpPr>
            <a:spLocks/>
          </p:cNvSpPr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3">
                      <a:lumMod val="75000"/>
                    </a:schemeClr>
                  </a:solidFill>
                </a:ln>
              </a:rPr>
              <a:t>板書</a:t>
            </a:r>
          </a:p>
        </p:txBody>
      </p:sp>
      <p:sp>
        <p:nvSpPr>
          <p:cNvPr id="5" name="直方体 4">
            <a:extLst>
              <a:ext uri="{FF2B5EF4-FFF2-40B4-BE49-F238E27FC236}">
                <a16:creationId xmlns:a16="http://schemas.microsoft.com/office/drawing/2014/main" id="{7E5CE2E2-17BE-A50B-1873-4B821C3D407F}"/>
              </a:ext>
            </a:extLst>
          </p:cNvPr>
          <p:cNvSpPr>
            <a:spLocks/>
          </p:cNvSpPr>
          <p:nvPr/>
        </p:nvSpPr>
        <p:spPr>
          <a:xfrm>
            <a:off x="1445289" y="4315933"/>
            <a:ext cx="1437250" cy="1437250"/>
          </a:xfrm>
          <a:prstGeom prst="cube">
            <a:avLst/>
          </a:prstGeom>
          <a:noFill/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B7AF80CA-AEED-995B-9BA9-BDF8A51390E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34648" y="4739991"/>
                <a:ext cx="900439" cy="954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2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kumimoji="1" lang="en-US" altLang="ja-JP" sz="2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kumimoji="1" lang="ja-JP" altLang="en-US" sz="2800"/>
                  <a:t>℃</a:t>
                </a:r>
                <a:endParaRPr kumimoji="1" lang="en-US" altLang="ja-JP" sz="2800"/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ja-JP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ja-JP" alt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en-US" altLang="ja-JP" sz="2800">
                    <a:ea typeface="Cambria Math" panose="02040503050406030204" pitchFamily="18" charset="0"/>
                  </a:rPr>
                  <a:t>m</a:t>
                </a:r>
                <a:r>
                  <a:rPr kumimoji="1" lang="en-US" altLang="ja-JP" sz="2800" baseline="30000">
                    <a:ea typeface="Cambria Math" panose="02040503050406030204" pitchFamily="18" charset="0"/>
                  </a:rPr>
                  <a:t>3</a:t>
                </a:r>
                <a:endParaRPr kumimoji="1" lang="ja-JP" altLang="en-US" sz="2800" baseline="30000"/>
              </a:p>
            </p:txBody>
          </p:sp>
        </mc:Choice>
        <mc:Fallback xmlns="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B7AF80CA-AEED-995B-9BA9-BDF8A51390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4648" y="4739991"/>
                <a:ext cx="900439" cy="954107"/>
              </a:xfrm>
              <a:prstGeom prst="rect">
                <a:avLst/>
              </a:prstGeom>
              <a:blipFill>
                <a:blip r:embed="rId3"/>
                <a:stretch>
                  <a:fillRect t="-8333" r="-10204" b="-1602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テキスト ボックス 7">
                <a:extLst>
                  <a:ext uri="{FF2B5EF4-FFF2-40B4-BE49-F238E27FC236}">
                    <a16:creationId xmlns:a16="http://schemas.microsoft.com/office/drawing/2014/main" id="{FFF013F2-A0BB-6660-F4C3-A7118186010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2863" y="3785884"/>
                <a:ext cx="798808" cy="954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kumimoji="1" lang="en-US" altLang="ja-JP" sz="28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kumimoji="1" lang="ja-JP" altLang="en-US" sz="2800"/>
                  <a:t>℃</a:t>
                </a:r>
                <a:endParaRPr kumimoji="1" lang="en-US" altLang="ja-JP" sz="2800"/>
              </a:p>
              <a:p>
                <a14:m>
                  <m:oMath xmlns:m="http://schemas.openxmlformats.org/officeDocument/2006/math">
                    <m:r>
                      <a:rPr lang="en-US" altLang="ja-JP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a:rPr lang="ja-JP" alt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en-US" altLang="ja-JP" sz="2800"/>
                  <a:t>m</a:t>
                </a:r>
                <a:r>
                  <a:rPr kumimoji="1" lang="en-US" altLang="ja-JP" sz="2800" baseline="30000"/>
                  <a:t>3</a:t>
                </a:r>
                <a:endParaRPr kumimoji="1" lang="ja-JP" altLang="en-US" sz="2800" baseline="30000"/>
              </a:p>
            </p:txBody>
          </p:sp>
        </mc:Choice>
        <mc:Fallback xmlns="">
          <p:sp>
            <p:nvSpPr>
              <p:cNvPr id="8" name="テキスト ボックス 7">
                <a:extLst>
                  <a:ext uri="{FF2B5EF4-FFF2-40B4-BE49-F238E27FC236}">
                    <a16:creationId xmlns:a16="http://schemas.microsoft.com/office/drawing/2014/main" id="{FFF013F2-A0BB-6660-F4C3-A711818601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863" y="3785884"/>
                <a:ext cx="798808" cy="954107"/>
              </a:xfrm>
              <a:prstGeom prst="rect">
                <a:avLst/>
              </a:prstGeom>
              <a:blipFill>
                <a:blip r:embed="rId4"/>
                <a:stretch>
                  <a:fillRect t="-7643" r="-8397" b="-1528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77671FAE-5DA0-7595-E338-8548F4DB57C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33594" y="6437365"/>
                <a:ext cx="6734493" cy="946541"/>
              </a:xfrm>
              <a:prstGeom prst="rect">
                <a:avLst/>
              </a:prstGeom>
              <a:effectLst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ja-JP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altLang="ja-JP" sz="36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altLang="ja-JP" sz="36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d>
                      <m:dPr>
                        <m:ctrlPr>
                          <a:rPr lang="en-US" altLang="ja-JP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altLang="ja-JP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ja-JP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altLang="ja-JP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altLang="ja-JP" sz="3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sz="3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d>
                      <m:dPr>
                        <m:ctrlPr>
                          <a:rPr lang="en-US" altLang="ja-JP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36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ja-JP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ja-JP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ja-JP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ja-JP" sz="3600" dirty="0">
                    <a:solidFill>
                      <a:schemeClr val="tx1"/>
                    </a:solidFill>
                    <a:latin typeface="+mn-ea"/>
                    <a:cs typeface="CMU Serif" panose="02000603000000000000" pitchFamily="2" charset="0"/>
                  </a:rPr>
                  <a:t> …(2.10)</a:t>
                </a:r>
              </a:p>
            </p:txBody>
          </p:sp>
        </mc:Choice>
        <mc:Fallback xmlns="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77671FAE-5DA0-7595-E338-8548F4DB57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3594" y="6437365"/>
                <a:ext cx="6734493" cy="946541"/>
              </a:xfrm>
              <a:prstGeom prst="rect">
                <a:avLst/>
              </a:prstGeom>
              <a:blipFill>
                <a:blip r:embed="rId5"/>
                <a:stretch>
                  <a:fillRect t="-1911" r="-2258"/>
                </a:stretch>
              </a:blipFill>
              <a:effectLst/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57891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>
            <a:extLst>
              <a:ext uri="{FF2B5EF4-FFF2-40B4-BE49-F238E27FC236}">
                <a16:creationId xmlns:a16="http://schemas.microsoft.com/office/drawing/2014/main" id="{2F1B2046-58E3-02BA-F8C8-24C97AB821F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427" r="3427"/>
          <a:stretch>
            <a:fillRect/>
          </a:stretch>
        </p:blipFill>
        <p:spPr>
          <a:xfrm>
            <a:off x="424643" y="482589"/>
            <a:ext cx="4921261" cy="6594487"/>
          </a:xfrm>
          <a:prstGeom prst="rect">
            <a:avLst/>
          </a:prstGeom>
        </p:spPr>
      </p:pic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86299E23-8558-ABE7-EBF6-B4F842A0E65C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38</a:t>
            </a:fld>
            <a:endParaRPr kumimoji="1" lang="ja-JP" altLang="en-US" b="0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C09EA8B6-F951-4DA6-3047-37572AAEB83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altLang="ja-JP" dirty="0">
                <a:hlinkClick r:id="rId3"/>
              </a:rPr>
              <a:t>https://</a:t>
            </a:r>
            <a:r>
              <a:rPr lang="en-US" altLang="ja-JP" dirty="0" err="1">
                <a:hlinkClick r:id="rId3"/>
              </a:rPr>
              <a:t>commons.wikimedia.org</a:t>
            </a:r>
            <a:r>
              <a:rPr lang="en-US" altLang="ja-JP" dirty="0">
                <a:hlinkClick r:id="rId3"/>
              </a:rPr>
              <a:t>/wiki/File:Portrait_du_physicien_Charles.jpg</a:t>
            </a:r>
            <a:endParaRPr lang="en-US" altLang="ja-JP" dirty="0"/>
          </a:p>
        </p:txBody>
      </p:sp>
      <p:sp>
        <p:nvSpPr>
          <p:cNvPr id="5" name="タイトル 4">
            <a:extLst>
              <a:ext uri="{FF2B5EF4-FFF2-40B4-BE49-F238E27FC236}">
                <a16:creationId xmlns:a16="http://schemas.microsoft.com/office/drawing/2014/main" id="{47F7D2D6-0076-E5B3-4BC0-37E1A91DAB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ja-JP" altLang="en-US" dirty="0"/>
              <a:t>ジャック・シャルル</a:t>
            </a:r>
            <a:br>
              <a:rPr lang="en-US" altLang="ja-JP" dirty="0"/>
            </a:br>
            <a:r>
              <a:rPr lang="ja-JP" altLang="en-US" sz="4000" dirty="0"/>
              <a:t>（</a:t>
            </a:r>
            <a:r>
              <a:rPr lang="en-US" altLang="ja-JP" sz="4000" dirty="0"/>
              <a:t>A.D. 1746-1823</a:t>
            </a:r>
            <a:r>
              <a:rPr lang="ja-JP" altLang="en-US" sz="4000" dirty="0"/>
              <a:t>年）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テキスト プレースホルダー 5">
                <a:extLst>
                  <a:ext uri="{FF2B5EF4-FFF2-40B4-BE49-F238E27FC236}">
                    <a16:creationId xmlns:a16="http://schemas.microsoft.com/office/drawing/2014/main" id="{349FA2CF-C0EA-DD96-AD67-B9739CB023BD}"/>
                  </a:ext>
                </a:extLst>
              </p:cNvPr>
              <p:cNvSpPr>
                <a:spLocks noGrp="1"/>
              </p:cNvSpPr>
              <p:nvPr>
                <p:ph type="body" sz="quarter" idx="29"/>
              </p:nvPr>
            </p:nvSpPr>
            <p:spPr>
              <a:prstGeom prst="wedgeRoundRectCallout">
                <a:avLst>
                  <a:gd name="adj1" fmla="val -98504"/>
                  <a:gd name="adj2" fmla="val -86812"/>
                  <a:gd name="adj3" fmla="val 16667"/>
                </a:avLst>
              </a:prstGeom>
            </p:spPr>
            <p:txBody>
              <a:bodyPr/>
              <a:lstStyle/>
              <a:p>
                <a:r>
                  <a:rPr lang="ja-JP" altLang="en-US" dirty="0">
                    <a:solidFill>
                      <a:schemeClr val="accent6"/>
                    </a:solidFill>
                  </a:rPr>
                  <a:t>一定圧力下</a:t>
                </a:r>
                <a:r>
                  <a:rPr lang="ja-JP" altLang="en-US" dirty="0"/>
                  <a:t>で，</a:t>
                </a:r>
                <a:r>
                  <a:rPr lang="ja-JP" altLang="en-US" dirty="0">
                    <a:solidFill>
                      <a:schemeClr val="accent6"/>
                    </a:solidFill>
                  </a:rPr>
                  <a:t>気体の膨張率</a:t>
                </a:r>
                <a14:m>
                  <m:oMath xmlns:m="http://schemas.openxmlformats.org/officeDocument/2006/math">
                    <m:r>
                      <a:rPr lang="en-US" altLang="ja-JP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ja-JP" altLang="en-US" dirty="0">
                    <a:solidFill>
                      <a:schemeClr val="accent6"/>
                    </a:solidFill>
                  </a:rPr>
                  <a:t>は不変</a:t>
                </a:r>
                <a:r>
                  <a:rPr lang="ja-JP" altLang="en-US" dirty="0"/>
                  <a:t>である．</a:t>
                </a:r>
                <a:endParaRPr lang="en-US" altLang="ja-JP" dirty="0"/>
              </a:p>
              <a:p>
                <a:r>
                  <a:rPr lang="ja-JP" altLang="en-US" sz="2800" dirty="0"/>
                  <a:t>（シャルルの法則）</a:t>
                </a:r>
              </a:p>
            </p:txBody>
          </p:sp>
        </mc:Choice>
        <mc:Fallback xmlns="">
          <p:sp>
            <p:nvSpPr>
              <p:cNvPr id="6" name="テキスト プレースホルダー 5">
                <a:extLst>
                  <a:ext uri="{FF2B5EF4-FFF2-40B4-BE49-F238E27FC236}">
                    <a16:creationId xmlns:a16="http://schemas.microsoft.com/office/drawing/2014/main" id="{349FA2CF-C0EA-DD96-AD67-B9739CB023B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29"/>
              </p:nvPr>
            </p:nvSpPr>
            <p:spPr>
              <a:prstGeom prst="wedgeRoundRectCallout">
                <a:avLst>
                  <a:gd name="adj1" fmla="val -98504"/>
                  <a:gd name="adj2" fmla="val -86812"/>
                  <a:gd name="adj3" fmla="val 16667"/>
                </a:avLst>
              </a:prstGeom>
              <a:blipFill>
                <a:blip r:embed="rId4"/>
                <a:stretch>
                  <a:fillRect b="-175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0AA0F0FB-5B46-062E-654D-1117516EF879}"/>
              </a:ext>
            </a:extLst>
          </p:cNvPr>
          <p:cNvSpPr>
            <a:spLocks/>
          </p:cNvSpPr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3">
                      <a:lumMod val="75000"/>
                    </a:schemeClr>
                  </a:solidFill>
                </a:ln>
              </a:rPr>
              <a:t>板書</a:t>
            </a:r>
          </a:p>
        </p:txBody>
      </p:sp>
    </p:spTree>
    <p:extLst>
      <p:ext uri="{BB962C8B-B14F-4D97-AF65-F5344CB8AC3E}">
        <p14:creationId xmlns:p14="http://schemas.microsoft.com/office/powerpoint/2010/main" val="1668458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225E9F-ACFA-BD20-6300-352A5BCE34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7F345823-57E3-FF24-C0F9-B7F67622FBFE}"/>
              </a:ext>
            </a:extLst>
          </p:cNvPr>
          <p:cNvSpPr>
            <a:spLocks/>
          </p:cNvSpPr>
          <p:nvPr/>
        </p:nvSpPr>
        <p:spPr>
          <a:xfrm>
            <a:off x="5823760" y="5499010"/>
            <a:ext cx="3995156" cy="1066094"/>
          </a:xfrm>
          <a:prstGeom prst="rect">
            <a:avLst/>
          </a:prstGeom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3C5EB50B-3BC6-CF0D-3D41-1FDADE042AC0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39</a:t>
            </a:fld>
            <a:endParaRPr kumimoji="1" lang="ja-JP" altLang="en-US">
              <a:latin typeface="+mn-ea"/>
              <a:ea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テキスト プレースホルダー 8">
                <a:extLst>
                  <a:ext uri="{FF2B5EF4-FFF2-40B4-BE49-F238E27FC236}">
                    <a16:creationId xmlns:a16="http://schemas.microsoft.com/office/drawing/2014/main" id="{14471EE9-36C7-3A75-65EB-0C992B87F090}"/>
                  </a:ext>
                </a:extLst>
              </p:cNvPr>
              <p:cNvSpPr>
                <a:spLocks noGrp="1"/>
              </p:cNvSpPr>
              <p:nvPr>
                <p:ph type="body" sz="quarter" idx="24"/>
              </p:nvPr>
            </p:nvSpPr>
            <p:spPr>
              <a:xfrm>
                <a:off x="5204756" y="1319371"/>
                <a:ext cx="5461190" cy="6240296"/>
              </a:xfrm>
            </p:spPr>
            <p:txBody>
              <a:bodyPr>
                <a:noAutofit/>
              </a:bodyPr>
              <a:lstStyle/>
              <a:p>
                <a:pPr algn="just">
                  <a:lnSpc>
                    <a:spcPct val="150000"/>
                  </a:lnSpc>
                  <a:buClr>
                    <a:schemeClr val="tx1"/>
                  </a:buClr>
                </a:pPr>
                <a:r>
                  <a:rPr lang="ja-JP" altLang="en-US" dirty="0"/>
                  <a:t>理想気体では，</a:t>
                </a:r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ja-JP" altLang="en-US" dirty="0"/>
                  <a:t> である．</a:t>
                </a:r>
                <a:endParaRPr lang="en-US" altLang="ja-JP" dirty="0"/>
              </a:p>
              <a:p>
                <a:pPr algn="just">
                  <a:lnSpc>
                    <a:spcPct val="150000"/>
                  </a:lnSpc>
                  <a:buClr>
                    <a:schemeClr val="tx1"/>
                  </a:buClr>
                </a:pPr>
                <a:r>
                  <a:rPr lang="en-US" altLang="ja-JP" dirty="0"/>
                  <a:t>(2.10)</a:t>
                </a:r>
                <a:r>
                  <a:rPr lang="ja-JP" altLang="en-US" dirty="0"/>
                  <a:t>式に代入すると次である．</a:t>
                </a:r>
                <a:endParaRPr lang="en-US" altLang="ja-JP" dirty="0"/>
              </a:p>
              <a:p>
                <a:pPr marL="0" indent="0" algn="ctr">
                  <a:buClr>
                    <a:schemeClr val="tx1"/>
                  </a:buClr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altLang="ja-JP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4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num>
                      <m:den>
                        <m:r>
                          <a:rPr lang="en-US" altLang="ja-JP" sz="4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den>
                    </m:f>
                    <m:r>
                      <a:rPr lang="en-US" altLang="ja-JP" sz="4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ja-JP" sz="4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40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altLang="ja-JP" sz="40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ja-JP" sz="4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40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ja-JP" sz="40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altLang="ja-JP" sz="4000" dirty="0"/>
                  <a:t> …(2.11)</a:t>
                </a:r>
              </a:p>
              <a:p>
                <a:pPr algn="just">
                  <a:lnSpc>
                    <a:spcPct val="150000"/>
                  </a:lnSpc>
                  <a:buClr>
                    <a:schemeClr val="tx1"/>
                  </a:buClr>
                </a:pPr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ja-JP" altLang="en-US" dirty="0"/>
                  <a:t>図は左に示す．</a:t>
                </a:r>
              </a:p>
            </p:txBody>
          </p:sp>
        </mc:Choice>
        <mc:Fallback xmlns="">
          <p:sp>
            <p:nvSpPr>
              <p:cNvPr id="9" name="テキスト プレースホルダー 8">
                <a:extLst>
                  <a:ext uri="{FF2B5EF4-FFF2-40B4-BE49-F238E27FC236}">
                    <a16:creationId xmlns:a16="http://schemas.microsoft.com/office/drawing/2014/main" id="{14471EE9-36C7-3A75-65EB-0C992B87F0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24"/>
              </p:nvPr>
            </p:nvSpPr>
            <p:spPr>
              <a:xfrm>
                <a:off x="5204756" y="1319371"/>
                <a:ext cx="5461190" cy="6240296"/>
              </a:xfrm>
              <a:blipFill>
                <a:blip r:embed="rId2"/>
                <a:stretch>
                  <a:fillRect l="-3013" r="-3348" b="-68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タイトル 3">
            <a:extLst>
              <a:ext uri="{FF2B5EF4-FFF2-40B4-BE49-F238E27FC236}">
                <a16:creationId xmlns:a16="http://schemas.microsoft.com/office/drawing/2014/main" id="{5D7B4B5E-BE6D-B38F-1187-F6523B2BD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シャルルの法則</a:t>
            </a:r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1F5643FB-66DD-3897-E1A9-87710DFD69E8}"/>
              </a:ext>
            </a:extLst>
          </p:cNvPr>
          <p:cNvSpPr>
            <a:spLocks/>
          </p:cNvSpPr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3">
                      <a:lumMod val="75000"/>
                    </a:schemeClr>
                  </a:solidFill>
                </a:ln>
              </a:rPr>
              <a:t>板書</a:t>
            </a:r>
          </a:p>
        </p:txBody>
      </p:sp>
      <p:grpSp>
        <p:nvGrpSpPr>
          <p:cNvPr id="13" name="グループ化 12">
            <a:extLst>
              <a:ext uri="{FF2B5EF4-FFF2-40B4-BE49-F238E27FC236}">
                <a16:creationId xmlns:a16="http://schemas.microsoft.com/office/drawing/2014/main" id="{AE9AC10A-A097-4BDA-C90A-EA6E5F7B91E7}"/>
              </a:ext>
            </a:extLst>
          </p:cNvPr>
          <p:cNvGrpSpPr/>
          <p:nvPr/>
        </p:nvGrpSpPr>
        <p:grpSpPr>
          <a:xfrm>
            <a:off x="251316" y="1672655"/>
            <a:ext cx="4989026" cy="5181080"/>
            <a:chOff x="25867" y="2236354"/>
            <a:chExt cx="3626317" cy="3765913"/>
          </a:xfrm>
        </p:grpSpPr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14" name="グラフ 13">
                  <a:extLst>
                    <a:ext uri="{FF2B5EF4-FFF2-40B4-BE49-F238E27FC236}">
                      <a16:creationId xmlns:a16="http://schemas.microsoft.com/office/drawing/2014/main" id="{EE129D56-FBC8-4D43-6634-0AF06485145C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4136676917"/>
                    </p:ext>
                  </p:extLst>
                </p:nvPr>
              </p:nvGraphicFramePr>
              <p:xfrm>
                <a:off x="25867" y="2236354"/>
                <a:ext cx="3600450" cy="3600000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3"/>
                </a:graphicData>
              </a:graphic>
            </p:graphicFrame>
          </mc:Choice>
          <mc:Fallback xmlns="">
            <p:graphicFrame>
              <p:nvGraphicFramePr>
                <p:cNvPr id="14" name="グラフ 13">
                  <a:extLst>
                    <a:ext uri="{FF2B5EF4-FFF2-40B4-BE49-F238E27FC236}">
                      <a16:creationId xmlns:a16="http://schemas.microsoft.com/office/drawing/2014/main" id="{EE129D56-FBC8-4D43-6634-0AF06485145C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4136676917"/>
                    </p:ext>
                  </p:extLst>
                </p:nvPr>
              </p:nvGraphicFramePr>
              <p:xfrm>
                <a:off x="25867" y="2236354"/>
                <a:ext cx="3600450" cy="3600000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4"/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テキスト ボックス 14">
                  <a:extLst>
                    <a:ext uri="{FF2B5EF4-FFF2-40B4-BE49-F238E27FC236}">
                      <a16:creationId xmlns:a16="http://schemas.microsoft.com/office/drawing/2014/main" id="{CDDBD99D-DC22-6F65-E8F7-399B370C476C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25867" y="5621960"/>
                  <a:ext cx="3626317" cy="3803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a:rPr kumimoji="1" lang="en-US" altLang="ja-JP" sz="2800" i="1" smtClean="0">
                          <a:latin typeface="Cambria Math" panose="02040503050406030204" pitchFamily="18" charset="0"/>
                        </a:rPr>
                        <m:t>𝑉</m:t>
                      </m:r>
                    </m:oMath>
                  </a14:m>
                  <a:r>
                    <a:rPr kumimoji="1" lang="ja-JP" altLang="en-US" sz="2800" dirty="0"/>
                    <a:t>と</a:t>
                  </a:r>
                  <a14:m>
                    <m:oMath xmlns:m="http://schemas.openxmlformats.org/officeDocument/2006/math">
                      <m:r>
                        <a:rPr kumimoji="1" lang="en-US" altLang="ja-JP" sz="280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a14:m>
                  <a:r>
                    <a:rPr kumimoji="1" lang="ja-JP" altLang="en-US" sz="2800" dirty="0"/>
                    <a:t>は</a:t>
                  </a:r>
                  <a:r>
                    <a:rPr kumimoji="1" lang="ja-JP" altLang="en-US" sz="2800" dirty="0">
                      <a:solidFill>
                        <a:schemeClr val="accent6"/>
                      </a:solidFill>
                    </a:rPr>
                    <a:t>比例</a:t>
                  </a:r>
                  <a:r>
                    <a:rPr kumimoji="1" lang="ja-JP" altLang="en-US" sz="2800" dirty="0"/>
                    <a:t>の関係</a:t>
                  </a:r>
                </a:p>
              </p:txBody>
            </p:sp>
          </mc:Choice>
          <mc:Fallback xmlns="">
            <p:sp>
              <p:nvSpPr>
                <p:cNvPr id="15" name="テキスト ボックス 14">
                  <a:extLst>
                    <a:ext uri="{FF2B5EF4-FFF2-40B4-BE49-F238E27FC236}">
                      <a16:creationId xmlns:a16="http://schemas.microsoft.com/office/drawing/2014/main" id="{CDDBD99D-DC22-6F65-E8F7-399B370C476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867" y="5621960"/>
                  <a:ext cx="3626317" cy="380307"/>
                </a:xfrm>
                <a:prstGeom prst="rect">
                  <a:avLst/>
                </a:prstGeom>
                <a:blipFill>
                  <a:blip r:embed="rId5"/>
                  <a:stretch>
                    <a:fillRect t="-13953" b="-29070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332753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FF3CC8F5-E32A-842D-33EE-D14C67F7B5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ja-JP"/>
              <a:t>01</a:t>
            </a:r>
            <a:endParaRPr kumimoji="1" lang="ja-JP" altLang="en-US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17910358-26FD-FEB2-4B73-865FF2E81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分子の運動</a:t>
            </a:r>
          </a:p>
        </p:txBody>
      </p:sp>
      <p:sp>
        <p:nvSpPr>
          <p:cNvPr id="4" name="字幕 3">
            <a:extLst>
              <a:ext uri="{FF2B5EF4-FFF2-40B4-BE49-F238E27FC236}">
                <a16:creationId xmlns:a16="http://schemas.microsoft.com/office/drawing/2014/main" id="{C52BD72A-EEF7-5BB8-1782-E37B7B79884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ja-JP" altLang="en-US"/>
              <a:t>分子の運動と衝突</a:t>
            </a:r>
            <a:endParaRPr kumimoji="1" lang="en-US" altLang="ja-JP"/>
          </a:p>
          <a:p>
            <a:r>
              <a:rPr kumimoji="1" lang="ja-JP" altLang="en-US"/>
              <a:t>物質の三態</a:t>
            </a:r>
            <a:endParaRPr kumimoji="1" lang="en-US" altLang="ja-JP"/>
          </a:p>
          <a:p>
            <a:r>
              <a:rPr lang="ja-JP" altLang="en-US"/>
              <a:t>熱膨張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21688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7DC26C90-A845-F996-389E-8579413EE159}"/>
              </a:ext>
            </a:extLst>
          </p:cNvPr>
          <p:cNvSpPr>
            <a:spLocks/>
          </p:cNvSpPr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2">
                      <a:lumMod val="50000"/>
                    </a:schemeClr>
                  </a:solidFill>
                </a:ln>
              </a:rPr>
              <a:t>余談</a:t>
            </a:r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7141B34D-39F0-7B91-4B3F-FB02DD328239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40</a:t>
            </a:fld>
            <a:endParaRPr kumimoji="1" lang="ja-JP" altLang="en-US">
              <a:latin typeface="+mn-ea"/>
              <a:ea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5A11099A-2FD0-4887-A66C-B5E301FD803B}"/>
                  </a:ext>
                </a:extLst>
              </p:cNvPr>
              <p:cNvSpPr>
                <a:spLocks noGrp="1"/>
              </p:cNvSpPr>
              <p:nvPr>
                <p:ph type="body" sz="quarter" idx="24"/>
              </p:nvPr>
            </p:nvSpPr>
            <p:spPr>
              <a:xfrm>
                <a:off x="0" y="1317411"/>
                <a:ext cx="10665945" cy="6242256"/>
              </a:xfrm>
            </p:spPr>
            <p:txBody>
              <a:bodyPr/>
              <a:lstStyle/>
              <a:p>
                <a:pPr algn="just"/>
                <a:r>
                  <a:rPr lang="ja-JP" altLang="en-US" sz="4400" dirty="0"/>
                  <a:t>実験で</a:t>
                </a:r>
                <a:r>
                  <a:rPr lang="en-US" altLang="ja-JP" sz="4400" dirty="0"/>
                  <a:t>1[atm]</a:t>
                </a:r>
                <a:r>
                  <a:rPr lang="ja-JP" altLang="en-US" sz="4400" dirty="0"/>
                  <a:t>のとき体膨張率</a:t>
                </a:r>
                <a14:m>
                  <m:oMath xmlns:m="http://schemas.openxmlformats.org/officeDocument/2006/math">
                    <m:r>
                      <a:rPr lang="en-US" altLang="ja-JP" sz="4400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ja-JP" altLang="en-US" sz="4400" dirty="0"/>
                  <a:t>は，</a:t>
                </a:r>
                <a:endParaRPr lang="en-US" altLang="ja-JP" sz="44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altLang="ja-JP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ja-JP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273</m:t>
                        </m:r>
                      </m:den>
                    </m:f>
                  </m:oMath>
                </a14:m>
                <a:r>
                  <a:rPr kumimoji="1" lang="en-US" altLang="ja-JP" dirty="0"/>
                  <a:t> …(2.12)</a:t>
                </a:r>
              </a:p>
              <a:p>
                <a:pPr marL="0" indent="0" algn="r">
                  <a:buNone/>
                </a:pPr>
                <a:r>
                  <a:rPr lang="ja-JP" altLang="en-US" sz="4400" dirty="0"/>
                  <a:t>の値を持つ．</a:t>
                </a:r>
                <a:endParaRPr lang="en-US" altLang="ja-JP" sz="4400" dirty="0"/>
              </a:p>
              <a:p>
                <a:pPr algn="just"/>
                <a:r>
                  <a:rPr kumimoji="1" lang="ja-JP" altLang="en-US" sz="4400" dirty="0"/>
                  <a:t>ここで基準点の異なる温度</a:t>
                </a:r>
                <a14:m>
                  <m:oMath xmlns:m="http://schemas.openxmlformats.org/officeDocument/2006/math">
                    <m:r>
                      <a:rPr lang="en-US" altLang="ja-JP" sz="4400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kumimoji="1" lang="en-US" altLang="ja-JP" sz="4400" dirty="0"/>
                  <a:t>[K]</a:t>
                </a:r>
                <a:r>
                  <a:rPr kumimoji="1" lang="ja-JP" altLang="en-US" sz="4400" dirty="0"/>
                  <a:t>を，</a:t>
                </a:r>
                <a:endParaRPr kumimoji="1" lang="en-US" altLang="ja-JP" sz="44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ja-JP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den>
                    </m:f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+273</m:t>
                    </m:r>
                  </m:oMath>
                </a14:m>
                <a:r>
                  <a:rPr lang="en-US" altLang="ja-JP" dirty="0"/>
                  <a:t> …(2.13)</a:t>
                </a:r>
              </a:p>
              <a:p>
                <a:pPr marL="0" indent="0" algn="r">
                  <a:buNone/>
                </a:pPr>
                <a:r>
                  <a:rPr kumimoji="1" lang="ja-JP" altLang="en-US" sz="4400" dirty="0"/>
                  <a:t>と定義する．</a:t>
                </a:r>
              </a:p>
            </p:txBody>
          </p:sp>
        </mc:Choice>
        <mc:Fallback xmlns="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5A11099A-2FD0-4887-A66C-B5E301FD803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24"/>
              </p:nvPr>
            </p:nvSpPr>
            <p:spPr>
              <a:xfrm>
                <a:off x="0" y="1317411"/>
                <a:ext cx="10665945" cy="6242256"/>
              </a:xfrm>
              <a:blipFill>
                <a:blip r:embed="rId2"/>
                <a:stretch>
                  <a:fillRect l="-2057" r="-2286" b="-19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タイトル 3">
            <a:extLst>
              <a:ext uri="{FF2B5EF4-FFF2-40B4-BE49-F238E27FC236}">
                <a16:creationId xmlns:a16="http://schemas.microsoft.com/office/drawing/2014/main" id="{49CB3E08-B58A-9CEA-BA42-BC6A31340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膨張率から絶対温度が決まる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70639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B1D7F3-36CD-BD26-7AD4-9367F13FBF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4ABECC32-AB54-4B2B-5F52-6A5B90CEE0ED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41</a:t>
            </a:fld>
            <a:endParaRPr kumimoji="1" lang="ja-JP" altLang="en-US">
              <a:latin typeface="+mn-ea"/>
              <a:ea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D2F0D960-D037-1B4C-6F6E-088435387E11}"/>
                  </a:ext>
                </a:extLst>
              </p:cNvPr>
              <p:cNvSpPr>
                <a:spLocks noGrp="1"/>
              </p:cNvSpPr>
              <p:nvPr>
                <p:ph type="body" sz="quarter" idx="24"/>
              </p:nvPr>
            </p:nvSpPr>
            <p:spPr>
              <a:xfrm>
                <a:off x="0" y="1317411"/>
                <a:ext cx="10665945" cy="5252541"/>
              </a:xfrm>
            </p:spPr>
            <p:txBody>
              <a:bodyPr/>
              <a:lstStyle/>
              <a:p>
                <a:pPr algn="just"/>
                <a:r>
                  <a:rPr kumimoji="1" lang="ja-JP" altLang="en-US" sz="4000" dirty="0"/>
                  <a:t>ボイル</a:t>
                </a:r>
                <a:r>
                  <a:rPr lang="en-US" altLang="ja-JP" sz="4000" dirty="0"/>
                  <a:t>-</a:t>
                </a:r>
                <a:r>
                  <a:rPr kumimoji="1" lang="ja-JP" altLang="en-US" sz="4000" dirty="0"/>
                  <a:t>シャルルの法則</a:t>
                </a:r>
                <a:endParaRPr kumimoji="1" lang="en-US" altLang="ja-JP" sz="4000" dirty="0"/>
              </a:p>
              <a:p>
                <a:pPr algn="just"/>
                <a:r>
                  <a:rPr lang="en-US" altLang="ja-JP" sz="4000" dirty="0"/>
                  <a:t>1[mol]</a:t>
                </a:r>
                <a:r>
                  <a:rPr lang="ja-JP" altLang="en-US" sz="4000" dirty="0"/>
                  <a:t>を</a:t>
                </a:r>
                <a:r>
                  <a:rPr lang="ja-JP" altLang="en-US" sz="4000" dirty="0">
                    <a:solidFill>
                      <a:schemeClr val="accent6"/>
                    </a:solidFill>
                  </a:rPr>
                  <a:t>標準状態</a:t>
                </a:r>
                <a:r>
                  <a:rPr lang="ja-JP" altLang="en-US" sz="4000" dirty="0"/>
                  <a:t>（</a:t>
                </a:r>
                <a:r>
                  <a:rPr lang="en-US" altLang="ja-JP" sz="4000" dirty="0"/>
                  <a:t>0[</a:t>
                </a:r>
                <a:r>
                  <a:rPr lang="ja-JP" altLang="en-US" sz="4000" dirty="0"/>
                  <a:t>℃</a:t>
                </a:r>
                <a:r>
                  <a:rPr lang="en-US" altLang="ja-JP" sz="4000" dirty="0"/>
                  <a:t>]</a:t>
                </a:r>
                <a:r>
                  <a:rPr lang="ja-JP" altLang="en-US" sz="4000" dirty="0"/>
                  <a:t>かつ</a:t>
                </a:r>
                <a:r>
                  <a:rPr lang="en-US" altLang="ja-JP" sz="4000" dirty="0"/>
                  <a:t>1[atm]</a:t>
                </a:r>
                <a:r>
                  <a:rPr lang="ja-JP" altLang="en-US" sz="4000" dirty="0"/>
                  <a:t>）で</a:t>
                </a:r>
                <a:r>
                  <a:rPr lang="en-US" altLang="ja-JP" sz="4000" dirty="0"/>
                  <a:t>22.4[L]</a:t>
                </a:r>
                <a:r>
                  <a:rPr lang="ja-JP" altLang="en-US" sz="4000" dirty="0"/>
                  <a:t>を占める気体の量</a:t>
                </a:r>
                <a:endParaRPr lang="en-US" altLang="ja-JP" sz="4000" dirty="0"/>
              </a:p>
              <a:p>
                <a:pPr algn="just"/>
                <a:r>
                  <a:rPr lang="ja-JP" altLang="en-US" sz="4000" dirty="0"/>
                  <a:t>気体定数</a:t>
                </a:r>
                <a14:m>
                  <m:oMath xmlns:m="http://schemas.openxmlformats.org/officeDocument/2006/math">
                    <m:r>
                      <a:rPr lang="en-US" altLang="ja-JP" sz="4000" i="1" dirty="0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altLang="ja-JP" sz="4000" dirty="0"/>
                  <a:t>[J/(mol</a:t>
                </a:r>
                <a:r>
                  <a:rPr lang="ja-JP" altLang="en-US" sz="4000" dirty="0"/>
                  <a:t>･</a:t>
                </a:r>
                <a:r>
                  <a:rPr lang="en-US" altLang="ja-JP" sz="4000" dirty="0"/>
                  <a:t>K)]</a:t>
                </a:r>
                <a:r>
                  <a:rPr lang="ja-JP" altLang="en-US" sz="4000" dirty="0"/>
                  <a:t>を気体</a:t>
                </a:r>
                <a:r>
                  <a:rPr lang="en-US" altLang="ja-JP" sz="4000" dirty="0"/>
                  <a:t>1[mol]</a:t>
                </a:r>
                <a:r>
                  <a:rPr lang="ja-JP" altLang="en-US" sz="4000" dirty="0"/>
                  <a:t>の状態方程式における比例定数</a:t>
                </a:r>
                <a:endParaRPr lang="en-US" altLang="ja-JP" sz="4000" dirty="0"/>
              </a:p>
              <a:p>
                <a:pPr algn="just"/>
                <a14:m>
                  <m:oMath xmlns:m="http://schemas.openxmlformats.org/officeDocument/2006/math">
                    <m:r>
                      <a:rPr lang="en-US" altLang="ja-JP" sz="4000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ja-JP" sz="4000" dirty="0"/>
                  <a:t>[mol]</a:t>
                </a:r>
                <a:r>
                  <a:rPr lang="ja-JP" altLang="en-US" sz="4000" dirty="0"/>
                  <a:t>を物質量</a:t>
                </a:r>
                <a:endParaRPr lang="en-US" altLang="ja-JP" sz="4000" dirty="0"/>
              </a:p>
              <a:p>
                <a:pPr marL="0" indent="0" algn="just">
                  <a:buNone/>
                </a:pPr>
                <a:r>
                  <a:rPr lang="ja-JP" altLang="en-US" sz="4000" b="0" dirty="0">
                    <a:latin typeface="Cambria Math" panose="02040503050406030204" pitchFamily="18" charset="0"/>
                  </a:rPr>
                  <a:t>上記より，次のように立式できる．</a:t>
                </a:r>
                <a:endParaRPr lang="en-US" altLang="ja-JP" sz="4000" b="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D2F0D960-D037-1B4C-6F6E-088435387E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body" sz="quarter" idx="24"/>
              </p:nvPr>
            </p:nvSpPr>
            <p:spPr>
              <a:xfrm>
                <a:off x="0" y="1317411"/>
                <a:ext cx="10665945" cy="5252541"/>
              </a:xfrm>
              <a:blipFill>
                <a:blip r:embed="rId2"/>
                <a:stretch>
                  <a:fillRect l="-2000" r="-2000" b="-58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タイトル 3">
            <a:extLst>
              <a:ext uri="{FF2B5EF4-FFF2-40B4-BE49-F238E27FC236}">
                <a16:creationId xmlns:a16="http://schemas.microsoft.com/office/drawing/2014/main" id="{D802C4E3-81BB-57E6-019C-EAA059298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理想気体の状態方程式</a:t>
            </a: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09596D0B-A268-0AC7-1991-8A9227CDE5F0}"/>
              </a:ext>
            </a:extLst>
          </p:cNvPr>
          <p:cNvSpPr>
            <a:spLocks/>
          </p:cNvSpPr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3">
                      <a:lumMod val="75000"/>
                    </a:schemeClr>
                  </a:solidFill>
                </a:ln>
              </a:rPr>
              <a:t>板書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6EF28C6C-B459-87A9-4D12-DBEE216CB51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015050" y="6569952"/>
                <a:ext cx="5168708" cy="769441"/>
              </a:xfrm>
              <a:prstGeom prst="rect">
                <a:avLst/>
              </a:prstGeom>
              <a:effectLst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dist"/>
                <a14:m>
                  <m:oMath xmlns:m="http://schemas.openxmlformats.org/officeDocument/2006/math">
                    <m:r>
                      <a:rPr lang="en-US" altLang="ja-JP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MU Serif" panose="02000603000000000000" pitchFamily="2" charset="0"/>
                      </a:rPr>
                      <m:t>𝑃𝑉</m:t>
                    </m:r>
                    <m:r>
                      <a:rPr lang="en-US" altLang="ja-JP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MU Serif" panose="02000603000000000000" pitchFamily="2" charset="0"/>
                      </a:rPr>
                      <m:t>=</m:t>
                    </m:r>
                    <m:r>
                      <a:rPr lang="en-US" altLang="ja-JP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MU Serif" panose="02000603000000000000" pitchFamily="2" charset="0"/>
                      </a:rPr>
                      <m:t>𝑛𝑅𝑇</m:t>
                    </m:r>
                  </m:oMath>
                </a14:m>
                <a:r>
                  <a:rPr lang="en-US" altLang="ja-JP" sz="4400" dirty="0">
                    <a:solidFill>
                      <a:schemeClr val="tx1"/>
                    </a:solidFill>
                    <a:latin typeface="+mn-ea"/>
                    <a:cs typeface="CMU Serif" panose="02000603000000000000" pitchFamily="2" charset="0"/>
                  </a:rPr>
                  <a:t> …(2.14)</a:t>
                </a:r>
              </a:p>
            </p:txBody>
          </p:sp>
        </mc:Choice>
        <mc:Fallback xmlns="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6EF28C6C-B459-87A9-4D12-DBEE216CB5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5050" y="6569952"/>
                <a:ext cx="5168708" cy="769441"/>
              </a:xfrm>
              <a:prstGeom prst="rect">
                <a:avLst/>
              </a:prstGeom>
              <a:blipFill>
                <a:blip r:embed="rId3"/>
                <a:stretch>
                  <a:fillRect t="-17969" r="-4711" b="-33594"/>
                </a:stretch>
              </a:blipFill>
              <a:effectLst/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22983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B1997507-76FB-3447-1A34-4E057CE2D16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ja-JP"/>
              <a:t>05</a:t>
            </a:r>
            <a:endParaRPr kumimoji="1" lang="ja-JP" altLang="en-US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F40F1986-C634-B091-4F20-9E2F4921E9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気体分子運動論</a:t>
            </a:r>
            <a:endParaRPr kumimoji="1" lang="ja-JP" altLang="en-US"/>
          </a:p>
        </p:txBody>
      </p:sp>
      <p:sp>
        <p:nvSpPr>
          <p:cNvPr id="4" name="字幕 3">
            <a:extLst>
              <a:ext uri="{FF2B5EF4-FFF2-40B4-BE49-F238E27FC236}">
                <a16:creationId xmlns:a16="http://schemas.microsoft.com/office/drawing/2014/main" id="{7D84022C-54CF-3B90-D6DC-5D761E6760D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numCol="2"/>
          <a:lstStyle/>
          <a:p>
            <a:r>
              <a:rPr lang="ja-JP" altLang="en-US"/>
              <a:t>力学の復習</a:t>
            </a:r>
            <a:endParaRPr lang="en-US" altLang="ja-JP"/>
          </a:p>
          <a:p>
            <a:r>
              <a:rPr lang="ja-JP" altLang="en-US"/>
              <a:t>分子の運動</a:t>
            </a:r>
            <a:endParaRPr lang="en-US" altLang="ja-JP"/>
          </a:p>
          <a:p>
            <a:r>
              <a:rPr lang="ja-JP" altLang="en-US"/>
              <a:t>気体の圧力</a:t>
            </a:r>
            <a:endParaRPr lang="en-US" altLang="ja-JP"/>
          </a:p>
          <a:p>
            <a:r>
              <a:rPr lang="ja-JP" altLang="en-US"/>
              <a:t>状態方程式と比較</a:t>
            </a:r>
            <a:endParaRPr lang="en-US" altLang="ja-JP"/>
          </a:p>
          <a:p>
            <a:r>
              <a:rPr lang="ja-JP" altLang="en-US"/>
              <a:t>分子の並進運動</a:t>
            </a:r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697682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CCE449FF-66DA-BDF4-E667-025A4CE51C55}"/>
              </a:ext>
            </a:extLst>
          </p:cNvPr>
          <p:cNvSpPr>
            <a:spLocks/>
          </p:cNvSpPr>
          <p:nvPr/>
        </p:nvSpPr>
        <p:spPr>
          <a:xfrm>
            <a:off x="5918198" y="3317302"/>
            <a:ext cx="1817895" cy="2496124"/>
          </a:xfrm>
          <a:prstGeom prst="rect">
            <a:avLst/>
          </a:prstGeom>
          <a:solidFill>
            <a:schemeClr val="accent2">
              <a:alpha val="9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C7256D46-6C98-D37E-5A05-CF9DB651CA03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43</a:t>
            </a:fld>
            <a:endParaRPr kumimoji="1" lang="ja-JP" altLang="en-US" b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EEB89DB7-238B-C1B8-1E16-3F49B2B9A3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スカラーとベクトル</a:t>
            </a:r>
            <a:r>
              <a:rPr kumimoji="1" lang="ja-JP" altLang="en-US"/>
              <a:t> </a:t>
            </a:r>
            <a:r>
              <a:rPr kumimoji="1" lang="en-US" altLang="ja-JP"/>
              <a:t>-1</a:t>
            </a:r>
            <a:endParaRPr kumimoji="1" lang="ja-JP" altLang="en-US"/>
          </a:p>
        </p:txBody>
      </p:sp>
      <p:cxnSp>
        <p:nvCxnSpPr>
          <p:cNvPr id="8" name="直線矢印コネクタ 7">
            <a:extLst>
              <a:ext uri="{FF2B5EF4-FFF2-40B4-BE49-F238E27FC236}">
                <a16:creationId xmlns:a16="http://schemas.microsoft.com/office/drawing/2014/main" id="{94B49134-E2CC-5B35-7527-BEB20327A6A3}"/>
              </a:ext>
            </a:extLst>
          </p:cNvPr>
          <p:cNvCxnSpPr>
            <a:cxnSpLocks/>
          </p:cNvCxnSpPr>
          <p:nvPr/>
        </p:nvCxnSpPr>
        <p:spPr>
          <a:xfrm flipV="1">
            <a:off x="5918200" y="2336800"/>
            <a:ext cx="0" cy="34798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1" name="直線矢印コネクタ 10">
            <a:extLst>
              <a:ext uri="{FF2B5EF4-FFF2-40B4-BE49-F238E27FC236}">
                <a16:creationId xmlns:a16="http://schemas.microsoft.com/office/drawing/2014/main" id="{5C5309B1-561D-DB30-AEA1-20704B3CB6C4}"/>
              </a:ext>
            </a:extLst>
          </p:cNvPr>
          <p:cNvCxnSpPr>
            <a:cxnSpLocks/>
          </p:cNvCxnSpPr>
          <p:nvPr/>
        </p:nvCxnSpPr>
        <p:spPr>
          <a:xfrm>
            <a:off x="5918200" y="5810250"/>
            <a:ext cx="34544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テキスト ボックス 20">
                <a:extLst>
                  <a:ext uri="{FF2B5EF4-FFF2-40B4-BE49-F238E27FC236}">
                    <a16:creationId xmlns:a16="http://schemas.microsoft.com/office/drawing/2014/main" id="{F1B07F4C-80F6-ACEB-B820-46FE8D8F701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372600" y="5440918"/>
                <a:ext cx="653448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48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kumimoji="1" lang="ja-JP" altLang="en-US"/>
              </a:p>
            </p:txBody>
          </p:sp>
        </mc:Choice>
        <mc:Fallback xmlns="">
          <p:sp>
            <p:nvSpPr>
              <p:cNvPr id="21" name="テキスト ボックス 20">
                <a:extLst>
                  <a:ext uri="{FF2B5EF4-FFF2-40B4-BE49-F238E27FC236}">
                    <a16:creationId xmlns:a16="http://schemas.microsoft.com/office/drawing/2014/main" id="{F1B07F4C-80F6-ACEB-B820-46FE8D8F70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72600" y="5440918"/>
                <a:ext cx="653448" cy="73866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テキスト ボックス 21">
                <a:extLst>
                  <a:ext uri="{FF2B5EF4-FFF2-40B4-BE49-F238E27FC236}">
                    <a16:creationId xmlns:a16="http://schemas.microsoft.com/office/drawing/2014/main" id="{5DB98457-C4C7-64E6-FC8B-4E138073B7D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86730" y="1530349"/>
                <a:ext cx="662937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48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kumimoji="1" lang="ja-JP" altLang="en-US"/>
              </a:p>
            </p:txBody>
          </p:sp>
        </mc:Choice>
        <mc:Fallback xmlns="">
          <p:sp>
            <p:nvSpPr>
              <p:cNvPr id="22" name="テキスト ボックス 21">
                <a:extLst>
                  <a:ext uri="{FF2B5EF4-FFF2-40B4-BE49-F238E27FC236}">
                    <a16:creationId xmlns:a16="http://schemas.microsoft.com/office/drawing/2014/main" id="{5DB98457-C4C7-64E6-FC8B-4E138073B7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6730" y="1530349"/>
                <a:ext cx="662937" cy="7386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直線矢印コネクタ 23">
            <a:extLst>
              <a:ext uri="{FF2B5EF4-FFF2-40B4-BE49-F238E27FC236}">
                <a16:creationId xmlns:a16="http://schemas.microsoft.com/office/drawing/2014/main" id="{E27029DF-0BDE-5650-1717-89B87E771867}"/>
              </a:ext>
            </a:extLst>
          </p:cNvPr>
          <p:cNvCxnSpPr>
            <a:cxnSpLocks/>
          </p:cNvCxnSpPr>
          <p:nvPr/>
        </p:nvCxnSpPr>
        <p:spPr>
          <a:xfrm>
            <a:off x="665765" y="5810250"/>
            <a:ext cx="34544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テキスト ボックス 24">
                <a:extLst>
                  <a:ext uri="{FF2B5EF4-FFF2-40B4-BE49-F238E27FC236}">
                    <a16:creationId xmlns:a16="http://schemas.microsoft.com/office/drawing/2014/main" id="{A579EE3A-33F3-AD99-8CC6-1C08E35471A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120165" y="5440918"/>
                <a:ext cx="653448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48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kumimoji="1" lang="ja-JP" altLang="en-US"/>
              </a:p>
            </p:txBody>
          </p:sp>
        </mc:Choice>
        <mc:Fallback xmlns="">
          <p:sp>
            <p:nvSpPr>
              <p:cNvPr id="25" name="テキスト ボックス 24">
                <a:extLst>
                  <a:ext uri="{FF2B5EF4-FFF2-40B4-BE49-F238E27FC236}">
                    <a16:creationId xmlns:a16="http://schemas.microsoft.com/office/drawing/2014/main" id="{A579EE3A-33F3-AD99-8CC6-1C08E35471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0165" y="5440918"/>
                <a:ext cx="653448" cy="73866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直線矢印コネクタ 4">
            <a:extLst>
              <a:ext uri="{FF2B5EF4-FFF2-40B4-BE49-F238E27FC236}">
                <a16:creationId xmlns:a16="http://schemas.microsoft.com/office/drawing/2014/main" id="{6B0BA837-888B-E7A8-66B9-17841A33516E}"/>
              </a:ext>
            </a:extLst>
          </p:cNvPr>
          <p:cNvCxnSpPr>
            <a:cxnSpLocks/>
          </p:cNvCxnSpPr>
          <p:nvPr/>
        </p:nvCxnSpPr>
        <p:spPr>
          <a:xfrm>
            <a:off x="1291922" y="4918126"/>
            <a:ext cx="2220535" cy="0"/>
          </a:xfrm>
          <a:prstGeom prst="straightConnector1">
            <a:avLst/>
          </a:prstGeom>
          <a:ln w="38100">
            <a:solidFill>
              <a:schemeClr val="accent6"/>
            </a:solidFill>
            <a:headEnd type="none" w="med" len="med"/>
            <a:tailEnd type="arrow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2" name="直線矢印コネクタ 11">
            <a:extLst>
              <a:ext uri="{FF2B5EF4-FFF2-40B4-BE49-F238E27FC236}">
                <a16:creationId xmlns:a16="http://schemas.microsoft.com/office/drawing/2014/main" id="{041CBFE7-E528-374F-01C9-BA18E465CD16}"/>
              </a:ext>
            </a:extLst>
          </p:cNvPr>
          <p:cNvCxnSpPr>
            <a:cxnSpLocks/>
          </p:cNvCxnSpPr>
          <p:nvPr/>
        </p:nvCxnSpPr>
        <p:spPr>
          <a:xfrm flipV="1">
            <a:off x="1291922" y="4918126"/>
            <a:ext cx="0" cy="892124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3" name="直線矢印コネクタ 12">
            <a:extLst>
              <a:ext uri="{FF2B5EF4-FFF2-40B4-BE49-F238E27FC236}">
                <a16:creationId xmlns:a16="http://schemas.microsoft.com/office/drawing/2014/main" id="{1D41AF3E-6EF1-E0E9-A7C8-EE3500B56392}"/>
              </a:ext>
            </a:extLst>
          </p:cNvPr>
          <p:cNvCxnSpPr>
            <a:cxnSpLocks/>
          </p:cNvCxnSpPr>
          <p:nvPr/>
        </p:nvCxnSpPr>
        <p:spPr>
          <a:xfrm flipV="1">
            <a:off x="3484567" y="4918126"/>
            <a:ext cx="0" cy="892124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テキスト ボックス 17">
                <a:extLst>
                  <a:ext uri="{FF2B5EF4-FFF2-40B4-BE49-F238E27FC236}">
                    <a16:creationId xmlns:a16="http://schemas.microsoft.com/office/drawing/2014/main" id="{E2AEA911-9B76-E320-49BA-74CF7D12E33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263091" y="5669977"/>
                <a:ext cx="65755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O</m:t>
                      </m:r>
                    </m:oMath>
                  </m:oMathPara>
                </a14:m>
                <a:endParaRPr kumimoji="1" lang="ja-JP" altLang="en-US" sz="3200"/>
              </a:p>
            </p:txBody>
          </p:sp>
        </mc:Choice>
        <mc:Fallback xmlns="">
          <p:sp>
            <p:nvSpPr>
              <p:cNvPr id="18" name="テキスト ボックス 17">
                <a:extLst>
                  <a:ext uri="{FF2B5EF4-FFF2-40B4-BE49-F238E27FC236}">
                    <a16:creationId xmlns:a16="http://schemas.microsoft.com/office/drawing/2014/main" id="{E2AEA911-9B76-E320-49BA-74CF7D12E3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3091" y="5669977"/>
                <a:ext cx="657551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テキスト ボックス 18">
                <a:extLst>
                  <a:ext uri="{FF2B5EF4-FFF2-40B4-BE49-F238E27FC236}">
                    <a16:creationId xmlns:a16="http://schemas.microsoft.com/office/drawing/2014/main" id="{D09BBF81-7162-E5F7-78F2-7C7E7B8F608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83183" y="5816600"/>
                <a:ext cx="61747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kumimoji="1" lang="ja-JP" altLang="en-US" sz="3200"/>
              </a:p>
            </p:txBody>
          </p:sp>
        </mc:Choice>
        <mc:Fallback xmlns="">
          <p:sp>
            <p:nvSpPr>
              <p:cNvPr id="19" name="テキスト ボックス 18">
                <a:extLst>
                  <a:ext uri="{FF2B5EF4-FFF2-40B4-BE49-F238E27FC236}">
                    <a16:creationId xmlns:a16="http://schemas.microsoft.com/office/drawing/2014/main" id="{D09BBF81-7162-E5F7-78F2-7C7E7B8F60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183" y="5816600"/>
                <a:ext cx="617477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テキスト ボックス 19">
                <a:extLst>
                  <a:ext uri="{FF2B5EF4-FFF2-40B4-BE49-F238E27FC236}">
                    <a16:creationId xmlns:a16="http://schemas.microsoft.com/office/drawing/2014/main" id="{101C021E-12D3-5BCC-4E4E-102D52E5EB4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175133" y="5816600"/>
                <a:ext cx="61747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kumimoji="1" lang="ja-JP" altLang="en-US" sz="3200"/>
              </a:p>
            </p:txBody>
          </p:sp>
        </mc:Choice>
        <mc:Fallback xmlns="">
          <p:sp>
            <p:nvSpPr>
              <p:cNvPr id="20" name="テキスト ボックス 19">
                <a:extLst>
                  <a:ext uri="{FF2B5EF4-FFF2-40B4-BE49-F238E27FC236}">
                    <a16:creationId xmlns:a16="http://schemas.microsoft.com/office/drawing/2014/main" id="{101C021E-12D3-5BCC-4E4E-102D52E5EB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5133" y="5816600"/>
                <a:ext cx="617477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テキスト ボックス 22">
                <a:extLst>
                  <a:ext uri="{FF2B5EF4-FFF2-40B4-BE49-F238E27FC236}">
                    <a16:creationId xmlns:a16="http://schemas.microsoft.com/office/drawing/2014/main" id="{0C86793A-6268-3287-E4EB-AF7048848B4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280890" y="3024914"/>
                <a:ext cx="61747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kumimoji="1" lang="ja-JP" altLang="en-US" sz="3200"/>
              </a:p>
            </p:txBody>
          </p:sp>
        </mc:Choice>
        <mc:Fallback xmlns="">
          <p:sp>
            <p:nvSpPr>
              <p:cNvPr id="23" name="テキスト ボックス 22">
                <a:extLst>
                  <a:ext uri="{FF2B5EF4-FFF2-40B4-BE49-F238E27FC236}">
                    <a16:creationId xmlns:a16="http://schemas.microsoft.com/office/drawing/2014/main" id="{0C86793A-6268-3287-E4EB-AF7048848B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0890" y="3024914"/>
                <a:ext cx="617477" cy="58477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テキスト ボックス 25">
                <a:extLst>
                  <a:ext uri="{FF2B5EF4-FFF2-40B4-BE49-F238E27FC236}">
                    <a16:creationId xmlns:a16="http://schemas.microsoft.com/office/drawing/2014/main" id="{7AA04E5D-A348-E39F-9C78-370359037FB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27355" y="5816600"/>
                <a:ext cx="61747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kumimoji="1" lang="ja-JP" altLang="en-US" sz="3200"/>
              </a:p>
            </p:txBody>
          </p:sp>
        </mc:Choice>
        <mc:Fallback xmlns="">
          <p:sp>
            <p:nvSpPr>
              <p:cNvPr id="26" name="テキスト ボックス 25">
                <a:extLst>
                  <a:ext uri="{FF2B5EF4-FFF2-40B4-BE49-F238E27FC236}">
                    <a16:creationId xmlns:a16="http://schemas.microsoft.com/office/drawing/2014/main" id="{7AA04E5D-A348-E39F-9C78-370359037F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7355" y="5816600"/>
                <a:ext cx="617477" cy="58477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直線矢印コネクタ 26">
            <a:extLst>
              <a:ext uri="{FF2B5EF4-FFF2-40B4-BE49-F238E27FC236}">
                <a16:creationId xmlns:a16="http://schemas.microsoft.com/office/drawing/2014/main" id="{925E2587-189D-8E6E-34D8-9C3C4FEFD9BF}"/>
              </a:ext>
            </a:extLst>
          </p:cNvPr>
          <p:cNvCxnSpPr>
            <a:cxnSpLocks/>
          </p:cNvCxnSpPr>
          <p:nvPr/>
        </p:nvCxnSpPr>
        <p:spPr>
          <a:xfrm flipV="1">
            <a:off x="5918198" y="3317302"/>
            <a:ext cx="1817895" cy="2492948"/>
          </a:xfrm>
          <a:prstGeom prst="straightConnector1">
            <a:avLst/>
          </a:prstGeom>
          <a:ln w="38100">
            <a:solidFill>
              <a:schemeClr val="accent6"/>
            </a:solidFill>
            <a:headEnd type="none" w="med" len="med"/>
            <a:tailEnd type="arrow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9" name="吹き出し: 角を丸めた四角形 28">
            <a:extLst>
              <a:ext uri="{FF2B5EF4-FFF2-40B4-BE49-F238E27FC236}">
                <a16:creationId xmlns:a16="http://schemas.microsoft.com/office/drawing/2014/main" id="{A965A967-AE33-2692-9C21-608AFBF81104}"/>
              </a:ext>
            </a:extLst>
          </p:cNvPr>
          <p:cNvSpPr>
            <a:spLocks/>
          </p:cNvSpPr>
          <p:nvPr/>
        </p:nvSpPr>
        <p:spPr>
          <a:xfrm>
            <a:off x="3303771" y="2947059"/>
            <a:ext cx="2042135" cy="1317522"/>
          </a:xfrm>
          <a:prstGeom prst="wedgeRoundRectCallout">
            <a:avLst>
              <a:gd name="adj1" fmla="val -34796"/>
              <a:gd name="adj2" fmla="val 72948"/>
              <a:gd name="adj3" fmla="val 16667"/>
            </a:avLst>
          </a:prstGeom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3600"/>
              <a:t>一次元</a:t>
            </a:r>
            <a:endParaRPr kumimoji="1" lang="en-US" altLang="ja-JP" sz="3600"/>
          </a:p>
          <a:p>
            <a:pPr algn="ctr"/>
            <a:r>
              <a:rPr kumimoji="1" lang="ja-JP" altLang="en-US" sz="3600"/>
              <a:t>直線</a:t>
            </a:r>
          </a:p>
        </p:txBody>
      </p:sp>
      <p:sp>
        <p:nvSpPr>
          <p:cNvPr id="30" name="吹き出し: 角を丸めた四角形 29">
            <a:extLst>
              <a:ext uri="{FF2B5EF4-FFF2-40B4-BE49-F238E27FC236}">
                <a16:creationId xmlns:a16="http://schemas.microsoft.com/office/drawing/2014/main" id="{5D48B738-7732-7E18-4AA3-0915C2AB3F5B}"/>
              </a:ext>
            </a:extLst>
          </p:cNvPr>
          <p:cNvSpPr>
            <a:spLocks/>
          </p:cNvSpPr>
          <p:nvPr/>
        </p:nvSpPr>
        <p:spPr>
          <a:xfrm>
            <a:off x="7645400" y="1432102"/>
            <a:ext cx="2042135" cy="1317522"/>
          </a:xfrm>
          <a:prstGeom prst="wedgeRoundRectCallout">
            <a:avLst>
              <a:gd name="adj1" fmla="val -34796"/>
              <a:gd name="adj2" fmla="val 72948"/>
              <a:gd name="adj3" fmla="val 16667"/>
            </a:avLst>
          </a:prstGeom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3600"/>
              <a:t>二次元</a:t>
            </a:r>
            <a:endParaRPr kumimoji="1" lang="en-US" altLang="ja-JP" sz="3600"/>
          </a:p>
          <a:p>
            <a:pPr algn="ctr"/>
            <a:r>
              <a:rPr kumimoji="1" lang="ja-JP" altLang="en-US" sz="3600"/>
              <a:t>平面</a:t>
            </a:r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7D7130E5-A1E4-BEFC-3F89-4C4F913CBD00}"/>
              </a:ext>
            </a:extLst>
          </p:cNvPr>
          <p:cNvSpPr txBox="1">
            <a:spLocks/>
          </p:cNvSpPr>
          <p:nvPr/>
        </p:nvSpPr>
        <p:spPr>
          <a:xfrm>
            <a:off x="7211547" y="6359338"/>
            <a:ext cx="34543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600"/>
              <a:t>2</a:t>
            </a:r>
            <a:r>
              <a:rPr kumimoji="1" lang="ja-JP" altLang="en-US" sz="3600"/>
              <a:t>軸目によって，</a:t>
            </a:r>
            <a:r>
              <a:rPr kumimoji="1" lang="ja-JP" altLang="en-US" sz="3600">
                <a:solidFill>
                  <a:schemeClr val="accent6"/>
                </a:solidFill>
              </a:rPr>
              <a:t>向きが定まる</a:t>
            </a:r>
            <a:r>
              <a:rPr kumimoji="1" lang="ja-JP" altLang="en-US" sz="3600"/>
              <a:t>！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7CAE870F-53ED-B544-E13B-079220956AA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29152" y="4169033"/>
                <a:ext cx="1346074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36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kumimoji="1" lang="en-US" altLang="ja-JP" sz="3600" b="0" i="1" smtClean="0"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kumimoji="1" lang="ja-JP" altLang="en-US" sz="1050"/>
              </a:p>
            </p:txBody>
          </p:sp>
        </mc:Choice>
        <mc:Fallback xmlns="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7CAE870F-53ED-B544-E13B-079220956A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9152" y="4169033"/>
                <a:ext cx="1346074" cy="55399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F7FBF86A-93B6-1DAD-8808-629FC8892EE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790891" y="4169033"/>
                <a:ext cx="2977866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kumimoji="1" lang="en-US" altLang="ja-JP" sz="3600" b="0" i="1" smtClean="0">
                          <a:latin typeface="Cambria Math" panose="02040503050406030204" pitchFamily="18" charset="0"/>
                        </a:rPr>
                        <m:t>=(2, 3)</m:t>
                      </m:r>
                    </m:oMath>
                  </m:oMathPara>
                </a14:m>
                <a:endParaRPr kumimoji="1" lang="ja-JP" altLang="en-US" sz="3600"/>
              </a:p>
            </p:txBody>
          </p:sp>
        </mc:Choice>
        <mc:Fallback xmlns="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F7FBF86A-93B6-1DAD-8808-629FC8892E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0891" y="4169033"/>
                <a:ext cx="2977866" cy="55399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098F0B41-3CD6-3C9C-BE68-BCA42BB6F7B8}"/>
              </a:ext>
            </a:extLst>
          </p:cNvPr>
          <p:cNvSpPr>
            <a:spLocks/>
          </p:cNvSpPr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2">
                      <a:lumMod val="50000"/>
                    </a:schemeClr>
                  </a:solidFill>
                </a:ln>
              </a:rPr>
              <a:t>余談</a:t>
            </a:r>
          </a:p>
        </p:txBody>
      </p:sp>
    </p:spTree>
    <p:extLst>
      <p:ext uri="{BB962C8B-B14F-4D97-AF65-F5344CB8AC3E}">
        <p14:creationId xmlns:p14="http://schemas.microsoft.com/office/powerpoint/2010/main" val="2582894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F48C2F-2778-18C0-B2DC-1D07A09FCE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7B6916BB-C721-7167-7283-D805A7AB14D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08268" y="4955892"/>
                <a:ext cx="65755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O</m:t>
                      </m:r>
                    </m:oMath>
                  </m:oMathPara>
                </a14:m>
                <a:endParaRPr kumimoji="1" lang="ja-JP" altLang="en-US" sz="3200"/>
              </a:p>
            </p:txBody>
          </p:sp>
        </mc:Choice>
        <mc:Fallback xmlns="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7B6916BB-C721-7167-7283-D805A7AB14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8268" y="4955892"/>
                <a:ext cx="657551" cy="5847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A1D4FCB6-66FA-92E8-D84E-48C534F73B0B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44</a:t>
            </a:fld>
            <a:endParaRPr kumimoji="1" lang="ja-JP" altLang="en-US" b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57B2CEF2-1487-A9C6-3D14-375767D694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スカラーとベクトル</a:t>
            </a:r>
            <a:r>
              <a:rPr kumimoji="1" lang="ja-JP" altLang="en-US"/>
              <a:t> </a:t>
            </a:r>
            <a:r>
              <a:rPr kumimoji="1" lang="en-US" altLang="ja-JP"/>
              <a:t>-2</a:t>
            </a:r>
            <a:endParaRPr kumimoji="1" lang="ja-JP" altLang="en-US"/>
          </a:p>
        </p:txBody>
      </p:sp>
      <p:cxnSp>
        <p:nvCxnSpPr>
          <p:cNvPr id="8" name="直線矢印コネクタ 7">
            <a:extLst>
              <a:ext uri="{FF2B5EF4-FFF2-40B4-BE49-F238E27FC236}">
                <a16:creationId xmlns:a16="http://schemas.microsoft.com/office/drawing/2014/main" id="{52D5DD40-A68E-1BB8-A5C4-D81815B71EA8}"/>
              </a:ext>
            </a:extLst>
          </p:cNvPr>
          <p:cNvCxnSpPr>
            <a:cxnSpLocks/>
          </p:cNvCxnSpPr>
          <p:nvPr/>
        </p:nvCxnSpPr>
        <p:spPr>
          <a:xfrm flipV="1">
            <a:off x="2230253" y="1889874"/>
            <a:ext cx="0" cy="34798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1" name="直線矢印コネクタ 10">
            <a:extLst>
              <a:ext uri="{FF2B5EF4-FFF2-40B4-BE49-F238E27FC236}">
                <a16:creationId xmlns:a16="http://schemas.microsoft.com/office/drawing/2014/main" id="{CBE7F66D-ABE4-BCE1-B22B-72C6D26F5F27}"/>
              </a:ext>
            </a:extLst>
          </p:cNvPr>
          <p:cNvCxnSpPr>
            <a:cxnSpLocks/>
          </p:cNvCxnSpPr>
          <p:nvPr/>
        </p:nvCxnSpPr>
        <p:spPr>
          <a:xfrm>
            <a:off x="2230253" y="5363324"/>
            <a:ext cx="34544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3" name="直線矢印コネクタ 12">
            <a:extLst>
              <a:ext uri="{FF2B5EF4-FFF2-40B4-BE49-F238E27FC236}">
                <a16:creationId xmlns:a16="http://schemas.microsoft.com/office/drawing/2014/main" id="{04EA730C-CF17-227D-3A59-CECD35D9EE4F}"/>
              </a:ext>
            </a:extLst>
          </p:cNvPr>
          <p:cNvCxnSpPr>
            <a:cxnSpLocks/>
          </p:cNvCxnSpPr>
          <p:nvPr/>
        </p:nvCxnSpPr>
        <p:spPr>
          <a:xfrm flipH="1">
            <a:off x="1096776" y="5363324"/>
            <a:ext cx="1133476" cy="113347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テキスト ボックス 20">
                <a:extLst>
                  <a:ext uri="{FF2B5EF4-FFF2-40B4-BE49-F238E27FC236}">
                    <a16:creationId xmlns:a16="http://schemas.microsoft.com/office/drawing/2014/main" id="{32EA8233-C1D5-039A-C8AD-67858101A65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684653" y="4993992"/>
                <a:ext cx="653448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48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kumimoji="1" lang="ja-JP" altLang="en-US"/>
              </a:p>
            </p:txBody>
          </p:sp>
        </mc:Choice>
        <mc:Fallback xmlns="">
          <p:sp>
            <p:nvSpPr>
              <p:cNvPr id="21" name="テキスト ボックス 20">
                <a:extLst>
                  <a:ext uri="{FF2B5EF4-FFF2-40B4-BE49-F238E27FC236}">
                    <a16:creationId xmlns:a16="http://schemas.microsoft.com/office/drawing/2014/main" id="{32EA8233-C1D5-039A-C8AD-67858101A6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4653" y="4993992"/>
                <a:ext cx="653448" cy="7386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テキスト ボックス 21">
                <a:extLst>
                  <a:ext uri="{FF2B5EF4-FFF2-40B4-BE49-F238E27FC236}">
                    <a16:creationId xmlns:a16="http://schemas.microsoft.com/office/drawing/2014/main" id="{BA4FA57A-AFB2-16D1-F611-D199D0D4463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79253" y="6365592"/>
                <a:ext cx="662937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48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kumimoji="1" lang="ja-JP" altLang="en-US"/>
              </a:p>
            </p:txBody>
          </p:sp>
        </mc:Choice>
        <mc:Fallback xmlns="">
          <p:sp>
            <p:nvSpPr>
              <p:cNvPr id="22" name="テキスト ボックス 21">
                <a:extLst>
                  <a:ext uri="{FF2B5EF4-FFF2-40B4-BE49-F238E27FC236}">
                    <a16:creationId xmlns:a16="http://schemas.microsoft.com/office/drawing/2014/main" id="{BA4FA57A-AFB2-16D1-F611-D199D0D446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253" y="6365592"/>
                <a:ext cx="662937" cy="73866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テキスト ボックス 22">
                <a:extLst>
                  <a:ext uri="{FF2B5EF4-FFF2-40B4-BE49-F238E27FC236}">
                    <a16:creationId xmlns:a16="http://schemas.microsoft.com/office/drawing/2014/main" id="{531C3841-97F3-EF92-7CCB-6D306E1F909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22026" y="1144861"/>
                <a:ext cx="616451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48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kumimoji="1" lang="ja-JP" altLang="en-US"/>
              </a:p>
            </p:txBody>
          </p:sp>
        </mc:Choice>
        <mc:Fallback xmlns="">
          <p:sp>
            <p:nvSpPr>
              <p:cNvPr id="23" name="テキスト ボックス 22">
                <a:extLst>
                  <a:ext uri="{FF2B5EF4-FFF2-40B4-BE49-F238E27FC236}">
                    <a16:creationId xmlns:a16="http://schemas.microsoft.com/office/drawing/2014/main" id="{531C3841-97F3-EF92-7CCB-6D306E1F90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2026" y="1144861"/>
                <a:ext cx="616451" cy="73866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直方体 3">
            <a:extLst>
              <a:ext uri="{FF2B5EF4-FFF2-40B4-BE49-F238E27FC236}">
                <a16:creationId xmlns:a16="http://schemas.microsoft.com/office/drawing/2014/main" id="{2BBCE91B-5804-47B8-140E-FABB919E5DC5}"/>
              </a:ext>
            </a:extLst>
          </p:cNvPr>
          <p:cNvSpPr>
            <a:spLocks/>
          </p:cNvSpPr>
          <p:nvPr/>
        </p:nvSpPr>
        <p:spPr>
          <a:xfrm>
            <a:off x="1655894" y="2816658"/>
            <a:ext cx="2284538" cy="3124199"/>
          </a:xfrm>
          <a:prstGeom prst="cube">
            <a:avLst/>
          </a:prstGeom>
          <a:solidFill>
            <a:schemeClr val="accent2">
              <a:alpha val="9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69802B05-C964-42F6-5758-D707DFEA560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08268" y="2498685"/>
                <a:ext cx="61747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kumimoji="1" lang="ja-JP" altLang="en-US" sz="3200"/>
              </a:p>
            </p:txBody>
          </p:sp>
        </mc:Choice>
        <mc:Fallback xmlns="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69802B05-C964-42F6-5758-D707DFEA56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8268" y="2498685"/>
                <a:ext cx="617477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17C66DE1-1915-2447-686D-EFEEA83E2E4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85805" y="5363325"/>
                <a:ext cx="61747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kumimoji="1" lang="ja-JP" altLang="en-US" sz="3200"/>
              </a:p>
            </p:txBody>
          </p:sp>
        </mc:Choice>
        <mc:Fallback xmlns="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17C66DE1-1915-2447-686D-EFEEA83E2E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5805" y="5363325"/>
                <a:ext cx="617477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EB279ECC-C109-63D8-F574-A2B21F7CA48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28752" y="5572071"/>
                <a:ext cx="61747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kumimoji="1" lang="ja-JP" altLang="en-US" sz="3200"/>
              </a:p>
            </p:txBody>
          </p:sp>
        </mc:Choice>
        <mc:Fallback xmlns="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EB279ECC-C109-63D8-F574-A2B21F7CA4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8752" y="5572071"/>
                <a:ext cx="617477" cy="58477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直線矢印コネクタ 13">
            <a:extLst>
              <a:ext uri="{FF2B5EF4-FFF2-40B4-BE49-F238E27FC236}">
                <a16:creationId xmlns:a16="http://schemas.microsoft.com/office/drawing/2014/main" id="{0695BBB8-0EC8-5D00-34FB-5379E9825144}"/>
              </a:ext>
            </a:extLst>
          </p:cNvPr>
          <p:cNvCxnSpPr>
            <a:cxnSpLocks/>
          </p:cNvCxnSpPr>
          <p:nvPr/>
        </p:nvCxnSpPr>
        <p:spPr>
          <a:xfrm flipV="1">
            <a:off x="2225745" y="3392571"/>
            <a:ext cx="1136447" cy="1970753"/>
          </a:xfrm>
          <a:prstGeom prst="straightConnector1">
            <a:avLst/>
          </a:prstGeom>
          <a:ln w="38100">
            <a:solidFill>
              <a:schemeClr val="accent6"/>
            </a:solidFill>
            <a:headEnd type="none" w="med" len="med"/>
            <a:tailEnd type="arrow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8" name="吹き出し: 角を丸めた四角形 17">
            <a:extLst>
              <a:ext uri="{FF2B5EF4-FFF2-40B4-BE49-F238E27FC236}">
                <a16:creationId xmlns:a16="http://schemas.microsoft.com/office/drawing/2014/main" id="{5453FF60-BEF7-700D-8460-74CC7AAC9210}"/>
              </a:ext>
            </a:extLst>
          </p:cNvPr>
          <p:cNvSpPr>
            <a:spLocks/>
          </p:cNvSpPr>
          <p:nvPr/>
        </p:nvSpPr>
        <p:spPr>
          <a:xfrm>
            <a:off x="4217308" y="1268708"/>
            <a:ext cx="2042135" cy="1317522"/>
          </a:xfrm>
          <a:prstGeom prst="wedgeRoundRectCallout">
            <a:avLst>
              <a:gd name="adj1" fmla="val -43944"/>
              <a:gd name="adj2" fmla="val 72202"/>
              <a:gd name="adj3" fmla="val 16667"/>
            </a:avLst>
          </a:prstGeom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3600"/>
              <a:t>三次元</a:t>
            </a:r>
            <a:endParaRPr kumimoji="1" lang="en-US" altLang="ja-JP" sz="3600"/>
          </a:p>
          <a:p>
            <a:pPr algn="ctr"/>
            <a:r>
              <a:rPr kumimoji="1" lang="ja-JP" altLang="en-US" sz="3600"/>
              <a:t>空間</a:t>
            </a: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7EC47433-1A94-533C-EE7D-4517AEB50C0B}"/>
              </a:ext>
            </a:extLst>
          </p:cNvPr>
          <p:cNvSpPr>
            <a:spLocks/>
          </p:cNvSpPr>
          <p:nvPr/>
        </p:nvSpPr>
        <p:spPr>
          <a:xfrm>
            <a:off x="4726113" y="5833380"/>
            <a:ext cx="5730880" cy="1494502"/>
          </a:xfrm>
          <a:prstGeom prst="rect">
            <a:avLst/>
          </a:prstGeom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2800"/>
              <a:t>スカラー</a:t>
            </a:r>
            <a:r>
              <a:rPr lang="en-US" altLang="ja-JP" sz="2800"/>
              <a:t>:</a:t>
            </a:r>
            <a:r>
              <a:rPr lang="ja-JP" altLang="en-US" sz="2800">
                <a:solidFill>
                  <a:schemeClr val="accent6"/>
                </a:solidFill>
              </a:rPr>
              <a:t>「大きさ」のみ</a:t>
            </a:r>
            <a:r>
              <a:rPr lang="ja-JP" altLang="en-US" sz="2800"/>
              <a:t>持つ量</a:t>
            </a:r>
            <a:endParaRPr lang="en-US" altLang="ja-JP" sz="2800"/>
          </a:p>
          <a:p>
            <a:pPr marL="1704975" indent="-1704975"/>
            <a:r>
              <a:rPr lang="ja-JP" altLang="en-US" sz="2800"/>
              <a:t>ベクトル</a:t>
            </a:r>
            <a:r>
              <a:rPr lang="en-US" altLang="ja-JP" sz="2800"/>
              <a:t>:</a:t>
            </a:r>
            <a:r>
              <a:rPr lang="ja-JP" altLang="en-US" sz="2800">
                <a:solidFill>
                  <a:schemeClr val="tx1"/>
                </a:solidFill>
              </a:rPr>
              <a:t>「大きさ」と「向き」</a:t>
            </a:r>
            <a:r>
              <a:rPr lang="ja-JP" altLang="en-US" sz="2800"/>
              <a:t>を持つ量（</a:t>
            </a:r>
            <a:r>
              <a:rPr lang="ja-JP" altLang="en-US" sz="2800">
                <a:solidFill>
                  <a:schemeClr val="accent6"/>
                </a:solidFill>
              </a:rPr>
              <a:t>数と数の組</a:t>
            </a:r>
            <a:r>
              <a:rPr lang="ja-JP" altLang="en-US" sz="2800"/>
              <a:t>）</a:t>
            </a:r>
            <a:endParaRPr lang="en-US" altLang="ja-JP" sz="28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650BC2C0-6B68-A764-6FCC-477CA8DD374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17308" y="3731617"/>
                <a:ext cx="3806491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kumimoji="1" lang="en-US" altLang="ja-JP" sz="3600" b="0" i="1" smtClean="0">
                          <a:latin typeface="Cambria Math" panose="02040503050406030204" pitchFamily="18" charset="0"/>
                        </a:rPr>
                        <m:t>=(2, 1, 3)</m:t>
                      </m:r>
                    </m:oMath>
                  </m:oMathPara>
                </a14:m>
                <a:endParaRPr kumimoji="1" lang="ja-JP" altLang="en-US" sz="3600"/>
              </a:p>
            </p:txBody>
          </p:sp>
        </mc:Choice>
        <mc:Fallback xmlns=""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650BC2C0-6B68-A764-6FCC-477CA8DD37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7308" y="3731617"/>
                <a:ext cx="3806491" cy="55399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84625AF5-660C-52D8-958B-C4E9FCA9AB2A}"/>
              </a:ext>
            </a:extLst>
          </p:cNvPr>
          <p:cNvSpPr>
            <a:spLocks/>
          </p:cNvSpPr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2">
                      <a:lumMod val="50000"/>
                    </a:schemeClr>
                  </a:solidFill>
                </a:ln>
              </a:rPr>
              <a:t>余談</a:t>
            </a:r>
          </a:p>
        </p:txBody>
      </p:sp>
    </p:spTree>
    <p:extLst>
      <p:ext uri="{BB962C8B-B14F-4D97-AF65-F5344CB8AC3E}">
        <p14:creationId xmlns:p14="http://schemas.microsoft.com/office/powerpoint/2010/main" val="3879816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正方形/長方形 47">
                <a:extLst>
                  <a:ext uri="{FF2B5EF4-FFF2-40B4-BE49-F238E27FC236}">
                    <a16:creationId xmlns:a16="http://schemas.microsoft.com/office/drawing/2014/main" id="{3C809BE4-1200-DA8B-A736-575A59663FA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08257" y="5150429"/>
                <a:ext cx="4308819" cy="1312823"/>
              </a:xfrm>
              <a:prstGeom prst="rect">
                <a:avLst/>
              </a:prstGeom>
              <a:effectLst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320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d>
                        <m:dPr>
                          <m:ctrlPr>
                            <a:rPr kumimoji="1" lang="en-US" altLang="ja-JP" sz="32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kumimoji="1" lang="en-US" altLang="ja-JP" sz="32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ja-JP" sz="32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  <m:r>
                            <a:rPr kumimoji="1" lang="en-US" altLang="ja-JP" sz="32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⃗"/>
                              <m:ctrlPr>
                                <a:rPr kumimoji="1" lang="en-US" altLang="ja-JP" sz="32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kumimoji="1" lang="en-US" altLang="ja-JP" sz="3200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3200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kumimoji="1" lang="en-US" altLang="ja-JP" sz="3200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kumimoji="1" lang="en-US" altLang="ja-JP" sz="3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kumimoji="1" lang="en-US" altLang="ja-JP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ja-JP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</m:acc>
                      <m:d>
                        <m:dPr>
                          <m:ctrlPr>
                            <a:rPr kumimoji="1" lang="en-US" altLang="ja-JP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ja-JP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kumimoji="1" lang="en-US" altLang="ja-JP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kumimoji="1" lang="en-US" altLang="ja-JP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1" lang="en-US" altLang="ja-JP" sz="3200" dirty="0">
                  <a:solidFill>
                    <a:schemeClr val="tx1"/>
                  </a:solidFill>
                </a:endParaRPr>
              </a:p>
              <a:p>
                <a:pPr algn="r">
                  <a:lnSpc>
                    <a:spcPct val="150000"/>
                  </a:lnSpc>
                </a:pPr>
                <a:r>
                  <a:rPr kumimoji="1" lang="en-US" altLang="ja-JP" sz="3200" dirty="0">
                    <a:solidFill>
                      <a:schemeClr val="tx1"/>
                    </a:solidFill>
                  </a:rPr>
                  <a:t>…(1.xx)</a:t>
                </a:r>
                <a:endParaRPr kumimoji="1" lang="ja-JP" alt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8" name="正方形/長方形 47">
                <a:extLst>
                  <a:ext uri="{FF2B5EF4-FFF2-40B4-BE49-F238E27FC236}">
                    <a16:creationId xmlns:a16="http://schemas.microsoft.com/office/drawing/2014/main" id="{3C809BE4-1200-DA8B-A736-575A59663F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257" y="5150429"/>
                <a:ext cx="4308819" cy="1312823"/>
              </a:xfrm>
              <a:prstGeom prst="rect">
                <a:avLst/>
              </a:prstGeom>
              <a:blipFill>
                <a:blip r:embed="rId2"/>
                <a:stretch>
                  <a:fillRect r="-3526" b="-23041"/>
                </a:stretch>
              </a:blipFill>
              <a:effectLst/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6CE60F07-5215-A877-3D17-766153E835BA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45</a:t>
            </a:fld>
            <a:endParaRPr kumimoji="1" lang="ja-JP" altLang="en-US" b="0"/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E641DD63-FF3C-DD64-D5D4-948365F08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運動量と力積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12797760-B4A8-2686-2C8C-8A0C1AF6295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82877" y="3167635"/>
                <a:ext cx="1980159" cy="5523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𝑚</m:t>
                      </m:r>
                      <m:acc>
                        <m:accPr>
                          <m:chr m:val="⃗"/>
                          <m:ctrlP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acc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</m:acc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kumimoji="1" lang="ja-JP" altLang="en-US" sz="3200" dirty="0"/>
              </a:p>
            </p:txBody>
          </p:sp>
        </mc:Choice>
        <mc:Fallback xmlns="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12797760-B4A8-2686-2C8C-8A0C1AF629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2877" y="3167635"/>
                <a:ext cx="1980159" cy="5523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テキスト ボックス 7">
                <a:extLst>
                  <a:ext uri="{FF2B5EF4-FFF2-40B4-BE49-F238E27FC236}">
                    <a16:creationId xmlns:a16="http://schemas.microsoft.com/office/drawing/2014/main" id="{E458B0E7-A728-F617-59CE-841AF987197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975695" y="3974366"/>
                <a:ext cx="2344336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⃗"/>
                          <m:ctrlP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acc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kumimoji="1" lang="ja-JP" altLang="en-US" sz="2400"/>
              </a:p>
            </p:txBody>
          </p:sp>
        </mc:Choice>
        <mc:Fallback xmlns="">
          <p:sp>
            <p:nvSpPr>
              <p:cNvPr id="8" name="テキスト ボックス 7">
                <a:extLst>
                  <a:ext uri="{FF2B5EF4-FFF2-40B4-BE49-F238E27FC236}">
                    <a16:creationId xmlns:a16="http://schemas.microsoft.com/office/drawing/2014/main" id="{E458B0E7-A728-F617-59CE-841AF98719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5695" y="3974366"/>
                <a:ext cx="2344336" cy="369332"/>
              </a:xfrm>
              <a:prstGeom prst="rect">
                <a:avLst/>
              </a:prstGeom>
              <a:blipFill>
                <a:blip r:embed="rId4"/>
                <a:stretch>
                  <a:fillRect l="-3896" t="-34426" b="-1639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F7607900-F179-B556-88C9-FB22116DD4B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975694" y="4614060"/>
                <a:ext cx="234433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⃗"/>
                          <m:ctrlP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acc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kumimoji="1" lang="ja-JP" altLang="en-US" sz="2400"/>
              </a:p>
            </p:txBody>
          </p:sp>
        </mc:Choice>
        <mc:Fallback xmlns="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F7607900-F179-B556-88C9-FB22116DD4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5694" y="4614060"/>
                <a:ext cx="2344334" cy="369332"/>
              </a:xfrm>
              <a:prstGeom prst="rect">
                <a:avLst/>
              </a:prstGeom>
              <a:blipFill>
                <a:blip r:embed="rId5"/>
                <a:stretch>
                  <a:fillRect l="-3896" t="-35000" b="-1833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7CC9A9A8-F7A6-1DBB-43AA-5743AD50DC7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028776" y="3167636"/>
                <a:ext cx="1980158" cy="5523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𝑚</m:t>
                      </m:r>
                      <m:acc>
                        <m:accPr>
                          <m:chr m:val="⃗"/>
                          <m:ctrlP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acc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</m:acc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kumimoji="1" lang="ja-JP" altLang="en-US" sz="3200" dirty="0"/>
              </a:p>
            </p:txBody>
          </p:sp>
        </mc:Choice>
        <mc:Fallback xmlns=""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7CC9A9A8-F7A6-1DBB-43AA-5743AD50DC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8776" y="3167636"/>
                <a:ext cx="1980158" cy="5523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テキスト ボックス 12">
                <a:extLst>
                  <a:ext uri="{FF2B5EF4-FFF2-40B4-BE49-F238E27FC236}">
                    <a16:creationId xmlns:a16="http://schemas.microsoft.com/office/drawing/2014/main" id="{1CE401A3-CBA5-CC56-1F2C-CF0DF0B8AA5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21591" y="3864741"/>
                <a:ext cx="2344354" cy="37664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𝑎𝑥</m:t>
                      </m:r>
                    </m:oMath>
                  </m:oMathPara>
                </a14:m>
                <a:endParaRPr kumimoji="1" lang="ja-JP" altLang="en-US" sz="2400"/>
              </a:p>
            </p:txBody>
          </p:sp>
        </mc:Choice>
        <mc:Fallback xmlns="">
          <p:sp>
            <p:nvSpPr>
              <p:cNvPr id="13" name="テキスト ボックス 12">
                <a:extLst>
                  <a:ext uri="{FF2B5EF4-FFF2-40B4-BE49-F238E27FC236}">
                    <a16:creationId xmlns:a16="http://schemas.microsoft.com/office/drawing/2014/main" id="{1CE401A3-CBA5-CC56-1F2C-CF0DF0B8AA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1591" y="3864741"/>
                <a:ext cx="2344354" cy="376642"/>
              </a:xfrm>
              <a:prstGeom prst="rect">
                <a:avLst/>
              </a:prstGeom>
              <a:blipFill>
                <a:blip r:embed="rId7"/>
                <a:stretch>
                  <a:fillRect l="-3377" b="-1774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テキスト ボックス 13">
                <a:extLst>
                  <a:ext uri="{FF2B5EF4-FFF2-40B4-BE49-F238E27FC236}">
                    <a16:creationId xmlns:a16="http://schemas.microsoft.com/office/drawing/2014/main" id="{881D74C7-FFD0-94C7-6F37-0F540624ECB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21591" y="4291307"/>
                <a:ext cx="2344330" cy="69147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𝑎𝑥</m:t>
                      </m:r>
                    </m:oMath>
                  </m:oMathPara>
                </a14:m>
                <a:endParaRPr kumimoji="1" lang="ja-JP" altLang="en-US" sz="2000"/>
              </a:p>
            </p:txBody>
          </p:sp>
        </mc:Choice>
        <mc:Fallback xmlns="">
          <p:sp>
            <p:nvSpPr>
              <p:cNvPr id="14" name="テキスト ボックス 13">
                <a:extLst>
                  <a:ext uri="{FF2B5EF4-FFF2-40B4-BE49-F238E27FC236}">
                    <a16:creationId xmlns:a16="http://schemas.microsoft.com/office/drawing/2014/main" id="{881D74C7-FFD0-94C7-6F37-0F540624EC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1591" y="4291307"/>
                <a:ext cx="2344330" cy="69147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直線矢印コネクタ 16">
            <a:extLst>
              <a:ext uri="{FF2B5EF4-FFF2-40B4-BE49-F238E27FC236}">
                <a16:creationId xmlns:a16="http://schemas.microsoft.com/office/drawing/2014/main" id="{8ED1179F-EBE7-5164-F3C1-84EA59BA3718}"/>
              </a:ext>
            </a:extLst>
          </p:cNvPr>
          <p:cNvCxnSpPr>
            <a:cxnSpLocks/>
            <a:stCxn id="62" idx="2"/>
            <a:endCxn id="7" idx="0"/>
          </p:cNvCxnSpPr>
          <p:nvPr/>
        </p:nvCxnSpPr>
        <p:spPr>
          <a:xfrm flipH="1">
            <a:off x="2672957" y="2366009"/>
            <a:ext cx="2672949" cy="801626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矢印コネクタ 18">
            <a:extLst>
              <a:ext uri="{FF2B5EF4-FFF2-40B4-BE49-F238E27FC236}">
                <a16:creationId xmlns:a16="http://schemas.microsoft.com/office/drawing/2014/main" id="{9EBFC9F2-EAE2-D463-A936-E392D0DD08F3}"/>
              </a:ext>
            </a:extLst>
          </p:cNvPr>
          <p:cNvCxnSpPr>
            <a:cxnSpLocks/>
            <a:stCxn id="62" idx="2"/>
            <a:endCxn id="12" idx="0"/>
          </p:cNvCxnSpPr>
          <p:nvPr/>
        </p:nvCxnSpPr>
        <p:spPr>
          <a:xfrm>
            <a:off x="5345906" y="2366009"/>
            <a:ext cx="2672949" cy="801627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矢印コネクタ 35">
            <a:extLst>
              <a:ext uri="{FF2B5EF4-FFF2-40B4-BE49-F238E27FC236}">
                <a16:creationId xmlns:a16="http://schemas.microsoft.com/office/drawing/2014/main" id="{EB0E60D5-0CB4-0E79-2324-2785806CE892}"/>
              </a:ext>
            </a:extLst>
          </p:cNvPr>
          <p:cNvCxnSpPr>
            <a:cxnSpLocks/>
            <a:stCxn id="7" idx="2"/>
            <a:endCxn id="48" idx="0"/>
          </p:cNvCxnSpPr>
          <p:nvPr/>
        </p:nvCxnSpPr>
        <p:spPr>
          <a:xfrm flipH="1">
            <a:off x="2662667" y="3719966"/>
            <a:ext cx="10290" cy="1430463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矢印コネクタ 37">
            <a:extLst>
              <a:ext uri="{FF2B5EF4-FFF2-40B4-BE49-F238E27FC236}">
                <a16:creationId xmlns:a16="http://schemas.microsoft.com/office/drawing/2014/main" id="{EB4277D4-AEDC-3767-E469-2E1269AA3D4E}"/>
              </a:ext>
            </a:extLst>
          </p:cNvPr>
          <p:cNvCxnSpPr>
            <a:cxnSpLocks/>
            <a:stCxn id="12" idx="2"/>
            <a:endCxn id="53" idx="0"/>
          </p:cNvCxnSpPr>
          <p:nvPr/>
        </p:nvCxnSpPr>
        <p:spPr>
          <a:xfrm>
            <a:off x="8018855" y="3719967"/>
            <a:ext cx="10291" cy="1430461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テキスト ボックス 40">
                <a:extLst>
                  <a:ext uri="{FF2B5EF4-FFF2-40B4-BE49-F238E27FC236}">
                    <a16:creationId xmlns:a16="http://schemas.microsoft.com/office/drawing/2014/main" id="{6A405996-59FB-3512-0334-39199D68923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688896" y="2549761"/>
                <a:ext cx="665630" cy="43088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800" b="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kumimoji="1" lang="en-US" altLang="ja-JP" sz="2800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kumimoji="1" lang="ja-JP" altLang="en-US"/>
              </a:p>
            </p:txBody>
          </p:sp>
        </mc:Choice>
        <mc:Fallback xmlns="">
          <p:sp>
            <p:nvSpPr>
              <p:cNvPr id="41" name="テキスト ボックス 40">
                <a:extLst>
                  <a:ext uri="{FF2B5EF4-FFF2-40B4-BE49-F238E27FC236}">
                    <a16:creationId xmlns:a16="http://schemas.microsoft.com/office/drawing/2014/main" id="{6A405996-59FB-3512-0334-39199D6892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8896" y="2549761"/>
                <a:ext cx="665630" cy="43088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テキスト ボックス 41">
                <a:extLst>
                  <a:ext uri="{FF2B5EF4-FFF2-40B4-BE49-F238E27FC236}">
                    <a16:creationId xmlns:a16="http://schemas.microsoft.com/office/drawing/2014/main" id="{A754FCD3-8FEC-C4AE-17E4-74FA57F78A6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96036" y="2552997"/>
                <a:ext cx="717440" cy="43088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800" b="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kumimoji="1" lang="en-US" altLang="ja-JP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kumimoji="1" lang="ja-JP" altLang="en-US"/>
              </a:p>
            </p:txBody>
          </p:sp>
        </mc:Choice>
        <mc:Fallback xmlns="">
          <p:sp>
            <p:nvSpPr>
              <p:cNvPr id="42" name="テキスト ボックス 41">
                <a:extLst>
                  <a:ext uri="{FF2B5EF4-FFF2-40B4-BE49-F238E27FC236}">
                    <a16:creationId xmlns:a16="http://schemas.microsoft.com/office/drawing/2014/main" id="{A754FCD3-8FEC-C4AE-17E4-74FA57F78A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6036" y="2552997"/>
                <a:ext cx="717440" cy="43088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A38A1456-7A0D-76D2-DC58-D73C48F846E7}"/>
              </a:ext>
            </a:extLst>
          </p:cNvPr>
          <p:cNvSpPr txBox="1">
            <a:spLocks/>
          </p:cNvSpPr>
          <p:nvPr/>
        </p:nvSpPr>
        <p:spPr>
          <a:xfrm>
            <a:off x="897180" y="6569019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>
                <a:solidFill>
                  <a:schemeClr val="accent6"/>
                </a:solidFill>
              </a:rPr>
              <a:t>運動量</a:t>
            </a:r>
          </a:p>
        </p:txBody>
      </p:sp>
      <p:sp>
        <p:nvSpPr>
          <p:cNvPr id="44" name="テキスト ボックス 43">
            <a:extLst>
              <a:ext uri="{FF2B5EF4-FFF2-40B4-BE49-F238E27FC236}">
                <a16:creationId xmlns:a16="http://schemas.microsoft.com/office/drawing/2014/main" id="{33C78D05-AC61-C6BE-5144-FCAC72B9F38A}"/>
              </a:ext>
            </a:extLst>
          </p:cNvPr>
          <p:cNvSpPr txBox="1">
            <a:spLocks/>
          </p:cNvSpPr>
          <p:nvPr/>
        </p:nvSpPr>
        <p:spPr>
          <a:xfrm>
            <a:off x="3251327" y="6569019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力積</a:t>
            </a:r>
          </a:p>
        </p:txBody>
      </p: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54F73FEE-89E5-AD1E-3975-746AEE0F50ED}"/>
              </a:ext>
            </a:extLst>
          </p:cNvPr>
          <p:cNvSpPr txBox="1">
            <a:spLocks/>
          </p:cNvSpPr>
          <p:nvPr/>
        </p:nvSpPr>
        <p:spPr>
          <a:xfrm>
            <a:off x="5541347" y="6569019"/>
            <a:ext cx="2698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/>
              <a:t>運動エネルギー</a:t>
            </a:r>
          </a:p>
        </p:txBody>
      </p:sp>
      <p:sp>
        <p:nvSpPr>
          <p:cNvPr id="46" name="テキスト ボックス 45">
            <a:extLst>
              <a:ext uri="{FF2B5EF4-FFF2-40B4-BE49-F238E27FC236}">
                <a16:creationId xmlns:a16="http://schemas.microsoft.com/office/drawing/2014/main" id="{3BA444B2-B08F-ECF0-4C86-A56AFC39E16D}"/>
              </a:ext>
            </a:extLst>
          </p:cNvPr>
          <p:cNvSpPr txBox="1">
            <a:spLocks/>
          </p:cNvSpPr>
          <p:nvPr/>
        </p:nvSpPr>
        <p:spPr>
          <a:xfrm>
            <a:off x="8799321" y="6569019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仕事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正方形/長方形 52">
                <a:extLst>
                  <a:ext uri="{FF2B5EF4-FFF2-40B4-BE49-F238E27FC236}">
                    <a16:creationId xmlns:a16="http://schemas.microsoft.com/office/drawing/2014/main" id="{1197DD21-BAF3-454E-2438-A3A9F19FA08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619088" y="5150428"/>
                <a:ext cx="4820115" cy="1312823"/>
              </a:xfrm>
              <a:prstGeom prst="rect">
                <a:avLst/>
              </a:prstGeom>
              <a:effectLst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3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kumimoji="1" lang="en-US" altLang="ja-JP" sz="3200" i="1">
                          <a:latin typeface="Cambria Math" panose="02040503050406030204" pitchFamily="18" charset="0"/>
                        </a:rPr>
                        <m:t>𝑚</m:t>
                      </m:r>
                      <m:d>
                        <m:dPr>
                          <m:ctrlP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kumimoji="1" lang="en-US" altLang="ja-JP" sz="3200" b="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3200" b="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kumimoji="1" lang="en-US" altLang="ja-JP" sz="3200" b="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1" lang="en-US" altLang="ja-JP" sz="3200" b="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kumimoji="1" lang="en-US" altLang="ja-JP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ja-JP" sz="3200" b="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kumimoji="1" lang="en-US" altLang="ja-JP" sz="3200" b="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kumimoji="1" lang="en-US" altLang="ja-JP" sz="3200" b="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  <m:r>
                        <a:rPr kumimoji="1" lang="en-US" altLang="ja-JP" sz="32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3200" b="0" i="1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kumimoji="1" lang="en-US" altLang="ja-JP" sz="32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1" lang="en-US" altLang="ja-JP" sz="3200" dirty="0"/>
              </a:p>
              <a:p>
                <a:pPr algn="r"/>
                <a:r>
                  <a:rPr kumimoji="1" lang="en-US" altLang="ja-JP" sz="3200" dirty="0"/>
                  <a:t>…(1.xx)</a:t>
                </a:r>
                <a:r>
                  <a:rPr kumimoji="1" lang="ja-JP" altLang="en-US" sz="3200" dirty="0"/>
                  <a:t> </a:t>
                </a:r>
              </a:p>
            </p:txBody>
          </p:sp>
        </mc:Choice>
        <mc:Fallback xmlns="">
          <p:sp>
            <p:nvSpPr>
              <p:cNvPr id="53" name="正方形/長方形 52">
                <a:extLst>
                  <a:ext uri="{FF2B5EF4-FFF2-40B4-BE49-F238E27FC236}">
                    <a16:creationId xmlns:a16="http://schemas.microsoft.com/office/drawing/2014/main" id="{1197DD21-BAF3-454E-2438-A3A9F19FA0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9088" y="5150428"/>
                <a:ext cx="4820115" cy="1312823"/>
              </a:xfrm>
              <a:prstGeom prst="rect">
                <a:avLst/>
              </a:prstGeom>
              <a:blipFill>
                <a:blip r:embed="rId11"/>
                <a:stretch>
                  <a:fillRect r="-3157" b="-21659"/>
                </a:stretch>
              </a:blipFill>
              <a:effectLst/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正方形/長方形 61">
                <a:extLst>
                  <a:ext uri="{FF2B5EF4-FFF2-40B4-BE49-F238E27FC236}">
                    <a16:creationId xmlns:a16="http://schemas.microsoft.com/office/drawing/2014/main" id="{20A9E3AC-318F-CDE5-10EB-907FB1DC999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250372" y="1606698"/>
                <a:ext cx="4191068" cy="759311"/>
              </a:xfrm>
              <a:prstGeom prst="rect">
                <a:avLst/>
              </a:prstGeom>
              <a:effectLst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kumimoji="1" lang="en-US" altLang="ja-JP" sz="4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1" lang="en-US" altLang="ja-JP" sz="4000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</m:acc>
                    <m:r>
                      <a:rPr kumimoji="1" lang="en-US" altLang="ja-JP" sz="4000" i="1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ja-JP" sz="4000" i="1">
                        <a:latin typeface="Cambria Math" panose="02040503050406030204" pitchFamily="18" charset="0"/>
                      </a:rPr>
                      <m:t>𝑚</m:t>
                    </m:r>
                    <m:acc>
                      <m:accPr>
                        <m:chr m:val="⃗"/>
                        <m:ctrlPr>
                          <a:rPr kumimoji="1" lang="en-US" altLang="ja-JP" sz="4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1" lang="en-US" altLang="ja-JP" sz="40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</m:oMath>
                </a14:m>
                <a:r>
                  <a:rPr kumimoji="1" lang="ja-JP" altLang="en-US" sz="4000" dirty="0"/>
                  <a:t> </a:t>
                </a:r>
                <a:r>
                  <a:rPr kumimoji="1" lang="en-US" altLang="ja-JP" sz="4000" dirty="0"/>
                  <a:t>…(1.xx)</a:t>
                </a:r>
                <a:endParaRPr kumimoji="1" lang="ja-JP" altLang="en-US" sz="4000" dirty="0"/>
              </a:p>
            </p:txBody>
          </p:sp>
        </mc:Choice>
        <mc:Fallback xmlns="">
          <p:sp>
            <p:nvSpPr>
              <p:cNvPr id="62" name="正方形/長方形 61">
                <a:extLst>
                  <a:ext uri="{FF2B5EF4-FFF2-40B4-BE49-F238E27FC236}">
                    <a16:creationId xmlns:a16="http://schemas.microsoft.com/office/drawing/2014/main" id="{20A9E3AC-318F-CDE5-10EB-907FB1DC99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0372" y="1606698"/>
                <a:ext cx="4191068" cy="759311"/>
              </a:xfrm>
              <a:prstGeom prst="rect">
                <a:avLst/>
              </a:prstGeom>
              <a:blipFill>
                <a:blip r:embed="rId12"/>
                <a:stretch>
                  <a:fillRect t="-8730" r="-4928" b="-30952"/>
                </a:stretch>
              </a:blipFill>
              <a:effectLst/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05E67259-7085-7C78-3D87-8317BE35CF42}"/>
              </a:ext>
            </a:extLst>
          </p:cNvPr>
          <p:cNvSpPr>
            <a:spLocks/>
          </p:cNvSpPr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2">
                      <a:lumMod val="50000"/>
                    </a:schemeClr>
                  </a:solidFill>
                </a:ln>
              </a:rPr>
              <a:t>余談</a:t>
            </a:r>
          </a:p>
        </p:txBody>
      </p:sp>
    </p:spTree>
    <p:extLst>
      <p:ext uri="{BB962C8B-B14F-4D97-AF65-F5344CB8AC3E}">
        <p14:creationId xmlns:p14="http://schemas.microsoft.com/office/powerpoint/2010/main" val="4199561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D35AF49C-0F4E-5031-9C76-22DFDEDAEF25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46</a:t>
            </a:fld>
            <a:endParaRPr kumimoji="1" lang="ja-JP" altLang="en-US" b="0"/>
          </a:p>
        </p:txBody>
      </p:sp>
      <p:sp>
        <p:nvSpPr>
          <p:cNvPr id="6" name="タイトル 5">
            <a:extLst>
              <a:ext uri="{FF2B5EF4-FFF2-40B4-BE49-F238E27FC236}">
                <a16:creationId xmlns:a16="http://schemas.microsoft.com/office/drawing/2014/main" id="{67DDF33C-CF9F-60FA-BF35-D14848C282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圧力の定義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フローチャート: データ 10">
                <a:extLst>
                  <a:ext uri="{FF2B5EF4-FFF2-40B4-BE49-F238E27FC236}">
                    <a16:creationId xmlns:a16="http://schemas.microsoft.com/office/drawing/2014/main" id="{50EB71F4-26FF-FFAB-D816-C35EE466332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84892" y="2947933"/>
                <a:ext cx="5121314" cy="2762250"/>
              </a:xfrm>
              <a:prstGeom prst="flowChartInputOutput">
                <a:avLst/>
              </a:prstGeom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ja-JP" altLang="en-US" sz="8000">
                    <a:solidFill>
                      <a:schemeClr val="tx1"/>
                    </a:solidFill>
                  </a:rPr>
                  <a:t>面積</a:t>
                </a:r>
                <a14:m>
                  <m:oMath xmlns:m="http://schemas.openxmlformats.org/officeDocument/2006/math">
                    <m:r>
                      <a:rPr kumimoji="1" lang="en-US" altLang="ja-JP" sz="8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endParaRPr kumimoji="1" lang="en-US" altLang="ja-JP" sz="8000">
                  <a:solidFill>
                    <a:schemeClr val="tx1"/>
                  </a:solidFill>
                </a:endParaRPr>
              </a:p>
              <a:p>
                <a:pPr algn="ctr"/>
                <a:r>
                  <a:rPr kumimoji="1" lang="en-US" altLang="ja-JP" sz="8000">
                    <a:solidFill>
                      <a:schemeClr val="tx1"/>
                    </a:solidFill>
                  </a:rPr>
                  <a:t>1[m</a:t>
                </a:r>
                <a:r>
                  <a:rPr kumimoji="1" lang="en-US" altLang="ja-JP" sz="8000" baseline="30000">
                    <a:solidFill>
                      <a:schemeClr val="tx1"/>
                    </a:solidFill>
                  </a:rPr>
                  <a:t>2</a:t>
                </a:r>
                <a:r>
                  <a:rPr kumimoji="1" lang="en-US" altLang="ja-JP" sz="8000">
                    <a:solidFill>
                      <a:schemeClr val="tx1"/>
                    </a:solidFill>
                  </a:rPr>
                  <a:t>]</a:t>
                </a:r>
                <a:endParaRPr kumimoji="1" lang="ja-JP" altLang="en-US" sz="80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フローチャート: データ 10">
                <a:extLst>
                  <a:ext uri="{FF2B5EF4-FFF2-40B4-BE49-F238E27FC236}">
                    <a16:creationId xmlns:a16="http://schemas.microsoft.com/office/drawing/2014/main" id="{50EB71F4-26FF-FFAB-D816-C35EE46633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92" y="2947933"/>
                <a:ext cx="5121314" cy="2762250"/>
              </a:xfrm>
              <a:prstGeom prst="flowChartInputOutput">
                <a:avLst/>
              </a:prstGeom>
              <a:blipFill>
                <a:blip r:embed="rId2"/>
                <a:stretch>
                  <a:fillRect t="-6346" b="-1575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矢印: 下 11">
            <a:extLst>
              <a:ext uri="{FF2B5EF4-FFF2-40B4-BE49-F238E27FC236}">
                <a16:creationId xmlns:a16="http://schemas.microsoft.com/office/drawing/2014/main" id="{F3413726-A0C9-AB5F-C4F5-C22E1F47BAB9}"/>
              </a:ext>
            </a:extLst>
          </p:cNvPr>
          <p:cNvSpPr>
            <a:spLocks/>
          </p:cNvSpPr>
          <p:nvPr/>
        </p:nvSpPr>
        <p:spPr>
          <a:xfrm>
            <a:off x="1726387" y="1566808"/>
            <a:ext cx="1838324" cy="2762250"/>
          </a:xfrm>
          <a:prstGeom prst="downArrow">
            <a:avLst/>
          </a:prstGeom>
          <a:gradFill>
            <a:gsLst>
              <a:gs pos="0">
                <a:schemeClr val="accent6">
                  <a:shade val="51000"/>
                  <a:satMod val="130000"/>
                  <a:alpha val="90000"/>
                </a:schemeClr>
              </a:gs>
              <a:gs pos="80000">
                <a:schemeClr val="accent6">
                  <a:shade val="93000"/>
                  <a:satMod val="130000"/>
                  <a:alpha val="90000"/>
                </a:schemeClr>
              </a:gs>
              <a:gs pos="100000">
                <a:schemeClr val="accent6">
                  <a:shade val="94000"/>
                  <a:satMod val="135000"/>
                  <a:alpha val="90000"/>
                </a:schemeClr>
              </a:gs>
            </a:gsLst>
          </a:gradFill>
          <a:effectLst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endParaRPr kumimoji="1" lang="ja-JP" altLang="en-US" sz="2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テキスト ボックス 12">
                <a:extLst>
                  <a:ext uri="{FF2B5EF4-FFF2-40B4-BE49-F238E27FC236}">
                    <a16:creationId xmlns:a16="http://schemas.microsoft.com/office/drawing/2014/main" id="{C6466285-EC03-2D2A-6C8C-4A186174010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19839" y="1003971"/>
                <a:ext cx="4442242" cy="13234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 sz="8000"/>
                  <a:t>力</a:t>
                </a:r>
                <a14:m>
                  <m:oMath xmlns:m="http://schemas.openxmlformats.org/officeDocument/2006/math">
                    <m:r>
                      <a:rPr kumimoji="1" lang="en-US" altLang="ja-JP" sz="8000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kumimoji="1" lang="en-US" altLang="ja-JP" sz="8000"/>
                  <a:t> 1[N]</a:t>
                </a:r>
                <a:endParaRPr kumimoji="1" lang="ja-JP" altLang="en-US" sz="8000"/>
              </a:p>
            </p:txBody>
          </p:sp>
        </mc:Choice>
        <mc:Fallback xmlns="">
          <p:sp>
            <p:nvSpPr>
              <p:cNvPr id="13" name="テキスト ボックス 12">
                <a:extLst>
                  <a:ext uri="{FF2B5EF4-FFF2-40B4-BE49-F238E27FC236}">
                    <a16:creationId xmlns:a16="http://schemas.microsoft.com/office/drawing/2014/main" id="{C6466285-EC03-2D2A-6C8C-4A18617401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9839" y="1003971"/>
                <a:ext cx="4442242" cy="1323439"/>
              </a:xfrm>
              <a:prstGeom prst="rect">
                <a:avLst/>
              </a:prstGeom>
              <a:blipFill>
                <a:blip r:embed="rId3"/>
                <a:stretch>
                  <a:fillRect l="-11813" t="-23041" r="-10714" b="-3871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正方形/長方形 13">
                <a:extLst>
                  <a:ext uri="{FF2B5EF4-FFF2-40B4-BE49-F238E27FC236}">
                    <a16:creationId xmlns:a16="http://schemas.microsoft.com/office/drawing/2014/main" id="{3FEBAC85-AA76-F2DA-2192-87E247454FD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495800" y="5920830"/>
                <a:ext cx="5961192" cy="1393807"/>
              </a:xfrm>
              <a:prstGeom prst="rect">
                <a:avLst/>
              </a:prstGeom>
              <a:effectLst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ja-JP" altLang="en-US" sz="2800" dirty="0"/>
                  <a:t>単位面積</a:t>
                </a:r>
                <a14:m>
                  <m:oMath xmlns:m="http://schemas.openxmlformats.org/officeDocument/2006/math">
                    <m:r>
                      <a:rPr lang="en-US" altLang="ja-JP" sz="2800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ja-JP" altLang="en-US" sz="2800" dirty="0"/>
                  <a:t>あたりに</a:t>
                </a:r>
                <a:r>
                  <a:rPr lang="ja-JP" altLang="en-US" sz="2800" dirty="0">
                    <a:solidFill>
                      <a:schemeClr val="accent6"/>
                    </a:solidFill>
                  </a:rPr>
                  <a:t>垂直にかかる力</a:t>
                </a:r>
                <a14:m>
                  <m:oMath xmlns:m="http://schemas.openxmlformats.org/officeDocument/2006/math">
                    <m:r>
                      <a:rPr lang="en-US" altLang="ja-JP" sz="2800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endParaRPr lang="en-US" altLang="ja-JP" sz="2800" dirty="0">
                  <a:solidFill>
                    <a:schemeClr val="accent6"/>
                  </a:solidFill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US" altLang="ja-JP" sz="36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ja-JP" sz="3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sz="3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36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num>
                      <m:den>
                        <m:r>
                          <a:rPr lang="en-US" altLang="ja-JP" sz="36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den>
                    </m:f>
                  </m:oMath>
                </a14:m>
                <a:r>
                  <a:rPr lang="en-US" altLang="ja-JP" sz="3600" dirty="0"/>
                  <a:t> …(1.xx)</a:t>
                </a:r>
              </a:p>
            </p:txBody>
          </p:sp>
        </mc:Choice>
        <mc:Fallback xmlns="">
          <p:sp>
            <p:nvSpPr>
              <p:cNvPr id="14" name="正方形/長方形 13">
                <a:extLst>
                  <a:ext uri="{FF2B5EF4-FFF2-40B4-BE49-F238E27FC236}">
                    <a16:creationId xmlns:a16="http://schemas.microsoft.com/office/drawing/2014/main" id="{3FEBAC85-AA76-F2DA-2192-87E247454F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5800" y="5920830"/>
                <a:ext cx="5961192" cy="1393807"/>
              </a:xfrm>
              <a:prstGeom prst="rect">
                <a:avLst/>
              </a:prstGeom>
              <a:blipFill>
                <a:blip r:embed="rId4"/>
                <a:stretch>
                  <a:fillRect l="-2043" t="-1299" b="-1732"/>
                </a:stretch>
              </a:blipFill>
              <a:effectLst/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テキスト ボックス 14">
                <a:extLst>
                  <a:ext uri="{FF2B5EF4-FFF2-40B4-BE49-F238E27FC236}">
                    <a16:creationId xmlns:a16="http://schemas.microsoft.com/office/drawing/2014/main" id="{D0A1F26C-5F83-49EA-DAC0-3F954EAC0B5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952255" y="3779837"/>
                <a:ext cx="5899051" cy="13234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 sz="8000"/>
                  <a:t>圧力</a:t>
                </a:r>
                <a14:m>
                  <m:oMath xmlns:m="http://schemas.openxmlformats.org/officeDocument/2006/math">
                    <m:r>
                      <a:rPr kumimoji="1" lang="en-US" altLang="ja-JP" sz="80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kumimoji="1" lang="ja-JP" altLang="en-US" sz="8000"/>
                  <a:t> </a:t>
                </a:r>
                <a:r>
                  <a:rPr kumimoji="1" lang="en-US" altLang="ja-JP" sz="8000"/>
                  <a:t>1[Pa]</a:t>
                </a:r>
                <a:endParaRPr kumimoji="1" lang="ja-JP" altLang="en-US" sz="8000"/>
              </a:p>
            </p:txBody>
          </p:sp>
        </mc:Choice>
        <mc:Fallback xmlns="">
          <p:sp>
            <p:nvSpPr>
              <p:cNvPr id="15" name="テキスト ボックス 14">
                <a:extLst>
                  <a:ext uri="{FF2B5EF4-FFF2-40B4-BE49-F238E27FC236}">
                    <a16:creationId xmlns:a16="http://schemas.microsoft.com/office/drawing/2014/main" id="{D0A1F26C-5F83-49EA-DAC0-3F954EAC0B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2255" y="3779837"/>
                <a:ext cx="5899051" cy="1323439"/>
              </a:xfrm>
              <a:prstGeom prst="rect">
                <a:avLst/>
              </a:prstGeom>
              <a:blipFill>
                <a:blip r:embed="rId5"/>
                <a:stretch>
                  <a:fillRect l="-8781" t="-23041" r="-7851" b="-3871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04944A10-ACAF-CDC4-7980-78F3535E21C5}"/>
              </a:ext>
            </a:extLst>
          </p:cNvPr>
          <p:cNvSpPr>
            <a:spLocks/>
          </p:cNvSpPr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2">
                      <a:lumMod val="50000"/>
                    </a:schemeClr>
                  </a:solidFill>
                </a:ln>
              </a:rPr>
              <a:t>余談</a:t>
            </a:r>
          </a:p>
        </p:txBody>
      </p:sp>
    </p:spTree>
    <p:extLst>
      <p:ext uri="{BB962C8B-B14F-4D97-AF65-F5344CB8AC3E}">
        <p14:creationId xmlns:p14="http://schemas.microsoft.com/office/powerpoint/2010/main" val="2580275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4F751B-E692-6DEA-EE9E-ADD01C2D02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AEF77CB1-C9F1-FF9C-F6F9-067A401A6141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47</a:t>
            </a:fld>
            <a:endParaRPr kumimoji="1" lang="ja-JP" altLang="en-US" b="0"/>
          </a:p>
        </p:txBody>
      </p:sp>
      <p:sp>
        <p:nvSpPr>
          <p:cNvPr id="8" name="テキスト プレースホルダー 7">
            <a:extLst>
              <a:ext uri="{FF2B5EF4-FFF2-40B4-BE49-F238E27FC236}">
                <a16:creationId xmlns:a16="http://schemas.microsoft.com/office/drawing/2014/main" id="{5B89903D-7AEF-F21E-819D-2631881076A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537958" y="1317410"/>
            <a:ext cx="6127987" cy="6240297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ja-JP" altLang="en-US" sz="4000" dirty="0"/>
              <a:t>分子の運動を簡単のため</a:t>
            </a:r>
            <a:r>
              <a:rPr lang="en-US" altLang="ja-JP" sz="4000" dirty="0">
                <a:solidFill>
                  <a:schemeClr val="accent6"/>
                </a:solidFill>
              </a:rPr>
              <a:t>1</a:t>
            </a:r>
            <a:r>
              <a:rPr lang="ja-JP" altLang="en-US" sz="4000" dirty="0">
                <a:solidFill>
                  <a:schemeClr val="accent6"/>
                </a:solidFill>
              </a:rPr>
              <a:t>次元</a:t>
            </a:r>
            <a:r>
              <a:rPr lang="ja-JP" altLang="en-US" sz="4000" dirty="0"/>
              <a:t>で考える．</a:t>
            </a:r>
            <a:endParaRPr lang="en-US" altLang="ja-JP" sz="4000" dirty="0"/>
          </a:p>
          <a:p>
            <a:pPr>
              <a:lnSpc>
                <a:spcPct val="150000"/>
              </a:lnSpc>
            </a:pPr>
            <a:r>
              <a:rPr lang="en-US" altLang="ja-JP" sz="4000" dirty="0"/>
              <a:t>1[</a:t>
            </a:r>
            <a:r>
              <a:rPr lang="ja-JP" altLang="en-US" sz="4000" dirty="0"/>
              <a:t>個</a:t>
            </a:r>
            <a:r>
              <a:rPr lang="en-US" altLang="ja-JP" sz="4000" dirty="0"/>
              <a:t>]</a:t>
            </a:r>
            <a:r>
              <a:rPr lang="ja-JP" altLang="en-US" sz="4000" dirty="0"/>
              <a:t>の分子が</a:t>
            </a:r>
            <a:r>
              <a:rPr lang="en-US" altLang="ja-JP" sz="4000" dirty="0"/>
              <a:t>A</a:t>
            </a:r>
            <a:r>
              <a:rPr lang="ja-JP" altLang="en-US" sz="4000" dirty="0"/>
              <a:t>面から</a:t>
            </a:r>
            <a:r>
              <a:rPr lang="en-US" altLang="ja-JP" sz="4000" dirty="0"/>
              <a:t>B</a:t>
            </a:r>
            <a:r>
              <a:rPr lang="ja-JP" altLang="en-US" sz="4000" dirty="0"/>
              <a:t>面に</a:t>
            </a:r>
            <a:r>
              <a:rPr lang="ja-JP" altLang="en-US" sz="4000" dirty="0">
                <a:solidFill>
                  <a:schemeClr val="accent6"/>
                </a:solidFill>
              </a:rPr>
              <a:t>完全弾性衝突</a:t>
            </a:r>
            <a:r>
              <a:rPr lang="ja-JP" altLang="en-US" sz="4000" dirty="0"/>
              <a:t>し，</a:t>
            </a:r>
            <a:endParaRPr lang="en-US" altLang="ja-JP" sz="4000" dirty="0"/>
          </a:p>
          <a:p>
            <a:pPr>
              <a:lnSpc>
                <a:spcPct val="150000"/>
              </a:lnSpc>
            </a:pPr>
            <a:r>
              <a:rPr lang="ja-JP" altLang="en-US" sz="4000" dirty="0"/>
              <a:t>再び</a:t>
            </a:r>
            <a:r>
              <a:rPr lang="en-US" altLang="ja-JP" sz="4000" dirty="0"/>
              <a:t>A</a:t>
            </a:r>
            <a:r>
              <a:rPr lang="ja-JP" altLang="en-US" sz="4000" dirty="0"/>
              <a:t>面に衝突する運動を仮定する．</a:t>
            </a:r>
          </a:p>
        </p:txBody>
      </p:sp>
      <p:sp>
        <p:nvSpPr>
          <p:cNvPr id="6" name="タイトル 5">
            <a:extLst>
              <a:ext uri="{FF2B5EF4-FFF2-40B4-BE49-F238E27FC236}">
                <a16:creationId xmlns:a16="http://schemas.microsoft.com/office/drawing/2014/main" id="{A7A394C8-9045-3CDE-D351-9E60FE388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分子の運動 </a:t>
            </a:r>
            <a:r>
              <a:rPr lang="en-US" altLang="ja-JP"/>
              <a:t>-1</a:t>
            </a:r>
            <a:endParaRPr lang="ja-JP" altLang="en-US"/>
          </a:p>
        </p:txBody>
      </p:sp>
      <p:sp>
        <p:nvSpPr>
          <p:cNvPr id="29" name="フローチャート: データ 28">
            <a:extLst>
              <a:ext uri="{FF2B5EF4-FFF2-40B4-BE49-F238E27FC236}">
                <a16:creationId xmlns:a16="http://schemas.microsoft.com/office/drawing/2014/main" id="{EFC042FB-3EB0-D770-65EE-BB96D090D072}"/>
              </a:ext>
            </a:extLst>
          </p:cNvPr>
          <p:cNvSpPr>
            <a:spLocks/>
          </p:cNvSpPr>
          <p:nvPr/>
        </p:nvSpPr>
        <p:spPr>
          <a:xfrm rot="16200000" flipV="1">
            <a:off x="-904571" y="4227834"/>
            <a:ext cx="3451123" cy="855407"/>
          </a:xfrm>
          <a:prstGeom prst="flowChartInputOutpu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フローチャート: データ 29">
            <a:extLst>
              <a:ext uri="{FF2B5EF4-FFF2-40B4-BE49-F238E27FC236}">
                <a16:creationId xmlns:a16="http://schemas.microsoft.com/office/drawing/2014/main" id="{4967762A-A95B-3D3B-2B20-C886BEADD233}"/>
              </a:ext>
            </a:extLst>
          </p:cNvPr>
          <p:cNvSpPr>
            <a:spLocks/>
          </p:cNvSpPr>
          <p:nvPr/>
        </p:nvSpPr>
        <p:spPr>
          <a:xfrm rot="16200000" flipV="1">
            <a:off x="2335158" y="4227834"/>
            <a:ext cx="3451123" cy="855407"/>
          </a:xfrm>
          <a:prstGeom prst="flowChartInputOutpu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楕円 30">
            <a:extLst>
              <a:ext uri="{FF2B5EF4-FFF2-40B4-BE49-F238E27FC236}">
                <a16:creationId xmlns:a16="http://schemas.microsoft.com/office/drawing/2014/main" id="{234A19E4-E175-862F-0004-E9C9EBA5B9A7}"/>
              </a:ext>
            </a:extLst>
          </p:cNvPr>
          <p:cNvSpPr>
            <a:spLocks/>
          </p:cNvSpPr>
          <p:nvPr/>
        </p:nvSpPr>
        <p:spPr>
          <a:xfrm>
            <a:off x="790873" y="3739894"/>
            <a:ext cx="915642" cy="91564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50000">
                <a:schemeClr val="accent1">
                  <a:lumMod val="30000"/>
                  <a:lumOff val="7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216F7289-7C17-67AC-CFBC-73BE13EBF927}"/>
              </a:ext>
            </a:extLst>
          </p:cNvPr>
          <p:cNvSpPr txBox="1">
            <a:spLocks/>
          </p:cNvSpPr>
          <p:nvPr/>
        </p:nvSpPr>
        <p:spPr>
          <a:xfrm>
            <a:off x="343936" y="2014293"/>
            <a:ext cx="9541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000"/>
              <a:t>A</a:t>
            </a:r>
            <a:r>
              <a:rPr kumimoji="1" lang="ja-JP" altLang="en-US" sz="4000"/>
              <a:t>面</a:t>
            </a:r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B4FA7283-4ED4-131F-3041-AA1FA655F707}"/>
              </a:ext>
            </a:extLst>
          </p:cNvPr>
          <p:cNvSpPr txBox="1">
            <a:spLocks/>
          </p:cNvSpPr>
          <p:nvPr/>
        </p:nvSpPr>
        <p:spPr>
          <a:xfrm>
            <a:off x="3583852" y="2014293"/>
            <a:ext cx="9541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000"/>
              <a:t>B</a:t>
            </a:r>
            <a:r>
              <a:rPr kumimoji="1" lang="ja-JP" altLang="en-US" sz="4000"/>
              <a:t>面</a:t>
            </a:r>
          </a:p>
        </p:txBody>
      </p:sp>
      <p:cxnSp>
        <p:nvCxnSpPr>
          <p:cNvPr id="36" name="直線矢印コネクタ 35">
            <a:extLst>
              <a:ext uri="{FF2B5EF4-FFF2-40B4-BE49-F238E27FC236}">
                <a16:creationId xmlns:a16="http://schemas.microsoft.com/office/drawing/2014/main" id="{09B79FA0-DDFC-B701-15E0-679967EAEF76}"/>
              </a:ext>
            </a:extLst>
          </p:cNvPr>
          <p:cNvCxnSpPr>
            <a:cxnSpLocks/>
          </p:cNvCxnSpPr>
          <p:nvPr/>
        </p:nvCxnSpPr>
        <p:spPr>
          <a:xfrm>
            <a:off x="1248694" y="4197715"/>
            <a:ext cx="2583788" cy="0"/>
          </a:xfrm>
          <a:prstGeom prst="straightConnector1">
            <a:avLst/>
          </a:prstGeom>
          <a:ln w="19050">
            <a:prstDash val="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円弧 36">
            <a:extLst>
              <a:ext uri="{FF2B5EF4-FFF2-40B4-BE49-F238E27FC236}">
                <a16:creationId xmlns:a16="http://schemas.microsoft.com/office/drawing/2014/main" id="{0B0763B0-7489-6B42-8D6E-EF4041098140}"/>
              </a:ext>
            </a:extLst>
          </p:cNvPr>
          <p:cNvSpPr>
            <a:spLocks/>
          </p:cNvSpPr>
          <p:nvPr/>
        </p:nvSpPr>
        <p:spPr>
          <a:xfrm>
            <a:off x="3609976" y="4197715"/>
            <a:ext cx="520970" cy="556133"/>
          </a:xfrm>
          <a:prstGeom prst="arc">
            <a:avLst>
              <a:gd name="adj1" fmla="val 16200000"/>
              <a:gd name="adj2" fmla="val 5420312"/>
            </a:avLst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8" name="直線矢印コネクタ 37">
            <a:extLst>
              <a:ext uri="{FF2B5EF4-FFF2-40B4-BE49-F238E27FC236}">
                <a16:creationId xmlns:a16="http://schemas.microsoft.com/office/drawing/2014/main" id="{AFBE60A0-4594-1A08-4166-30EC38A3316F}"/>
              </a:ext>
            </a:extLst>
          </p:cNvPr>
          <p:cNvCxnSpPr>
            <a:cxnSpLocks/>
          </p:cNvCxnSpPr>
          <p:nvPr/>
        </p:nvCxnSpPr>
        <p:spPr>
          <a:xfrm>
            <a:off x="820989" y="4753856"/>
            <a:ext cx="3011493" cy="0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39A438B1-1205-D97A-0C2B-D1A06ED3F033}"/>
              </a:ext>
            </a:extLst>
          </p:cNvPr>
          <p:cNvSpPr>
            <a:spLocks/>
          </p:cNvSpPr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3">
                      <a:lumMod val="75000"/>
                    </a:schemeClr>
                  </a:solidFill>
                </a:ln>
              </a:rPr>
              <a:t>板書</a:t>
            </a:r>
          </a:p>
        </p:txBody>
      </p:sp>
    </p:spTree>
    <p:extLst>
      <p:ext uri="{BB962C8B-B14F-4D97-AF65-F5344CB8AC3E}">
        <p14:creationId xmlns:p14="http://schemas.microsoft.com/office/powerpoint/2010/main" val="2855115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E3B27E-A9D1-D8A8-3074-048F1C232E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956D75B9-9C48-9956-C90F-C3AAB374DE3A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48</a:t>
            </a:fld>
            <a:endParaRPr kumimoji="1" lang="ja-JP" altLang="en-US" b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テキスト プレースホルダー 7">
                <a:extLst>
                  <a:ext uri="{FF2B5EF4-FFF2-40B4-BE49-F238E27FC236}">
                    <a16:creationId xmlns:a16="http://schemas.microsoft.com/office/drawing/2014/main" id="{E366E6A0-CF2A-0F81-8B55-EB982D096EC9}"/>
                  </a:ext>
                </a:extLst>
              </p:cNvPr>
              <p:cNvSpPr>
                <a:spLocks noGrp="1"/>
              </p:cNvSpPr>
              <p:nvPr>
                <p:ph type="body" sz="quarter" idx="24"/>
              </p:nvPr>
            </p:nvSpPr>
            <p:spPr>
              <a:xfrm>
                <a:off x="4537959" y="1319370"/>
                <a:ext cx="6127987" cy="6240297"/>
              </a:xfrm>
            </p:spPr>
            <p:txBody>
              <a:bodyPr anchor="ctr"/>
              <a:lstStyle/>
              <a:p>
                <a14:m>
                  <m:oMath xmlns:m="http://schemas.openxmlformats.org/officeDocument/2006/math">
                    <m:r>
                      <a:rPr lang="en-US" altLang="ja-JP" sz="32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ja-JP" altLang="en-US" sz="3200" dirty="0"/>
                  <a:t>軸方向における分子の運動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32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ja-JP" sz="3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altLang="ja-JP" sz="3200" dirty="0"/>
                  <a:t>[m/s]</a:t>
                </a:r>
                <a:r>
                  <a:rPr lang="ja-JP" altLang="en-US" sz="3200" dirty="0"/>
                  <a:t>，</a:t>
                </a:r>
                <a:endParaRPr lang="en-US" altLang="ja-JP" sz="3200" dirty="0"/>
              </a:p>
              <a:p>
                <a:r>
                  <a:rPr lang="ja-JP" altLang="en-US" sz="3200" dirty="0"/>
                  <a:t>質量を</a:t>
                </a:r>
                <a14:m>
                  <m:oMath xmlns:m="http://schemas.openxmlformats.org/officeDocument/2006/math">
                    <m:r>
                      <a:rPr lang="en-US" altLang="ja-JP" sz="32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altLang="ja-JP" sz="3200" dirty="0"/>
                  <a:t>[kg]</a:t>
                </a:r>
                <a:r>
                  <a:rPr lang="ja-JP" altLang="en-US" sz="3200" dirty="0"/>
                  <a:t>とすると運動量の変化は次である．</a:t>
                </a:r>
                <a:endParaRPr lang="en-US" altLang="ja-JP" sz="32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𝑚</m:t>
                    </m:r>
                    <m:d>
                      <m:dPr>
                        <m:ctrlPr>
                          <a:rPr lang="en-US" altLang="ja-JP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ja-JP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ja-JP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altLang="ja-JP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</m:e>
                        </m:d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e>
                    </m:d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=−2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𝑚</m:t>
                    </m:r>
                    <m:sSub>
                      <m:sSubPr>
                        <m:ctrlPr>
                          <a:rPr lang="en-US" altLang="ja-JP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altLang="ja-JP" dirty="0"/>
                  <a:t> </a:t>
                </a:r>
              </a:p>
              <a:p>
                <a:pPr marL="0" indent="0" algn="r">
                  <a:buNone/>
                </a:pPr>
                <a:r>
                  <a:rPr lang="en-US" altLang="ja-JP" dirty="0"/>
                  <a:t>…(2.15)</a:t>
                </a:r>
              </a:p>
              <a:p>
                <a:r>
                  <a:rPr lang="ja-JP" altLang="en-US" sz="3200" dirty="0"/>
                  <a:t>距離</a:t>
                </a:r>
                <a14:m>
                  <m:oMath xmlns:m="http://schemas.openxmlformats.org/officeDocument/2006/math">
                    <m:r>
                      <a:rPr lang="en-US" altLang="ja-JP" sz="3200" b="0" i="1" smtClean="0">
                        <a:latin typeface="Cambria Math" panose="02040503050406030204" pitchFamily="18" charset="0"/>
                      </a:rPr>
                      <m:t>ℓ</m:t>
                    </m:r>
                  </m:oMath>
                </a14:m>
                <a:r>
                  <a:rPr lang="en-US" altLang="ja-JP" sz="3200" dirty="0"/>
                  <a:t>[m]</a:t>
                </a:r>
                <a:r>
                  <a:rPr lang="ja-JP" altLang="en-US" sz="3200" dirty="0"/>
                  <a:t>離れた</a:t>
                </a:r>
                <a:r>
                  <a:rPr lang="en-US" altLang="ja-JP" sz="3200" dirty="0"/>
                  <a:t>AB</a:t>
                </a:r>
                <a:r>
                  <a:rPr lang="ja-JP" altLang="en-US" sz="3200" dirty="0"/>
                  <a:t>間を，速さ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32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ja-JP" sz="3200" b="0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altLang="ja-JP" sz="3200" dirty="0"/>
                  <a:t>[m/s]</a:t>
                </a:r>
                <a:r>
                  <a:rPr lang="ja-JP" altLang="en-US" sz="3200" dirty="0"/>
                  <a:t>で往復する時間</a:t>
                </a:r>
                <a14:m>
                  <m:oMath xmlns:m="http://schemas.openxmlformats.org/officeDocument/2006/math">
                    <m:r>
                      <a:rPr lang="en-US" altLang="ja-JP" sz="32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altLang="ja-JP" sz="3200" dirty="0"/>
                  <a:t>[s]</a:t>
                </a:r>
                <a:r>
                  <a:rPr lang="ja-JP" altLang="en-US" sz="3200" dirty="0"/>
                  <a:t>は次である．</a:t>
                </a:r>
                <a:endParaRPr lang="en-US" altLang="ja-JP" sz="32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2ℓ</m:t>
                        </m:r>
                      </m:num>
                      <m:den>
                        <m:sSub>
                          <m:sSubPr>
                            <m:ctrlP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altLang="ja-JP" dirty="0"/>
                  <a:t> …(2.16)</a:t>
                </a:r>
              </a:p>
            </p:txBody>
          </p:sp>
        </mc:Choice>
        <mc:Fallback xmlns="">
          <p:sp>
            <p:nvSpPr>
              <p:cNvPr id="8" name="テキスト プレースホルダー 7">
                <a:extLst>
                  <a:ext uri="{FF2B5EF4-FFF2-40B4-BE49-F238E27FC236}">
                    <a16:creationId xmlns:a16="http://schemas.microsoft.com/office/drawing/2014/main" id="{E366E6A0-CF2A-0F81-8B55-EB982D096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24"/>
              </p:nvPr>
            </p:nvSpPr>
            <p:spPr>
              <a:xfrm>
                <a:off x="4537959" y="1319370"/>
                <a:ext cx="6127987" cy="6240297"/>
              </a:xfrm>
              <a:blipFill>
                <a:blip r:embed="rId2"/>
                <a:stretch>
                  <a:fillRect l="-2187" t="-781" r="-298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タイトル 5">
            <a:extLst>
              <a:ext uri="{FF2B5EF4-FFF2-40B4-BE49-F238E27FC236}">
                <a16:creationId xmlns:a16="http://schemas.microsoft.com/office/drawing/2014/main" id="{20DCAB27-CF3A-9255-EBD4-84C34998BF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分子の運動 </a:t>
            </a:r>
            <a:r>
              <a:rPr lang="en-US" altLang="ja-JP"/>
              <a:t>-2</a:t>
            </a:r>
            <a:endParaRPr lang="ja-JP" altLang="en-US"/>
          </a:p>
        </p:txBody>
      </p:sp>
      <p:sp>
        <p:nvSpPr>
          <p:cNvPr id="3" name="フローチャート: データ 2">
            <a:extLst>
              <a:ext uri="{FF2B5EF4-FFF2-40B4-BE49-F238E27FC236}">
                <a16:creationId xmlns:a16="http://schemas.microsoft.com/office/drawing/2014/main" id="{DF56DF51-A8C8-19FB-5ECC-67352A6CF6C8}"/>
              </a:ext>
            </a:extLst>
          </p:cNvPr>
          <p:cNvSpPr>
            <a:spLocks/>
          </p:cNvSpPr>
          <p:nvPr/>
        </p:nvSpPr>
        <p:spPr>
          <a:xfrm rot="16200000" flipV="1">
            <a:off x="-904571" y="4227834"/>
            <a:ext cx="3451123" cy="855407"/>
          </a:xfrm>
          <a:prstGeom prst="flowChartInputOutpu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フローチャート: データ 3">
            <a:extLst>
              <a:ext uri="{FF2B5EF4-FFF2-40B4-BE49-F238E27FC236}">
                <a16:creationId xmlns:a16="http://schemas.microsoft.com/office/drawing/2014/main" id="{472B6921-CCD8-F27B-3E10-1057BB74B3DD}"/>
              </a:ext>
            </a:extLst>
          </p:cNvPr>
          <p:cNvSpPr>
            <a:spLocks/>
          </p:cNvSpPr>
          <p:nvPr/>
        </p:nvSpPr>
        <p:spPr>
          <a:xfrm rot="16200000" flipV="1">
            <a:off x="2335158" y="4227834"/>
            <a:ext cx="3451123" cy="855407"/>
          </a:xfrm>
          <a:prstGeom prst="flowChartInputOutpu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楕円 4">
            <a:extLst>
              <a:ext uri="{FF2B5EF4-FFF2-40B4-BE49-F238E27FC236}">
                <a16:creationId xmlns:a16="http://schemas.microsoft.com/office/drawing/2014/main" id="{5DE816BA-DD1D-C64B-85FD-0C7075FB2A0C}"/>
              </a:ext>
            </a:extLst>
          </p:cNvPr>
          <p:cNvSpPr>
            <a:spLocks/>
          </p:cNvSpPr>
          <p:nvPr/>
        </p:nvSpPr>
        <p:spPr>
          <a:xfrm>
            <a:off x="790873" y="3739894"/>
            <a:ext cx="915642" cy="91564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50000">
                <a:schemeClr val="accent1">
                  <a:lumMod val="30000"/>
                  <a:lumOff val="7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C07DCBBE-91F5-0406-18A7-9994C30D8F9F}"/>
              </a:ext>
            </a:extLst>
          </p:cNvPr>
          <p:cNvSpPr txBox="1">
            <a:spLocks/>
          </p:cNvSpPr>
          <p:nvPr/>
        </p:nvSpPr>
        <p:spPr>
          <a:xfrm>
            <a:off x="343936" y="2014293"/>
            <a:ext cx="9541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000"/>
              <a:t>A</a:t>
            </a:r>
            <a:r>
              <a:rPr kumimoji="1" lang="ja-JP" altLang="en-US" sz="4000"/>
              <a:t>面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9F3BFAF1-5CA6-263B-3770-5C316D20A4EC}"/>
              </a:ext>
            </a:extLst>
          </p:cNvPr>
          <p:cNvSpPr txBox="1">
            <a:spLocks/>
          </p:cNvSpPr>
          <p:nvPr/>
        </p:nvSpPr>
        <p:spPr>
          <a:xfrm>
            <a:off x="3583852" y="2014293"/>
            <a:ext cx="9541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000"/>
              <a:t>B</a:t>
            </a:r>
            <a:r>
              <a:rPr kumimoji="1" lang="ja-JP" altLang="en-US" sz="4000"/>
              <a:t>面</a:t>
            </a:r>
          </a:p>
        </p:txBody>
      </p:sp>
      <p:cxnSp>
        <p:nvCxnSpPr>
          <p:cNvPr id="10" name="直線矢印コネクタ 9">
            <a:extLst>
              <a:ext uri="{FF2B5EF4-FFF2-40B4-BE49-F238E27FC236}">
                <a16:creationId xmlns:a16="http://schemas.microsoft.com/office/drawing/2014/main" id="{00DCAE4F-15AE-1056-374B-0BE963FE1286}"/>
              </a:ext>
            </a:extLst>
          </p:cNvPr>
          <p:cNvCxnSpPr>
            <a:cxnSpLocks/>
          </p:cNvCxnSpPr>
          <p:nvPr/>
        </p:nvCxnSpPr>
        <p:spPr>
          <a:xfrm>
            <a:off x="790873" y="5378245"/>
            <a:ext cx="3299346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CF413BFD-7E58-C743-DBBF-1E9A9244FED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185524" y="5378245"/>
                <a:ext cx="484241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4000" b="0" i="1" smtClean="0">
                          <a:latin typeface="Cambria Math" panose="02040503050406030204" pitchFamily="18" charset="0"/>
                        </a:rPr>
                        <m:t>ℓ</m:t>
                      </m:r>
                    </m:oMath>
                  </m:oMathPara>
                </a14:m>
                <a:endParaRPr lang="ja-JP" altLang="en-US" sz="4000"/>
              </a:p>
            </p:txBody>
          </p:sp>
        </mc:Choice>
        <mc:Fallback xmlns="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CF413BFD-7E58-C743-DBBF-1E9A9244FE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5524" y="5378245"/>
                <a:ext cx="484241" cy="70788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直線矢印コネクタ 11">
            <a:extLst>
              <a:ext uri="{FF2B5EF4-FFF2-40B4-BE49-F238E27FC236}">
                <a16:creationId xmlns:a16="http://schemas.microsoft.com/office/drawing/2014/main" id="{3413DF6B-0488-5E1A-143C-8262BAB8CBBF}"/>
              </a:ext>
            </a:extLst>
          </p:cNvPr>
          <p:cNvCxnSpPr>
            <a:cxnSpLocks/>
          </p:cNvCxnSpPr>
          <p:nvPr/>
        </p:nvCxnSpPr>
        <p:spPr>
          <a:xfrm>
            <a:off x="1248694" y="4197715"/>
            <a:ext cx="2583788" cy="0"/>
          </a:xfrm>
          <a:prstGeom prst="straightConnector1">
            <a:avLst/>
          </a:prstGeom>
          <a:ln w="19050">
            <a:prstDash val="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円弧 12">
            <a:extLst>
              <a:ext uri="{FF2B5EF4-FFF2-40B4-BE49-F238E27FC236}">
                <a16:creationId xmlns:a16="http://schemas.microsoft.com/office/drawing/2014/main" id="{484F7462-116E-76F1-160C-E9E27D0AE851}"/>
              </a:ext>
            </a:extLst>
          </p:cNvPr>
          <p:cNvSpPr>
            <a:spLocks/>
          </p:cNvSpPr>
          <p:nvPr/>
        </p:nvSpPr>
        <p:spPr>
          <a:xfrm>
            <a:off x="3609976" y="4197715"/>
            <a:ext cx="520970" cy="556133"/>
          </a:xfrm>
          <a:prstGeom prst="arc">
            <a:avLst>
              <a:gd name="adj1" fmla="val 16200000"/>
              <a:gd name="adj2" fmla="val 5420312"/>
            </a:avLst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4" name="直線矢印コネクタ 13">
            <a:extLst>
              <a:ext uri="{FF2B5EF4-FFF2-40B4-BE49-F238E27FC236}">
                <a16:creationId xmlns:a16="http://schemas.microsoft.com/office/drawing/2014/main" id="{FA496EC7-6005-708E-59CA-ABFE756E8E90}"/>
              </a:ext>
            </a:extLst>
          </p:cNvPr>
          <p:cNvCxnSpPr>
            <a:cxnSpLocks/>
          </p:cNvCxnSpPr>
          <p:nvPr/>
        </p:nvCxnSpPr>
        <p:spPr>
          <a:xfrm>
            <a:off x="820989" y="4753856"/>
            <a:ext cx="3011493" cy="0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テキスト ボックス 15">
                <a:extLst>
                  <a:ext uri="{FF2B5EF4-FFF2-40B4-BE49-F238E27FC236}">
                    <a16:creationId xmlns:a16="http://schemas.microsoft.com/office/drawing/2014/main" id="{2ABB11C3-4689-7401-009C-B33B262F33D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59881" y="3425894"/>
                <a:ext cx="625643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4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ja-JP" sz="4000" b="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ja-JP" altLang="en-US" sz="4000"/>
              </a:p>
            </p:txBody>
          </p:sp>
        </mc:Choice>
        <mc:Fallback xmlns="">
          <p:sp>
            <p:nvSpPr>
              <p:cNvPr id="16" name="テキスト ボックス 15">
                <a:extLst>
                  <a:ext uri="{FF2B5EF4-FFF2-40B4-BE49-F238E27FC236}">
                    <a16:creationId xmlns:a16="http://schemas.microsoft.com/office/drawing/2014/main" id="{2ABB11C3-4689-7401-009C-B33B262F33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9881" y="3425894"/>
                <a:ext cx="625643" cy="7078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8575160C-4083-4398-22C8-6D9E7610C468}"/>
              </a:ext>
            </a:extLst>
          </p:cNvPr>
          <p:cNvSpPr>
            <a:spLocks/>
          </p:cNvSpPr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3">
                      <a:lumMod val="75000"/>
                    </a:schemeClr>
                  </a:solidFill>
                </a:ln>
              </a:rPr>
              <a:t>板書</a:t>
            </a:r>
          </a:p>
        </p:txBody>
      </p:sp>
    </p:spTree>
    <p:extLst>
      <p:ext uri="{BB962C8B-B14F-4D97-AF65-F5344CB8AC3E}">
        <p14:creationId xmlns:p14="http://schemas.microsoft.com/office/powerpoint/2010/main" val="4017404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C4A53E-5D62-39E7-E263-0C27EAA214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A273D117-4E94-3B0C-157A-3C726C4199DE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49</a:t>
            </a:fld>
            <a:endParaRPr kumimoji="1" lang="ja-JP" altLang="en-US" b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テキスト プレースホルダー 7">
                <a:extLst>
                  <a:ext uri="{FF2B5EF4-FFF2-40B4-BE49-F238E27FC236}">
                    <a16:creationId xmlns:a16="http://schemas.microsoft.com/office/drawing/2014/main" id="{8F4152DE-EDCA-B991-B2D8-BB25695D968A}"/>
                  </a:ext>
                </a:extLst>
              </p:cNvPr>
              <p:cNvSpPr>
                <a:spLocks noGrp="1"/>
              </p:cNvSpPr>
              <p:nvPr>
                <p:ph type="body" sz="quarter" idx="24"/>
              </p:nvPr>
            </p:nvSpPr>
            <p:spPr>
              <a:xfrm>
                <a:off x="4535714" y="1317410"/>
                <a:ext cx="6130232" cy="6240297"/>
              </a:xfrm>
            </p:spPr>
            <p:txBody>
              <a:bodyPr anchor="ctr"/>
              <a:lstStyle/>
              <a:p>
                <a:r>
                  <a:rPr lang="ja-JP" altLang="en-US" dirty="0"/>
                  <a:t>分子の力積</a:t>
                </a:r>
                <a14:m>
                  <m:oMath xmlns:m="http://schemas.openxmlformats.org/officeDocument/2006/math">
                    <m:r>
                      <a:rPr lang="en-US" altLang="ja-JP" b="0" i="1" dirty="0" smtClean="0"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ja-JP" altLang="en-US" dirty="0"/>
                  <a:t>は</a:t>
                </a:r>
                <a:r>
                  <a:rPr lang="en-US" altLang="ja-JP" dirty="0"/>
                  <a:t>(2.15)</a:t>
                </a:r>
                <a:r>
                  <a:rPr lang="ja-JP" altLang="en-US" dirty="0"/>
                  <a:t>式より</a:t>
                </a:r>
                <a14:m>
                  <m:oMath xmlns:m="http://schemas.openxmlformats.org/officeDocument/2006/math">
                    <m:r>
                      <a:rPr lang="en-US" altLang="ja-JP" i="1" dirty="0" smtClean="0">
                        <a:latin typeface="Cambria Math" panose="02040503050406030204" pitchFamily="18" charset="0"/>
                      </a:rPr>
                      <m:t>−2</m:t>
                    </m:r>
                    <m:r>
                      <a:rPr lang="en-US" altLang="ja-JP" i="1" dirty="0" smtClean="0">
                        <a:latin typeface="Cambria Math" panose="02040503050406030204" pitchFamily="18" charset="0"/>
                      </a:rPr>
                      <m:t>𝑚</m:t>
                    </m:r>
                    <m:sSub>
                      <m:sSubPr>
                        <m:ctrlPr>
                          <a:rPr lang="en-US" altLang="ja-JP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ja-JP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ja-JP" altLang="en-US" dirty="0"/>
                  <a:t>である．</a:t>
                </a:r>
                <a:endParaRPr lang="en-US" altLang="ja-JP" dirty="0"/>
              </a:p>
              <a:p>
                <a:r>
                  <a:rPr lang="ja-JP" altLang="en-US" dirty="0"/>
                  <a:t>そのため壁が分子から受ける力は，</a:t>
                </a:r>
                <a:r>
                  <a:rPr lang="ja-JP" altLang="en-US" dirty="0">
                    <a:solidFill>
                      <a:schemeClr val="accent6"/>
                    </a:solidFill>
                  </a:rPr>
                  <a:t>作用</a:t>
                </a:r>
                <a:r>
                  <a:rPr lang="en-US" altLang="ja-JP" dirty="0">
                    <a:solidFill>
                      <a:schemeClr val="accent6"/>
                    </a:solidFill>
                  </a:rPr>
                  <a:t>-</a:t>
                </a:r>
                <a:r>
                  <a:rPr lang="ja-JP" altLang="en-US" dirty="0">
                    <a:solidFill>
                      <a:schemeClr val="accent6"/>
                    </a:solidFill>
                  </a:rPr>
                  <a:t>反作用の法則より</a:t>
                </a:r>
                <a14:m>
                  <m:oMath xmlns:m="http://schemas.openxmlformats.org/officeDocument/2006/math">
                    <m:r>
                      <a:rPr lang="en-US" altLang="ja-JP" i="1" dirty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ja-JP" i="1" dirty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sSub>
                      <m:sSubPr>
                        <m:ctrlPr>
                          <a:rPr lang="en-US" altLang="ja-JP" i="1" dirty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 dirty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ja-JP" i="1" dirty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ja-JP" altLang="en-US" dirty="0">
                    <a:solidFill>
                      <a:schemeClr val="accent6"/>
                    </a:solidFill>
                  </a:rPr>
                  <a:t>である</a:t>
                </a:r>
                <a:r>
                  <a:rPr lang="ja-JP" altLang="en-US" dirty="0"/>
                  <a:t>．</a:t>
                </a:r>
                <a:endParaRPr lang="en-US" altLang="ja-JP" dirty="0"/>
              </a:p>
              <a:p>
                <a:r>
                  <a:rPr lang="ja-JP" altLang="en-US" dirty="0"/>
                  <a:t>分子の力</a:t>
                </a:r>
                <a14:m>
                  <m:oMath xmlns:m="http://schemas.openxmlformats.org/officeDocument/2006/math">
                    <m:r>
                      <a:rPr lang="en-US" altLang="ja-JP" b="0" i="1" dirty="0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ja-JP" altLang="en-US" dirty="0"/>
                  <a:t>は，力積</a:t>
                </a:r>
                <a14:m>
                  <m:oMath xmlns:m="http://schemas.openxmlformats.org/officeDocument/2006/math">
                    <m:r>
                      <a:rPr lang="en-US" altLang="ja-JP" b="0" i="1" dirty="0" smtClean="0"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ja-JP" altLang="en-US" dirty="0"/>
                  <a:t>，時間</a:t>
                </a:r>
                <a14:m>
                  <m:oMath xmlns:m="http://schemas.openxmlformats.org/officeDocument/2006/math">
                    <m:r>
                      <a:rPr lang="en-US" altLang="ja-JP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ja-JP" altLang="en-US" dirty="0"/>
                  <a:t>より次である．</a:t>
                </a:r>
                <a:endParaRPr lang="en-US" altLang="ja-JP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40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ja-JP" sz="4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altLang="ja-JP" sz="4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40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ja-JP" sz="400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  <m:r>
                          <a:rPr lang="en-US" altLang="ja-JP" sz="4000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num>
                      <m:den>
                        <m:r>
                          <a:rPr lang="en-US" altLang="ja-JP" sz="4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US" altLang="ja-JP" sz="4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40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sSubSup>
                          <m:sSubSupPr>
                            <m:ctrlPr>
                              <a:rPr lang="en-US" altLang="ja-JP" sz="4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ja-JP" sz="40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ja-JP" sz="4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  <m:sup>
                            <m:r>
                              <a:rPr lang="en-US" altLang="ja-JP" sz="4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num>
                      <m:den>
                        <m:r>
                          <a:rPr lang="en-US" altLang="ja-JP" sz="4000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den>
                    </m:f>
                  </m:oMath>
                </a14:m>
                <a:r>
                  <a:rPr lang="en-US" altLang="ja-JP" sz="4000" dirty="0"/>
                  <a:t> …(2.17)</a:t>
                </a:r>
              </a:p>
            </p:txBody>
          </p:sp>
        </mc:Choice>
        <mc:Fallback xmlns="">
          <p:sp>
            <p:nvSpPr>
              <p:cNvPr id="8" name="テキスト プレースホルダー 7">
                <a:extLst>
                  <a:ext uri="{FF2B5EF4-FFF2-40B4-BE49-F238E27FC236}">
                    <a16:creationId xmlns:a16="http://schemas.microsoft.com/office/drawing/2014/main" id="{8F4152DE-EDCA-B991-B2D8-BB25695D96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24"/>
              </p:nvPr>
            </p:nvSpPr>
            <p:spPr>
              <a:xfrm>
                <a:off x="4535714" y="1317410"/>
                <a:ext cx="6130232" cy="6240297"/>
              </a:xfrm>
              <a:blipFill>
                <a:blip r:embed="rId2"/>
                <a:stretch>
                  <a:fillRect l="-2684" r="-1053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タイトル 5">
            <a:extLst>
              <a:ext uri="{FF2B5EF4-FFF2-40B4-BE49-F238E27FC236}">
                <a16:creationId xmlns:a16="http://schemas.microsoft.com/office/drawing/2014/main" id="{0BBDB110-7680-06C2-E909-5FEFBD53F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気体の圧力 </a:t>
            </a:r>
            <a:r>
              <a:rPr lang="en-US" altLang="ja-JP"/>
              <a:t>-1</a:t>
            </a:r>
            <a:endParaRPr lang="ja-JP" altLang="en-US"/>
          </a:p>
        </p:txBody>
      </p:sp>
      <p:sp>
        <p:nvSpPr>
          <p:cNvPr id="3" name="フローチャート: データ 2">
            <a:extLst>
              <a:ext uri="{FF2B5EF4-FFF2-40B4-BE49-F238E27FC236}">
                <a16:creationId xmlns:a16="http://schemas.microsoft.com/office/drawing/2014/main" id="{4E8CD423-FBFA-E4EF-E44E-9768C781B951}"/>
              </a:ext>
            </a:extLst>
          </p:cNvPr>
          <p:cNvSpPr>
            <a:spLocks/>
          </p:cNvSpPr>
          <p:nvPr/>
        </p:nvSpPr>
        <p:spPr>
          <a:xfrm rot="16200000" flipV="1">
            <a:off x="2012039" y="4227834"/>
            <a:ext cx="3451123" cy="855407"/>
          </a:xfrm>
          <a:prstGeom prst="flowChartInputOutpu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楕円 3">
            <a:extLst>
              <a:ext uri="{FF2B5EF4-FFF2-40B4-BE49-F238E27FC236}">
                <a16:creationId xmlns:a16="http://schemas.microsoft.com/office/drawing/2014/main" id="{CD2BE936-0189-103D-C9E0-9DFE64C02216}"/>
              </a:ext>
            </a:extLst>
          </p:cNvPr>
          <p:cNvSpPr>
            <a:spLocks/>
          </p:cNvSpPr>
          <p:nvPr/>
        </p:nvSpPr>
        <p:spPr>
          <a:xfrm>
            <a:off x="467754" y="4265674"/>
            <a:ext cx="915642" cy="91564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50000">
                <a:schemeClr val="accent1">
                  <a:lumMod val="30000"/>
                  <a:lumOff val="7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" name="直線矢印コネクタ 4">
            <a:extLst>
              <a:ext uri="{FF2B5EF4-FFF2-40B4-BE49-F238E27FC236}">
                <a16:creationId xmlns:a16="http://schemas.microsoft.com/office/drawing/2014/main" id="{AEF62F42-1230-61CD-9EA6-C52C0AC07D3B}"/>
              </a:ext>
            </a:extLst>
          </p:cNvPr>
          <p:cNvCxnSpPr>
            <a:cxnSpLocks/>
          </p:cNvCxnSpPr>
          <p:nvPr/>
        </p:nvCxnSpPr>
        <p:spPr>
          <a:xfrm>
            <a:off x="925575" y="4723495"/>
            <a:ext cx="2796256" cy="0"/>
          </a:xfrm>
          <a:prstGeom prst="straightConnector1">
            <a:avLst/>
          </a:prstGeom>
          <a:ln w="28575">
            <a:prstDash val="solid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7C987DA4-F919-2D71-8DE5-7E571F24543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52942" y="3455755"/>
                <a:ext cx="1905091" cy="10804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32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ja-JP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altLang="ja-JP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ja-JP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3200" i="1">
                              <a:latin typeface="Cambria Math" panose="02040503050406030204" pitchFamily="18" charset="0"/>
                            </a:rPr>
                            <m:t>𝑚</m:t>
                          </m:r>
                          <m:sSubSup>
                            <m:sSubSupPr>
                              <m:ctrlPr>
                                <a:rPr lang="en-US" altLang="ja-JP" sz="3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ja-JP" sz="32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ja-JP" sz="3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en-US" altLang="ja-JP" sz="3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en-US" altLang="ja-JP" sz="3200" i="1">
                              <a:latin typeface="Cambria Math" panose="02040503050406030204" pitchFamily="18" charset="0"/>
                            </a:rPr>
                            <m:t>ℓ</m:t>
                          </m:r>
                        </m:den>
                      </m:f>
                    </m:oMath>
                  </m:oMathPara>
                </a14:m>
                <a:endParaRPr lang="ja-JP" altLang="en-US" sz="4000"/>
              </a:p>
            </p:txBody>
          </p:sp>
        </mc:Choice>
        <mc:Fallback xmlns="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7C987DA4-F919-2D71-8DE5-7E571F2454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2942" y="3455755"/>
                <a:ext cx="1905091" cy="108048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74327320-AF39-0C4C-E5FA-41E3E076B98A}"/>
              </a:ext>
            </a:extLst>
          </p:cNvPr>
          <p:cNvSpPr>
            <a:spLocks/>
          </p:cNvSpPr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3">
                      <a:lumMod val="75000"/>
                    </a:schemeClr>
                  </a:solidFill>
                </a:ln>
              </a:rPr>
              <a:t>板書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CDFD07E6-34E8-743B-3647-6BE00D636201}"/>
              </a:ext>
            </a:extLst>
          </p:cNvPr>
          <p:cNvSpPr txBox="1">
            <a:spLocks/>
          </p:cNvSpPr>
          <p:nvPr/>
        </p:nvSpPr>
        <p:spPr>
          <a:xfrm>
            <a:off x="3260547" y="2014293"/>
            <a:ext cx="9541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000"/>
              <a:t>B</a:t>
            </a:r>
            <a:r>
              <a:rPr kumimoji="1" lang="ja-JP" altLang="en-US" sz="4000"/>
              <a:t>面</a:t>
            </a:r>
          </a:p>
        </p:txBody>
      </p:sp>
    </p:spTree>
    <p:extLst>
      <p:ext uri="{BB962C8B-B14F-4D97-AF65-F5344CB8AC3E}">
        <p14:creationId xmlns:p14="http://schemas.microsoft.com/office/powerpoint/2010/main" val="161254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E1261FBC-52A2-C4E9-23AA-49853A86E0F5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5</a:t>
            </a:fld>
            <a:endParaRPr kumimoji="1" lang="ja-JP" altLang="en-US">
              <a:latin typeface="+mn-ea"/>
              <a:ea typeface="+mn-ea"/>
            </a:endParaRPr>
          </a:p>
        </p:txBody>
      </p:sp>
      <p:sp>
        <p:nvSpPr>
          <p:cNvPr id="7" name="テキスト プレースホルダー 6">
            <a:extLst>
              <a:ext uri="{FF2B5EF4-FFF2-40B4-BE49-F238E27FC236}">
                <a16:creationId xmlns:a16="http://schemas.microsoft.com/office/drawing/2014/main" id="{37A68ED1-FD47-535C-A954-C054A8B1585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0" y="1317411"/>
            <a:ext cx="10665945" cy="5240705"/>
          </a:xfrm>
        </p:spPr>
        <p:txBody>
          <a:bodyPr/>
          <a:lstStyle/>
          <a:p>
            <a:pPr algn="just"/>
            <a:r>
              <a:rPr lang="ja-JP" altLang="en-US" sz="3600" dirty="0">
                <a:latin typeface="+mn-ea"/>
                <a:ea typeface="+mn-ea"/>
              </a:rPr>
              <a:t>物体を構成する原子や分子は</a:t>
            </a:r>
            <a:r>
              <a:rPr lang="ja-JP" altLang="en-US" sz="3600" dirty="0">
                <a:solidFill>
                  <a:schemeClr val="accent6"/>
                </a:solidFill>
                <a:latin typeface="+mn-ea"/>
                <a:ea typeface="+mn-ea"/>
              </a:rPr>
              <a:t>熱運動</a:t>
            </a:r>
            <a:r>
              <a:rPr lang="ja-JP" altLang="en-US" sz="3600" dirty="0">
                <a:latin typeface="+mn-ea"/>
                <a:ea typeface="+mn-ea"/>
              </a:rPr>
              <a:t>している．</a:t>
            </a:r>
            <a:endParaRPr lang="en-US" altLang="ja-JP" sz="3600" dirty="0">
              <a:latin typeface="+mn-ea"/>
              <a:ea typeface="+mn-ea"/>
            </a:endParaRPr>
          </a:p>
          <a:p>
            <a:pPr marL="0" indent="0" algn="just">
              <a:buNone/>
            </a:pPr>
            <a:endParaRPr lang="en-US" altLang="ja-JP" sz="3600" dirty="0">
              <a:latin typeface="+mn-ea"/>
              <a:ea typeface="+mn-ea"/>
            </a:endParaRPr>
          </a:p>
          <a:p>
            <a:pPr algn="just"/>
            <a:r>
              <a:rPr lang="ja-JP" altLang="en-US" sz="3600" dirty="0">
                <a:latin typeface="+mn-ea"/>
                <a:ea typeface="+mn-ea"/>
              </a:rPr>
              <a:t>熱運動する分子との衝突で生じる，ランダムな運動を</a:t>
            </a:r>
            <a:r>
              <a:rPr lang="ja-JP" altLang="en-US" sz="3600" dirty="0">
                <a:solidFill>
                  <a:schemeClr val="accent6"/>
                </a:solidFill>
                <a:latin typeface="+mn-ea"/>
                <a:ea typeface="+mn-ea"/>
              </a:rPr>
              <a:t>ブラウン運動</a:t>
            </a:r>
            <a:r>
              <a:rPr lang="ja-JP" altLang="en-US" sz="3600" dirty="0">
                <a:latin typeface="+mn-ea"/>
                <a:ea typeface="+mn-ea"/>
              </a:rPr>
              <a:t>と呼ぶ．</a:t>
            </a:r>
            <a:endParaRPr lang="en-US" altLang="ja-JP" sz="3600" dirty="0">
              <a:latin typeface="+mn-ea"/>
              <a:ea typeface="+mn-ea"/>
            </a:endParaRPr>
          </a:p>
          <a:p>
            <a:pPr marL="0" indent="0" algn="just">
              <a:buNone/>
            </a:pPr>
            <a:endParaRPr lang="en-US" altLang="ja-JP" sz="1050" dirty="0">
              <a:latin typeface="+mn-ea"/>
              <a:ea typeface="+mn-ea"/>
            </a:endParaRPr>
          </a:p>
          <a:p>
            <a:pPr algn="just"/>
            <a:r>
              <a:rPr lang="ja-JP" altLang="en-US" sz="3600" dirty="0">
                <a:latin typeface="+mn-ea"/>
                <a:ea typeface="+mn-ea"/>
              </a:rPr>
              <a:t>原子の運動がすべて停止する温度は，実験的に</a:t>
            </a:r>
            <a:r>
              <a:rPr lang="en-US" altLang="ja-JP" sz="3600" dirty="0">
                <a:solidFill>
                  <a:schemeClr val="accent6"/>
                </a:solidFill>
                <a:latin typeface="+mn-ea"/>
                <a:ea typeface="+mn-ea"/>
                <a:cs typeface="CMU Serif" panose="02000603000000000000" pitchFamily="2" charset="0"/>
              </a:rPr>
              <a:t>-273[</a:t>
            </a:r>
            <a:r>
              <a:rPr lang="ja-JP" altLang="en-US" sz="3600" dirty="0">
                <a:solidFill>
                  <a:schemeClr val="accent6"/>
                </a:solidFill>
                <a:latin typeface="+mn-ea"/>
                <a:ea typeface="+mn-ea"/>
                <a:cs typeface="CMU Serif" panose="02000603000000000000" pitchFamily="2" charset="0"/>
              </a:rPr>
              <a:t>℃</a:t>
            </a:r>
            <a:r>
              <a:rPr lang="en-US" altLang="ja-JP" sz="3600" dirty="0">
                <a:solidFill>
                  <a:schemeClr val="accent6"/>
                </a:solidFill>
                <a:latin typeface="+mn-ea"/>
                <a:ea typeface="+mn-ea"/>
                <a:cs typeface="CMU Serif" panose="02000603000000000000" pitchFamily="2" charset="0"/>
              </a:rPr>
              <a:t>]</a:t>
            </a:r>
            <a:r>
              <a:rPr lang="ja-JP" altLang="en-US" sz="3600" dirty="0">
                <a:latin typeface="+mn-ea"/>
                <a:ea typeface="+mn-ea"/>
                <a:cs typeface="CMU Serif" panose="02000603000000000000" pitchFamily="2" charset="0"/>
              </a:rPr>
              <a:t>と求められた．（温度の</a:t>
            </a:r>
            <a:r>
              <a:rPr lang="ja-JP" altLang="en-US" sz="3600" dirty="0">
                <a:solidFill>
                  <a:schemeClr val="accent6"/>
                </a:solidFill>
                <a:latin typeface="+mn-ea"/>
                <a:ea typeface="+mn-ea"/>
                <a:cs typeface="CMU Serif" panose="02000603000000000000" pitchFamily="2" charset="0"/>
              </a:rPr>
              <a:t>下限</a:t>
            </a:r>
            <a:r>
              <a:rPr lang="ja-JP" altLang="en-US" sz="3600" dirty="0">
                <a:latin typeface="+mn-ea"/>
                <a:ea typeface="+mn-ea"/>
                <a:cs typeface="CMU Serif" panose="02000603000000000000" pitchFamily="2" charset="0"/>
              </a:rPr>
              <a:t>）</a:t>
            </a:r>
            <a:endParaRPr lang="en-US" altLang="ja-JP" sz="3600" dirty="0">
              <a:latin typeface="+mn-ea"/>
              <a:ea typeface="+mn-ea"/>
              <a:cs typeface="CMU Serif" panose="02000603000000000000" pitchFamily="2" charset="0"/>
            </a:endParaRPr>
          </a:p>
          <a:p>
            <a:pPr marL="0" indent="0" algn="just">
              <a:buNone/>
            </a:pPr>
            <a:endParaRPr lang="en-US" altLang="ja-JP" sz="3600" dirty="0">
              <a:latin typeface="+mn-ea"/>
              <a:ea typeface="+mn-ea"/>
              <a:cs typeface="CMU Serif" panose="02000603000000000000" pitchFamily="2" charset="0"/>
            </a:endParaRPr>
          </a:p>
          <a:p>
            <a:pPr algn="just"/>
            <a:r>
              <a:rPr lang="en-US" altLang="ja-JP" sz="3600" dirty="0">
                <a:latin typeface="+mn-ea"/>
                <a:ea typeface="+mn-ea"/>
                <a:cs typeface="CMU Serif" panose="02000603000000000000" pitchFamily="2" charset="0"/>
              </a:rPr>
              <a:t>-273[</a:t>
            </a:r>
            <a:r>
              <a:rPr lang="ja-JP" altLang="en-US" sz="3600" dirty="0">
                <a:latin typeface="+mn-ea"/>
                <a:ea typeface="+mn-ea"/>
                <a:cs typeface="CMU Serif" panose="02000603000000000000" pitchFamily="2" charset="0"/>
              </a:rPr>
              <a:t>℃</a:t>
            </a:r>
            <a:r>
              <a:rPr lang="en-US" altLang="ja-JP" sz="3600" dirty="0">
                <a:latin typeface="+mn-ea"/>
                <a:ea typeface="+mn-ea"/>
                <a:cs typeface="CMU Serif" panose="02000603000000000000" pitchFamily="2" charset="0"/>
              </a:rPr>
              <a:t>]</a:t>
            </a:r>
            <a:r>
              <a:rPr lang="ja-JP" altLang="en-US" sz="3600" dirty="0">
                <a:latin typeface="+mn-ea"/>
                <a:ea typeface="+mn-ea"/>
                <a:cs typeface="CMU Serif" panose="02000603000000000000" pitchFamily="2" charset="0"/>
              </a:rPr>
              <a:t>を</a:t>
            </a:r>
            <a:r>
              <a:rPr lang="en-US" altLang="ja-JP" sz="3600" dirty="0">
                <a:solidFill>
                  <a:schemeClr val="accent6"/>
                </a:solidFill>
                <a:latin typeface="+mn-ea"/>
                <a:ea typeface="+mn-ea"/>
                <a:cs typeface="CMU Serif" panose="02000603000000000000" pitchFamily="2" charset="0"/>
              </a:rPr>
              <a:t>0[K]</a:t>
            </a:r>
            <a:r>
              <a:rPr lang="ja-JP" altLang="en-US" sz="3600" dirty="0">
                <a:latin typeface="+mn-ea"/>
                <a:ea typeface="+mn-ea"/>
                <a:cs typeface="CMU Serif" panose="02000603000000000000" pitchFamily="2" charset="0"/>
              </a:rPr>
              <a:t>とし，</a:t>
            </a:r>
            <a:r>
              <a:rPr lang="ja-JP" altLang="en-US" sz="3600" dirty="0">
                <a:solidFill>
                  <a:schemeClr val="accent6"/>
                </a:solidFill>
                <a:latin typeface="+mn-ea"/>
                <a:ea typeface="+mn-ea"/>
                <a:cs typeface="CMU Serif" panose="02000603000000000000" pitchFamily="2" charset="0"/>
              </a:rPr>
              <a:t>絶対零度</a:t>
            </a:r>
            <a:r>
              <a:rPr lang="ja-JP" altLang="en-US" sz="3600" dirty="0">
                <a:latin typeface="+mn-ea"/>
                <a:ea typeface="+mn-ea"/>
                <a:cs typeface="CMU Serif" panose="02000603000000000000" pitchFamily="2" charset="0"/>
              </a:rPr>
              <a:t>と呼ぶ．</a:t>
            </a:r>
            <a:endParaRPr lang="en-US" altLang="ja-JP" sz="3600" dirty="0">
              <a:latin typeface="+mn-ea"/>
              <a:ea typeface="+mn-ea"/>
              <a:cs typeface="CMU Serif" panose="02000603000000000000" pitchFamily="2" charset="0"/>
            </a:endParaRPr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830D1EE7-7CC8-D80E-8426-A07C1D74A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分子の運動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DE182FAE-2248-E90F-16EC-B4BEB0101BB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4447" y="6722480"/>
                <a:ext cx="10317045" cy="646331"/>
              </a:xfrm>
              <a:prstGeom prst="rect">
                <a:avLst/>
              </a:prstGeom>
              <a:effectLst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ja-JP" altLang="en-US" sz="3600" dirty="0">
                    <a:cs typeface="CMU Serif" panose="02000603000000000000" pitchFamily="2" charset="0"/>
                  </a:rPr>
                  <a:t>絶対温度</a:t>
                </a:r>
                <a14:m>
                  <m:oMath xmlns:m="http://schemas.openxmlformats.org/officeDocument/2006/math">
                    <m:r>
                      <a:rPr lang="en-US" altLang="ja-JP" sz="3600" b="0" i="1" smtClean="0">
                        <a:latin typeface="Cambria Math" panose="02040503050406030204" pitchFamily="18" charset="0"/>
                        <a:cs typeface="CMU Serif" panose="02000603000000000000" pitchFamily="2" charset="0"/>
                      </a:rPr>
                      <m:t>𝑇</m:t>
                    </m:r>
                  </m:oMath>
                </a14:m>
                <a:r>
                  <a:rPr lang="en-US" altLang="ja-JP" sz="3600" dirty="0">
                    <a:cs typeface="CMU Serif" panose="02000603000000000000" pitchFamily="2" charset="0"/>
                  </a:rPr>
                  <a:t>[K] </a:t>
                </a:r>
                <a:r>
                  <a:rPr lang="en-US" altLang="ja-JP" sz="3600" dirty="0">
                    <a:latin typeface="Cambria Math" panose="02040503050406030204" pitchFamily="18" charset="0"/>
                    <a:ea typeface="Cambria Math" panose="02040503050406030204" pitchFamily="18" charset="0"/>
                    <a:cs typeface="CMU Serif" panose="02000603000000000000" pitchFamily="2" charset="0"/>
                  </a:rPr>
                  <a:t>=</a:t>
                </a:r>
                <a:r>
                  <a:rPr lang="en-US" altLang="ja-JP" sz="3600" dirty="0">
                    <a:cs typeface="CMU Serif" panose="02000603000000000000" pitchFamily="2" charset="0"/>
                  </a:rPr>
                  <a:t> </a:t>
                </a:r>
                <a:r>
                  <a:rPr lang="ja-JP" altLang="en-US" sz="3600" dirty="0">
                    <a:cs typeface="CMU Serif" panose="02000603000000000000" pitchFamily="2" charset="0"/>
                  </a:rPr>
                  <a:t>ｾﾙｼｳｽ温度</a:t>
                </a:r>
                <a14:m>
                  <m:oMath xmlns:m="http://schemas.openxmlformats.org/officeDocument/2006/math">
                    <m:r>
                      <a:rPr lang="en-US" altLang="ja-JP" sz="3600" b="0" i="1" smtClean="0">
                        <a:latin typeface="Cambria Math" panose="02040503050406030204" pitchFamily="18" charset="0"/>
                        <a:cs typeface="CMU Serif" panose="02000603000000000000" pitchFamily="2" charset="0"/>
                      </a:rPr>
                      <m:t>𝑡</m:t>
                    </m:r>
                  </m:oMath>
                </a14:m>
                <a:r>
                  <a:rPr lang="en-US" altLang="ja-JP" sz="3600" dirty="0">
                    <a:cs typeface="CMU Serif" panose="02000603000000000000" pitchFamily="2" charset="0"/>
                  </a:rPr>
                  <a:t>[</a:t>
                </a:r>
                <a:r>
                  <a:rPr lang="ja-JP" altLang="en-US" sz="3600" dirty="0">
                    <a:cs typeface="CMU Serif" panose="02000603000000000000" pitchFamily="2" charset="0"/>
                  </a:rPr>
                  <a:t>℃</a:t>
                </a:r>
                <a:r>
                  <a:rPr lang="en-US" altLang="ja-JP" sz="3600" dirty="0">
                    <a:cs typeface="CMU Serif" panose="02000603000000000000" pitchFamily="2" charset="0"/>
                  </a:rPr>
                  <a:t>] </a:t>
                </a:r>
                <a:r>
                  <a:rPr lang="en-US" altLang="ja-JP" sz="3600" dirty="0">
                    <a:solidFill>
                      <a:schemeClr val="accent6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MU Serif" panose="02000603000000000000" pitchFamily="2" charset="0"/>
                  </a:rPr>
                  <a:t>+</a:t>
                </a:r>
                <a:r>
                  <a:rPr lang="en-US" altLang="ja-JP" sz="3600" dirty="0">
                    <a:solidFill>
                      <a:schemeClr val="accent6"/>
                    </a:solidFill>
                    <a:latin typeface="+mn-ea"/>
                    <a:cs typeface="CMU Serif" panose="02000603000000000000" pitchFamily="2" charset="0"/>
                  </a:rPr>
                  <a:t> 273 </a:t>
                </a:r>
                <a:r>
                  <a:rPr lang="en-US" altLang="ja-JP" sz="3600" dirty="0">
                    <a:solidFill>
                      <a:schemeClr val="tx1"/>
                    </a:solidFill>
                    <a:latin typeface="+mn-ea"/>
                    <a:cs typeface="CMU Serif" panose="02000603000000000000" pitchFamily="2" charset="0"/>
                  </a:rPr>
                  <a:t>…(2.1)</a:t>
                </a:r>
              </a:p>
            </p:txBody>
          </p:sp>
        </mc:Choice>
        <mc:Fallback xmlns="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DE182FAE-2248-E90F-16EC-B4BEB0101B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447" y="6722480"/>
                <a:ext cx="10317045" cy="646331"/>
              </a:xfrm>
              <a:prstGeom prst="rect">
                <a:avLst/>
              </a:prstGeom>
              <a:blipFill>
                <a:blip r:embed="rId2"/>
                <a:stretch>
                  <a:fillRect l="-1594" t="-16667" r="-1476" b="-34259"/>
                </a:stretch>
              </a:blipFill>
              <a:effectLst/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二等辺三角形 7">
            <a:extLst>
              <a:ext uri="{FF2B5EF4-FFF2-40B4-BE49-F238E27FC236}">
                <a16:creationId xmlns:a16="http://schemas.microsoft.com/office/drawing/2014/main" id="{DEA021C8-3470-A239-DC37-B59051FFFBFB}"/>
              </a:ext>
            </a:extLst>
          </p:cNvPr>
          <p:cNvSpPr>
            <a:spLocks/>
          </p:cNvSpPr>
          <p:nvPr/>
        </p:nvSpPr>
        <p:spPr>
          <a:xfrm rot="10800000">
            <a:off x="5106670" y="2128106"/>
            <a:ext cx="452603" cy="456407"/>
          </a:xfrm>
          <a:prstGeom prst="triangle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二等辺三角形 8">
            <a:extLst>
              <a:ext uri="{FF2B5EF4-FFF2-40B4-BE49-F238E27FC236}">
                <a16:creationId xmlns:a16="http://schemas.microsoft.com/office/drawing/2014/main" id="{EBF83386-F5EE-5EDD-9C56-A739E2CFA708}"/>
              </a:ext>
            </a:extLst>
          </p:cNvPr>
          <p:cNvSpPr>
            <a:spLocks/>
          </p:cNvSpPr>
          <p:nvPr/>
        </p:nvSpPr>
        <p:spPr>
          <a:xfrm rot="10800000">
            <a:off x="5106669" y="5348170"/>
            <a:ext cx="452603" cy="456407"/>
          </a:xfrm>
          <a:prstGeom prst="triangle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795D374-01DD-7A4F-9890-FDDBF6ACE153}"/>
              </a:ext>
            </a:extLst>
          </p:cNvPr>
          <p:cNvSpPr>
            <a:spLocks/>
          </p:cNvSpPr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3">
                      <a:lumMod val="75000"/>
                    </a:schemeClr>
                  </a:solidFill>
                </a:ln>
              </a:rPr>
              <a:t>板書</a:t>
            </a:r>
          </a:p>
        </p:txBody>
      </p:sp>
    </p:spTree>
    <p:extLst>
      <p:ext uri="{BB962C8B-B14F-4D97-AF65-F5344CB8AC3E}">
        <p14:creationId xmlns:p14="http://schemas.microsoft.com/office/powerpoint/2010/main" val="700723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9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  <p:bldP spid="5" grpId="0" animBg="1"/>
      <p:bldP spid="9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C4A53E-5D62-39E7-E263-0C27EAA214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A273D117-4E94-3B0C-157A-3C726C4199DE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50</a:t>
            </a:fld>
            <a:endParaRPr kumimoji="1" lang="ja-JP" altLang="en-US" b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テキスト プレースホルダー 7">
                <a:extLst>
                  <a:ext uri="{FF2B5EF4-FFF2-40B4-BE49-F238E27FC236}">
                    <a16:creationId xmlns:a16="http://schemas.microsoft.com/office/drawing/2014/main" id="{8F4152DE-EDCA-B991-B2D8-BB25695D968A}"/>
                  </a:ext>
                </a:extLst>
              </p:cNvPr>
              <p:cNvSpPr>
                <a:spLocks noGrp="1"/>
              </p:cNvSpPr>
              <p:nvPr>
                <p:ph type="body" sz="quarter" idx="24"/>
              </p:nvPr>
            </p:nvSpPr>
            <p:spPr>
              <a:xfrm>
                <a:off x="4542970" y="1317410"/>
                <a:ext cx="6122975" cy="6240297"/>
              </a:xfrm>
            </p:spPr>
            <p:txBody>
              <a:bodyPr anchor="ctr"/>
              <a:lstStyle/>
              <a:p>
                <a:pPr>
                  <a:lnSpc>
                    <a:spcPct val="150000"/>
                  </a:lnSpc>
                </a:pPr>
                <a:r>
                  <a:rPr lang="ja-JP" altLang="en-US" dirty="0"/>
                  <a:t>ここで分子が与える圧力</a:t>
                </a:r>
                <a14:m>
                  <m:oMath xmlns:m="http://schemas.openxmlformats.org/officeDocument/2006/math">
                    <m:r>
                      <a:rPr lang="en-US" altLang="ja-JP" i="1" dirty="0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ja-JP" altLang="en-US" dirty="0"/>
                  <a:t>は，</a:t>
                </a:r>
                <a:r>
                  <a:rPr lang="en-US" altLang="ja-JP" dirty="0"/>
                  <a:t>B</a:t>
                </a:r>
                <a:r>
                  <a:rPr lang="ja-JP" altLang="en-US" dirty="0"/>
                  <a:t>面の面積を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 dirty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ja-JP" i="1" dirty="0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ja-JP" altLang="en-US" dirty="0"/>
                  <a:t>とすると次である．</a:t>
                </a:r>
                <a:endParaRPr lang="en-US" altLang="ja-JP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altLang="ja-JP" sz="40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ja-JP" sz="4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40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num>
                      <m:den>
                        <m:r>
                          <a:rPr lang="en-US" altLang="ja-JP" sz="40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den>
                    </m:f>
                    <m:r>
                      <a:rPr lang="en-US" altLang="ja-JP" sz="4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40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sSubSup>
                          <m:sSubSupPr>
                            <m:ctrlPr>
                              <a:rPr lang="en-US" altLang="ja-JP" sz="4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ja-JP" sz="40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ja-JP" sz="4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  <m:sup>
                            <m:r>
                              <a:rPr lang="en-US" altLang="ja-JP" sz="4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num>
                      <m:den>
                        <m:sSup>
                          <m:sSupPr>
                            <m:ctrlPr>
                              <a:rPr lang="en-US" altLang="ja-JP" sz="4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ja-JP" sz="4000" b="0" i="1" smtClean="0">
                                <a:latin typeface="Cambria Math" panose="02040503050406030204" pitchFamily="18" charset="0"/>
                              </a:rPr>
                              <m:t>ℓ</m:t>
                            </m:r>
                          </m:e>
                          <m:sup>
                            <m:r>
                              <a:rPr lang="en-US" altLang="ja-JP" sz="40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den>
                    </m:f>
                    <m:r>
                      <a:rPr lang="ja-JP" altLang="en-US" sz="40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ja-JP" sz="4000" dirty="0"/>
                  <a:t>…(2.18)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i="1" dirty="0" smtClean="0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p>
                        <m:r>
                          <a:rPr lang="en-US" altLang="ja-JP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altLang="ja-JP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ja-JP" altLang="en-US" dirty="0"/>
                  <a:t>より次である．</a:t>
                </a:r>
                <a:endParaRPr lang="en-US" altLang="ja-JP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altLang="ja-JP" sz="40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ja-JP" sz="4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40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sSubSup>
                          <m:sSubSupPr>
                            <m:ctrlPr>
                              <a:rPr lang="en-US" altLang="ja-JP" sz="4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ja-JP" sz="40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ja-JP" sz="4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  <m:sup>
                            <m:r>
                              <a:rPr lang="en-US" altLang="ja-JP" sz="4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num>
                      <m:den>
                        <m:r>
                          <a:rPr lang="en-US" altLang="ja-JP" sz="4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den>
                    </m:f>
                  </m:oMath>
                </a14:m>
                <a:r>
                  <a:rPr lang="en-US" altLang="ja-JP" sz="4000" dirty="0"/>
                  <a:t> …(2.19)</a:t>
                </a:r>
              </a:p>
            </p:txBody>
          </p:sp>
        </mc:Choice>
        <mc:Fallback xmlns="">
          <p:sp>
            <p:nvSpPr>
              <p:cNvPr id="8" name="テキスト プレースホルダー 7">
                <a:extLst>
                  <a:ext uri="{FF2B5EF4-FFF2-40B4-BE49-F238E27FC236}">
                    <a16:creationId xmlns:a16="http://schemas.microsoft.com/office/drawing/2014/main" id="{8F4152DE-EDCA-B991-B2D8-BB25695D96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24"/>
              </p:nvPr>
            </p:nvSpPr>
            <p:spPr>
              <a:xfrm>
                <a:off x="4542970" y="1317410"/>
                <a:ext cx="6122975" cy="6240297"/>
              </a:xfrm>
              <a:blipFill>
                <a:blip r:embed="rId2"/>
                <a:stretch>
                  <a:fillRect l="-2687" r="-258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タイトル 5">
            <a:extLst>
              <a:ext uri="{FF2B5EF4-FFF2-40B4-BE49-F238E27FC236}">
                <a16:creationId xmlns:a16="http://schemas.microsoft.com/office/drawing/2014/main" id="{0BBDB110-7680-06C2-E909-5FEFBD53F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気体の圧力 </a:t>
            </a:r>
            <a:r>
              <a:rPr lang="en-US" altLang="ja-JP"/>
              <a:t>-2</a:t>
            </a:r>
            <a:endParaRPr lang="ja-JP" altLang="en-US"/>
          </a:p>
        </p:txBody>
      </p:sp>
      <p:sp>
        <p:nvSpPr>
          <p:cNvPr id="3" name="フローチャート: データ 2">
            <a:extLst>
              <a:ext uri="{FF2B5EF4-FFF2-40B4-BE49-F238E27FC236}">
                <a16:creationId xmlns:a16="http://schemas.microsoft.com/office/drawing/2014/main" id="{4E8CD423-FBFA-E4EF-E44E-9768C781B951}"/>
              </a:ext>
            </a:extLst>
          </p:cNvPr>
          <p:cNvSpPr>
            <a:spLocks/>
          </p:cNvSpPr>
          <p:nvPr/>
        </p:nvSpPr>
        <p:spPr>
          <a:xfrm rot="16200000" flipV="1">
            <a:off x="2012039" y="4227834"/>
            <a:ext cx="3451123" cy="855407"/>
          </a:xfrm>
          <a:prstGeom prst="flowChartInputOutpu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楕円 3">
            <a:extLst>
              <a:ext uri="{FF2B5EF4-FFF2-40B4-BE49-F238E27FC236}">
                <a16:creationId xmlns:a16="http://schemas.microsoft.com/office/drawing/2014/main" id="{CD2BE936-0189-103D-C9E0-9DFE64C02216}"/>
              </a:ext>
            </a:extLst>
          </p:cNvPr>
          <p:cNvSpPr>
            <a:spLocks/>
          </p:cNvSpPr>
          <p:nvPr/>
        </p:nvSpPr>
        <p:spPr>
          <a:xfrm>
            <a:off x="467754" y="4265674"/>
            <a:ext cx="915642" cy="91564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50000">
                <a:schemeClr val="accent1">
                  <a:lumMod val="30000"/>
                  <a:lumOff val="7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" name="直線矢印コネクタ 4">
            <a:extLst>
              <a:ext uri="{FF2B5EF4-FFF2-40B4-BE49-F238E27FC236}">
                <a16:creationId xmlns:a16="http://schemas.microsoft.com/office/drawing/2014/main" id="{AEF62F42-1230-61CD-9EA6-C52C0AC07D3B}"/>
              </a:ext>
            </a:extLst>
          </p:cNvPr>
          <p:cNvCxnSpPr>
            <a:cxnSpLocks/>
          </p:cNvCxnSpPr>
          <p:nvPr/>
        </p:nvCxnSpPr>
        <p:spPr>
          <a:xfrm>
            <a:off x="925575" y="4723495"/>
            <a:ext cx="2796256" cy="0"/>
          </a:xfrm>
          <a:prstGeom prst="straightConnector1">
            <a:avLst/>
          </a:prstGeom>
          <a:ln w="28575">
            <a:prstDash val="solid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E382575B-8C20-1E17-A4C1-64E740A01F5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17772" y="4734698"/>
                <a:ext cx="1792125" cy="10804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altLang="ja-JP" sz="32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altLang="ja-JP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ja-JP" sz="3200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3200" i="1">
                              <a:latin typeface="Cambria Math" panose="02040503050406030204" pitchFamily="18" charset="0"/>
                            </a:rPr>
                            <m:t>𝑚</m:t>
                          </m:r>
                          <m:sSubSup>
                            <m:sSubSupPr>
                              <m:ctrlPr>
                                <a:rPr lang="en-US" altLang="ja-JP" sz="3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ja-JP" sz="32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ja-JP" sz="3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en-US" altLang="ja-JP" sz="3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en-US" altLang="ja-JP" sz="32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den>
                      </m:f>
                    </m:oMath>
                  </m:oMathPara>
                </a14:m>
                <a:endParaRPr lang="ja-JP" altLang="en-US" sz="4000" dirty="0"/>
              </a:p>
            </p:txBody>
          </p:sp>
        </mc:Choice>
        <mc:Fallback xmlns="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E382575B-8C20-1E17-A4C1-64E740A01F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7772" y="4734698"/>
                <a:ext cx="1792125" cy="108048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74327320-AF39-0C4C-E5FA-41E3E076B98A}"/>
              </a:ext>
            </a:extLst>
          </p:cNvPr>
          <p:cNvSpPr>
            <a:spLocks/>
          </p:cNvSpPr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3">
                      <a:lumMod val="75000"/>
                    </a:schemeClr>
                  </a:solidFill>
                </a:ln>
              </a:rPr>
              <a:t>板書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A26289C2-AC44-4BDB-EDAA-40B1C7B58317}"/>
              </a:ext>
            </a:extLst>
          </p:cNvPr>
          <p:cNvSpPr txBox="1">
            <a:spLocks/>
          </p:cNvSpPr>
          <p:nvPr/>
        </p:nvSpPr>
        <p:spPr>
          <a:xfrm>
            <a:off x="3260547" y="2014293"/>
            <a:ext cx="9541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000"/>
              <a:t>B</a:t>
            </a:r>
            <a:r>
              <a:rPr kumimoji="1" lang="ja-JP" altLang="en-US" sz="4000"/>
              <a:t>面</a:t>
            </a:r>
          </a:p>
        </p:txBody>
      </p:sp>
    </p:spTree>
    <p:extLst>
      <p:ext uri="{BB962C8B-B14F-4D97-AF65-F5344CB8AC3E}">
        <p14:creationId xmlns:p14="http://schemas.microsoft.com/office/powerpoint/2010/main" val="865626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B49442-11B8-D7EC-0853-661159437E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E075E11A-D097-AF19-E850-D25CDD94701F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51</a:t>
            </a:fld>
            <a:endParaRPr kumimoji="1" lang="ja-JP" altLang="en-US" b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テキスト プレースホルダー 7">
                <a:extLst>
                  <a:ext uri="{FF2B5EF4-FFF2-40B4-BE49-F238E27FC236}">
                    <a16:creationId xmlns:a16="http://schemas.microsoft.com/office/drawing/2014/main" id="{0EA07FAA-6119-60CB-A870-C73D97B91A8C}"/>
                  </a:ext>
                </a:extLst>
              </p:cNvPr>
              <p:cNvSpPr>
                <a:spLocks noGrp="1"/>
              </p:cNvSpPr>
              <p:nvPr>
                <p:ph type="body" sz="quarter" idx="24"/>
              </p:nvPr>
            </p:nvSpPr>
            <p:spPr>
              <a:xfrm>
                <a:off x="4509040" y="1319370"/>
                <a:ext cx="6156905" cy="6240297"/>
              </a:xfrm>
            </p:spPr>
            <p:txBody>
              <a:bodyPr/>
              <a:lstStyle/>
              <a:p>
                <a:r>
                  <a:rPr lang="en-US" altLang="ja-JP" sz="3200" dirty="0"/>
                  <a:t>3</a:t>
                </a:r>
                <a:r>
                  <a:rPr lang="ja-JP" altLang="en-US" sz="3200" dirty="0"/>
                  <a:t>次元に拡張して考える．</a:t>
                </a:r>
                <a:endParaRPr lang="en-US" altLang="ja-JP" sz="320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b="0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ja-JP" b="0" i="1" dirty="0" err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altLang="ja-JP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ja-JP" b="0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b="0" i="1" dirty="0" err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ja-JP" b="0" i="1" dirty="0" err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altLang="ja-JP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ja-JP" b="0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b="0" i="1" dirty="0" err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ja-JP" b="0" i="1" dirty="0" err="1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</m:oMath>
                </a14:m>
                <a:r>
                  <a:rPr lang="en-US" altLang="ja-JP" b="0" i="1" dirty="0">
                    <a:latin typeface="Cambria Math" panose="02040503050406030204" pitchFamily="18" charset="0"/>
                  </a:rPr>
                  <a:t> </a:t>
                </a:r>
                <a:r>
                  <a:rPr lang="en-US" altLang="ja-JP" b="0" dirty="0">
                    <a:latin typeface="+mn-ea"/>
                    <a:ea typeface="+mn-ea"/>
                  </a:rPr>
                  <a:t>…(2.20)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ja-JP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</m:d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ja-JP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Sup>
                          <m:sSubSupPr>
                            <m:ctrlP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  <m:sup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  <m:sup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  <m:sup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rad>
                  </m:oMath>
                </a14:m>
                <a:r>
                  <a:rPr lang="en-US" altLang="ja-JP" dirty="0"/>
                  <a:t> …(2.21)</a:t>
                </a:r>
              </a:p>
              <a:p>
                <a:r>
                  <a:rPr lang="en-US" altLang="ja-JP" sz="3200" dirty="0"/>
                  <a:t>(2.20)</a:t>
                </a:r>
                <a:r>
                  <a:rPr lang="ja-JP" altLang="en-US" sz="3200" dirty="0"/>
                  <a:t>と</a:t>
                </a:r>
                <a:r>
                  <a:rPr lang="en-US" altLang="ja-JP" sz="3200" dirty="0"/>
                  <a:t>(2.21)</a:t>
                </a:r>
                <a:r>
                  <a:rPr lang="ja-JP" altLang="en-US" sz="3200" dirty="0"/>
                  <a:t>式より次である．</a:t>
                </a:r>
                <a:endParaRPr lang="en-US" altLang="ja-JP" sz="32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ja-JP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  <m:sup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r>
                  <a:rPr lang="en-US" altLang="ja-JP" dirty="0"/>
                  <a:t> …(2.22)</a:t>
                </a:r>
              </a:p>
              <a:p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altLang="ja-JP" sz="3200" b="0" i="1" dirty="0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acc>
                          <m:accPr>
                            <m:chr m:val="̅"/>
                            <m:ctrlPr>
                              <a:rPr lang="en-US" altLang="ja-JP" sz="3200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p>
                              <m:sSupPr>
                                <m:ctrlPr>
                                  <a:rPr lang="en-US" altLang="ja-JP" sz="32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ja-JP" sz="3200" i="1" dirty="0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p>
                                <m:r>
                                  <a:rPr lang="en-US" altLang="ja-JP" sz="320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acc>
                      </m:e>
                    </m:rad>
                  </m:oMath>
                </a14:m>
                <a:r>
                  <a:rPr lang="ja-JP" altLang="en-US" sz="3200" dirty="0"/>
                  <a:t>を</a:t>
                </a:r>
                <a:r>
                  <a:rPr lang="ja-JP" altLang="en-US" sz="3200" dirty="0">
                    <a:solidFill>
                      <a:schemeClr val="accent6"/>
                    </a:solidFill>
                  </a:rPr>
                  <a:t>二乗平均速度</a:t>
                </a:r>
                <a:r>
                  <a:rPr lang="ja-JP" altLang="en-US" sz="3200" dirty="0"/>
                  <a:t>と呼ぶ．</a:t>
                </a:r>
              </a:p>
            </p:txBody>
          </p:sp>
        </mc:Choice>
        <mc:Fallback xmlns="">
          <p:sp>
            <p:nvSpPr>
              <p:cNvPr id="8" name="テキスト プレースホルダー 7">
                <a:extLst>
                  <a:ext uri="{FF2B5EF4-FFF2-40B4-BE49-F238E27FC236}">
                    <a16:creationId xmlns:a16="http://schemas.microsoft.com/office/drawing/2014/main" id="{0EA07FAA-6119-60CB-A870-C73D97B91A8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24"/>
              </p:nvPr>
            </p:nvSpPr>
            <p:spPr>
              <a:xfrm>
                <a:off x="4509040" y="1319370"/>
                <a:ext cx="6156905" cy="6240297"/>
              </a:xfrm>
              <a:blipFill>
                <a:blip r:embed="rId2"/>
                <a:stretch>
                  <a:fillRect l="-2277" r="-9010" b="-127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タイトル 5">
            <a:extLst>
              <a:ext uri="{FF2B5EF4-FFF2-40B4-BE49-F238E27FC236}">
                <a16:creationId xmlns:a16="http://schemas.microsoft.com/office/drawing/2014/main" id="{27677B3B-85A3-A49D-831F-92F758BA14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直線から空間へ拡張</a:t>
            </a:r>
          </a:p>
        </p:txBody>
      </p:sp>
      <p:cxnSp>
        <p:nvCxnSpPr>
          <p:cNvPr id="3" name="直線矢印コネクタ 2">
            <a:extLst>
              <a:ext uri="{FF2B5EF4-FFF2-40B4-BE49-F238E27FC236}">
                <a16:creationId xmlns:a16="http://schemas.microsoft.com/office/drawing/2014/main" id="{C6CAF853-776A-7E57-4289-7458BDDC1F78}"/>
              </a:ext>
            </a:extLst>
          </p:cNvPr>
          <p:cNvCxnSpPr>
            <a:cxnSpLocks/>
          </p:cNvCxnSpPr>
          <p:nvPr/>
        </p:nvCxnSpPr>
        <p:spPr>
          <a:xfrm flipV="1">
            <a:off x="1487520" y="2696267"/>
            <a:ext cx="0" cy="265592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" name="直線矢印コネクタ 3">
            <a:extLst>
              <a:ext uri="{FF2B5EF4-FFF2-40B4-BE49-F238E27FC236}">
                <a16:creationId xmlns:a16="http://schemas.microsoft.com/office/drawing/2014/main" id="{487E2B97-93EC-DF3A-3CC5-F64C00434FC0}"/>
              </a:ext>
            </a:extLst>
          </p:cNvPr>
          <p:cNvCxnSpPr>
            <a:cxnSpLocks/>
          </p:cNvCxnSpPr>
          <p:nvPr/>
        </p:nvCxnSpPr>
        <p:spPr>
          <a:xfrm>
            <a:off x="1487520" y="5347348"/>
            <a:ext cx="263654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" name="直線矢印コネクタ 4">
            <a:extLst>
              <a:ext uri="{FF2B5EF4-FFF2-40B4-BE49-F238E27FC236}">
                <a16:creationId xmlns:a16="http://schemas.microsoft.com/office/drawing/2014/main" id="{692B71CD-337C-390E-1D86-AA4B55681018}"/>
              </a:ext>
            </a:extLst>
          </p:cNvPr>
          <p:cNvCxnSpPr>
            <a:cxnSpLocks/>
          </p:cNvCxnSpPr>
          <p:nvPr/>
        </p:nvCxnSpPr>
        <p:spPr>
          <a:xfrm flipH="1">
            <a:off x="622404" y="5347348"/>
            <a:ext cx="865116" cy="8651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CB903C9D-E791-1AA8-5D0B-5C796AA24F1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124061" y="5065458"/>
                <a:ext cx="490070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36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kumimoji="1" lang="ja-JP" altLang="en-US" sz="1050"/>
              </a:p>
            </p:txBody>
          </p:sp>
        </mc:Choice>
        <mc:Fallback xmlns="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CB903C9D-E791-1AA8-5D0B-5C796AA24F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4061" y="5065458"/>
                <a:ext cx="490070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70CD0A7F-B4F7-F9E5-267E-D6D458AD8EF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27409" y="6112320"/>
                <a:ext cx="496803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36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kumimoji="1" lang="ja-JP" altLang="en-US" sz="1050"/>
              </a:p>
            </p:txBody>
          </p:sp>
        </mc:Choice>
        <mc:Fallback xmlns="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70CD0A7F-B4F7-F9E5-267E-D6D458AD8E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409" y="6112320"/>
                <a:ext cx="496803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781B7DBD-26D2-B9CF-162C-177163C5D79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52269" y="2127642"/>
                <a:ext cx="461537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36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kumimoji="1" lang="ja-JP" altLang="en-US" sz="1050"/>
              </a:p>
            </p:txBody>
          </p:sp>
        </mc:Choice>
        <mc:Fallback xmlns="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781B7DBD-26D2-B9CF-162C-177163C5D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2269" y="2127642"/>
                <a:ext cx="461537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直線矢印コネクタ 11">
            <a:extLst>
              <a:ext uri="{FF2B5EF4-FFF2-40B4-BE49-F238E27FC236}">
                <a16:creationId xmlns:a16="http://schemas.microsoft.com/office/drawing/2014/main" id="{B19281A5-7060-4AEB-B7D8-B5DBFAF2172E}"/>
              </a:ext>
            </a:extLst>
          </p:cNvPr>
          <p:cNvCxnSpPr>
            <a:cxnSpLocks/>
          </p:cNvCxnSpPr>
          <p:nvPr/>
        </p:nvCxnSpPr>
        <p:spPr>
          <a:xfrm flipH="1">
            <a:off x="2201782" y="5352194"/>
            <a:ext cx="377140" cy="377140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3" name="直線矢印コネクタ 12">
            <a:extLst>
              <a:ext uri="{FF2B5EF4-FFF2-40B4-BE49-F238E27FC236}">
                <a16:creationId xmlns:a16="http://schemas.microsoft.com/office/drawing/2014/main" id="{976E4ADC-296E-C757-735E-837A4668D49C}"/>
              </a:ext>
            </a:extLst>
          </p:cNvPr>
          <p:cNvCxnSpPr>
            <a:cxnSpLocks/>
          </p:cNvCxnSpPr>
          <p:nvPr/>
        </p:nvCxnSpPr>
        <p:spPr>
          <a:xfrm>
            <a:off x="1120808" y="5729334"/>
            <a:ext cx="1080974" cy="0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8" name="直線矢印コネクタ 17">
            <a:extLst>
              <a:ext uri="{FF2B5EF4-FFF2-40B4-BE49-F238E27FC236}">
                <a16:creationId xmlns:a16="http://schemas.microsoft.com/office/drawing/2014/main" id="{8182EDFC-00D6-8612-8134-732952B6069A}"/>
              </a:ext>
            </a:extLst>
          </p:cNvPr>
          <p:cNvCxnSpPr>
            <a:cxnSpLocks/>
          </p:cNvCxnSpPr>
          <p:nvPr/>
        </p:nvCxnSpPr>
        <p:spPr>
          <a:xfrm flipV="1">
            <a:off x="2201782" y="4084480"/>
            <a:ext cx="0" cy="1644854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0" name="直線矢印コネクタ 19">
            <a:extLst>
              <a:ext uri="{FF2B5EF4-FFF2-40B4-BE49-F238E27FC236}">
                <a16:creationId xmlns:a16="http://schemas.microsoft.com/office/drawing/2014/main" id="{9E53F7DE-77A1-B057-507D-BABEEC3C9167}"/>
              </a:ext>
            </a:extLst>
          </p:cNvPr>
          <p:cNvCxnSpPr>
            <a:cxnSpLocks/>
          </p:cNvCxnSpPr>
          <p:nvPr/>
        </p:nvCxnSpPr>
        <p:spPr>
          <a:xfrm flipH="1">
            <a:off x="2197752" y="3693051"/>
            <a:ext cx="377140" cy="377140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1" name="直線矢印コネクタ 20">
            <a:extLst>
              <a:ext uri="{FF2B5EF4-FFF2-40B4-BE49-F238E27FC236}">
                <a16:creationId xmlns:a16="http://schemas.microsoft.com/office/drawing/2014/main" id="{6B2C98A8-FAED-1256-EF41-2797D75CAC2B}"/>
              </a:ext>
            </a:extLst>
          </p:cNvPr>
          <p:cNvCxnSpPr>
            <a:cxnSpLocks/>
          </p:cNvCxnSpPr>
          <p:nvPr/>
        </p:nvCxnSpPr>
        <p:spPr>
          <a:xfrm>
            <a:off x="1116778" y="4084480"/>
            <a:ext cx="1080974" cy="0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2" name="直線矢印コネクタ 21">
            <a:extLst>
              <a:ext uri="{FF2B5EF4-FFF2-40B4-BE49-F238E27FC236}">
                <a16:creationId xmlns:a16="http://schemas.microsoft.com/office/drawing/2014/main" id="{C13EC168-15CA-2422-AC53-01BC9F5F664B}"/>
              </a:ext>
            </a:extLst>
          </p:cNvPr>
          <p:cNvCxnSpPr>
            <a:cxnSpLocks/>
          </p:cNvCxnSpPr>
          <p:nvPr/>
        </p:nvCxnSpPr>
        <p:spPr>
          <a:xfrm flipV="1">
            <a:off x="2567729" y="3702494"/>
            <a:ext cx="0" cy="1644854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3" name="直線矢印コネクタ 22">
            <a:extLst>
              <a:ext uri="{FF2B5EF4-FFF2-40B4-BE49-F238E27FC236}">
                <a16:creationId xmlns:a16="http://schemas.microsoft.com/office/drawing/2014/main" id="{BA8BB72F-85DB-3A0B-A2E9-71CE48C65E2C}"/>
              </a:ext>
            </a:extLst>
          </p:cNvPr>
          <p:cNvCxnSpPr>
            <a:cxnSpLocks/>
          </p:cNvCxnSpPr>
          <p:nvPr/>
        </p:nvCxnSpPr>
        <p:spPr>
          <a:xfrm flipV="1">
            <a:off x="1124635" y="4084480"/>
            <a:ext cx="0" cy="1644854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4" name="直線矢印コネクタ 23">
            <a:extLst>
              <a:ext uri="{FF2B5EF4-FFF2-40B4-BE49-F238E27FC236}">
                <a16:creationId xmlns:a16="http://schemas.microsoft.com/office/drawing/2014/main" id="{09C5AB6C-9325-D7E9-DE7B-7C90CE9C9584}"/>
              </a:ext>
            </a:extLst>
          </p:cNvPr>
          <p:cNvCxnSpPr>
            <a:cxnSpLocks/>
          </p:cNvCxnSpPr>
          <p:nvPr/>
        </p:nvCxnSpPr>
        <p:spPr>
          <a:xfrm>
            <a:off x="1487520" y="3699319"/>
            <a:ext cx="1080974" cy="0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5" name="直線矢印コネクタ 24">
            <a:extLst>
              <a:ext uri="{FF2B5EF4-FFF2-40B4-BE49-F238E27FC236}">
                <a16:creationId xmlns:a16="http://schemas.microsoft.com/office/drawing/2014/main" id="{B6D37557-8C76-DD17-EC50-D7B6359043F8}"/>
              </a:ext>
            </a:extLst>
          </p:cNvPr>
          <p:cNvCxnSpPr>
            <a:cxnSpLocks/>
          </p:cNvCxnSpPr>
          <p:nvPr/>
        </p:nvCxnSpPr>
        <p:spPr>
          <a:xfrm flipH="1">
            <a:off x="1125288" y="3704165"/>
            <a:ext cx="377140" cy="377140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6" name="直線矢印コネクタ 25">
            <a:extLst>
              <a:ext uri="{FF2B5EF4-FFF2-40B4-BE49-F238E27FC236}">
                <a16:creationId xmlns:a16="http://schemas.microsoft.com/office/drawing/2014/main" id="{55076699-14A1-48CD-EED7-4B2C56580A77}"/>
              </a:ext>
            </a:extLst>
          </p:cNvPr>
          <p:cNvCxnSpPr>
            <a:cxnSpLocks/>
          </p:cNvCxnSpPr>
          <p:nvPr/>
        </p:nvCxnSpPr>
        <p:spPr>
          <a:xfrm flipV="1">
            <a:off x="1483037" y="4092500"/>
            <a:ext cx="706900" cy="1259694"/>
          </a:xfrm>
          <a:prstGeom prst="straightConnector1">
            <a:avLst/>
          </a:prstGeom>
          <a:ln w="28575">
            <a:solidFill>
              <a:schemeClr val="accent6"/>
            </a:solidFill>
            <a:headEnd type="none" w="med" len="med"/>
            <a:tailEnd type="arrow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テキスト ボックス 29">
                <a:extLst>
                  <a:ext uri="{FF2B5EF4-FFF2-40B4-BE49-F238E27FC236}">
                    <a16:creationId xmlns:a16="http://schemas.microsoft.com/office/drawing/2014/main" id="{5CF1C87D-3364-FC72-ABDA-3BE970E3793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542871" y="4743132"/>
                <a:ext cx="625643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32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ja-JP" sz="3200" b="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ja-JP" altLang="en-US" sz="3200"/>
              </a:p>
            </p:txBody>
          </p:sp>
        </mc:Choice>
        <mc:Fallback xmlns="">
          <p:sp>
            <p:nvSpPr>
              <p:cNvPr id="30" name="テキスト ボックス 29">
                <a:extLst>
                  <a:ext uri="{FF2B5EF4-FFF2-40B4-BE49-F238E27FC236}">
                    <a16:creationId xmlns:a16="http://schemas.microsoft.com/office/drawing/2014/main" id="{5CF1C87D-3364-FC72-ABDA-3BE970E379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2871" y="4743132"/>
                <a:ext cx="625643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テキスト ボックス 30">
                <a:extLst>
                  <a:ext uri="{FF2B5EF4-FFF2-40B4-BE49-F238E27FC236}">
                    <a16:creationId xmlns:a16="http://schemas.microsoft.com/office/drawing/2014/main" id="{8BF4E53F-534C-A729-4033-D0FE2487762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3745" y="5240860"/>
                <a:ext cx="625643" cy="6236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32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ja-JP" sz="32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ja-JP" altLang="en-US" sz="3200"/>
              </a:p>
            </p:txBody>
          </p:sp>
        </mc:Choice>
        <mc:Fallback xmlns="">
          <p:sp>
            <p:nvSpPr>
              <p:cNvPr id="31" name="テキスト ボックス 30">
                <a:extLst>
                  <a:ext uri="{FF2B5EF4-FFF2-40B4-BE49-F238E27FC236}">
                    <a16:creationId xmlns:a16="http://schemas.microsoft.com/office/drawing/2014/main" id="{8BF4E53F-534C-A729-4033-D0FE248776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745" y="5240860"/>
                <a:ext cx="625643" cy="6236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テキスト ボックス 31">
                <a:extLst>
                  <a:ext uri="{FF2B5EF4-FFF2-40B4-BE49-F238E27FC236}">
                    <a16:creationId xmlns:a16="http://schemas.microsoft.com/office/drawing/2014/main" id="{F97C9197-D8D6-7961-DA0F-A1FC1CD9F0D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93402" y="3206565"/>
                <a:ext cx="625643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32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ja-JP" sz="32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ja-JP" altLang="en-US" sz="3200"/>
              </a:p>
            </p:txBody>
          </p:sp>
        </mc:Choice>
        <mc:Fallback xmlns="">
          <p:sp>
            <p:nvSpPr>
              <p:cNvPr id="32" name="テキスト ボックス 31">
                <a:extLst>
                  <a:ext uri="{FF2B5EF4-FFF2-40B4-BE49-F238E27FC236}">
                    <a16:creationId xmlns:a16="http://schemas.microsoft.com/office/drawing/2014/main" id="{F97C9197-D8D6-7961-DA0F-A1FC1CD9F0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402" y="3206565"/>
                <a:ext cx="625643" cy="58477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テキスト ボックス 32">
                <a:extLst>
                  <a:ext uri="{FF2B5EF4-FFF2-40B4-BE49-F238E27FC236}">
                    <a16:creationId xmlns:a16="http://schemas.microsoft.com/office/drawing/2014/main" id="{52599F61-9E4A-1874-7768-897561793BC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72501" y="3528005"/>
                <a:ext cx="625643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altLang="ja-JP" sz="32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ja-JP" sz="32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ja-JP" altLang="en-US" sz="320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33" name="テキスト ボックス 32">
                <a:extLst>
                  <a:ext uri="{FF2B5EF4-FFF2-40B4-BE49-F238E27FC236}">
                    <a16:creationId xmlns:a16="http://schemas.microsoft.com/office/drawing/2014/main" id="{52599F61-9E4A-1874-7768-897561793B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2501" y="3528005"/>
                <a:ext cx="625643" cy="58477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B0BC6AD2-D040-391A-CDE2-B0035BE6CF3A}"/>
              </a:ext>
            </a:extLst>
          </p:cNvPr>
          <p:cNvSpPr>
            <a:spLocks/>
          </p:cNvSpPr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3">
                      <a:lumMod val="75000"/>
                    </a:schemeClr>
                  </a:solidFill>
                </a:ln>
              </a:rPr>
              <a:t>板書</a:t>
            </a:r>
          </a:p>
        </p:txBody>
      </p:sp>
    </p:spTree>
    <p:extLst>
      <p:ext uri="{BB962C8B-B14F-4D97-AF65-F5344CB8AC3E}">
        <p14:creationId xmlns:p14="http://schemas.microsoft.com/office/powerpoint/2010/main" val="1092527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93F16F-FBA3-B4DE-612D-18BD391295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E3408395-2941-9147-5859-21E07223984B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52</a:t>
            </a:fld>
            <a:endParaRPr kumimoji="1" lang="ja-JP" altLang="en-US" b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79641384-E98D-4203-592B-1B7A64FDCF96}"/>
                  </a:ext>
                </a:extLst>
              </p:cNvPr>
              <p:cNvSpPr>
                <a:spLocks noGrp="1"/>
              </p:cNvSpPr>
              <p:nvPr>
                <p:ph type="body" sz="quarter" idx="24"/>
              </p:nvPr>
            </p:nvSpPr>
            <p:spPr>
              <a:xfrm>
                <a:off x="0" y="1317411"/>
                <a:ext cx="10665945" cy="6242264"/>
              </a:xfrm>
            </p:spPr>
            <p:txBody>
              <a:bodyPr/>
              <a:lstStyle/>
              <a:p>
                <a:r>
                  <a:rPr lang="en-US" altLang="ja-JP" sz="3200" dirty="0"/>
                  <a:t>(2.19)</a:t>
                </a:r>
                <a:r>
                  <a:rPr lang="ja-JP" altLang="en-US" sz="3200" dirty="0"/>
                  <a:t>式を</a:t>
                </a:r>
                <a:r>
                  <a:rPr lang="en-US" altLang="ja-JP" sz="3200" dirty="0"/>
                  <a:t>(2.22)</a:t>
                </a:r>
                <a:r>
                  <a:rPr lang="ja-JP" altLang="en-US" sz="3200" dirty="0"/>
                  <a:t>式に代入すると，次である．</a:t>
                </a:r>
                <a:endParaRPr lang="en-US" altLang="ja-JP" sz="32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altLang="ja-JP" sz="36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ja-JP" sz="3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sz="3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3600" i="1">
                            <a:latin typeface="Cambria Math" panose="02040503050406030204" pitchFamily="18" charset="0"/>
                          </a:rPr>
                          <m:t>𝑚</m:t>
                        </m:r>
                        <m:sSup>
                          <m:sSupPr>
                            <m:ctrlPr>
                              <a:rPr lang="en-US" altLang="ja-JP" sz="3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ja-JP" sz="36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altLang="ja-JP" sz="3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m:rPr>
                            <m:lit/>
                          </m:rPr>
                          <a:rPr lang="en-US" altLang="ja-JP" sz="3600" i="1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altLang="ja-JP" sz="3600" i="1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altLang="ja-JP" sz="3600" i="1">
                            <a:latin typeface="Cambria Math" panose="02040503050406030204" pitchFamily="18" charset="0"/>
                          </a:rPr>
                          <m:t>𝑉</m:t>
                        </m:r>
                      </m:den>
                    </m:f>
                    <m:r>
                      <a:rPr lang="en-US" altLang="ja-JP" sz="36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3600" i="1">
                            <a:latin typeface="Cambria Math" panose="02040503050406030204" pitchFamily="18" charset="0"/>
                          </a:rPr>
                          <m:t>𝑚</m:t>
                        </m:r>
                        <m:sSup>
                          <m:sSupPr>
                            <m:ctrlPr>
                              <a:rPr lang="en-US" altLang="ja-JP" sz="3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ja-JP" sz="36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altLang="ja-JP" sz="3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altLang="ja-JP" sz="3600" i="1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altLang="ja-JP" sz="3600" i="1">
                            <a:latin typeface="Cambria Math" panose="02040503050406030204" pitchFamily="18" charset="0"/>
                          </a:rPr>
                          <m:t>𝑉</m:t>
                        </m:r>
                      </m:den>
                    </m:f>
                  </m:oMath>
                </a14:m>
                <a:r>
                  <a:rPr lang="en-US" altLang="ja-JP" sz="3600" dirty="0"/>
                  <a:t> …(2.23)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3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3200" i="1" dirty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ja-JP" sz="3200" i="1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ja-JP" sz="3200" dirty="0"/>
                  <a:t>[</a:t>
                </a:r>
                <a:r>
                  <a:rPr lang="ja-JP" altLang="en-US" sz="3200" dirty="0"/>
                  <a:t>個</a:t>
                </a:r>
                <a:r>
                  <a:rPr lang="en-US" altLang="ja-JP" sz="3200" dirty="0"/>
                  <a:t>]</a:t>
                </a:r>
                <a:r>
                  <a:rPr lang="ja-JP" altLang="en-US" sz="3200" dirty="0"/>
                  <a:t>の分子と仮定すると，次である．</a:t>
                </a:r>
                <a:endParaRPr lang="en-US" altLang="ja-JP" sz="32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altLang="ja-JP" sz="360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ja-JP" sz="360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ja-JP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360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ja-JP" sz="36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f>
                      <m:fPr>
                        <m:ctrlPr>
                          <a:rPr lang="en-US" altLang="ja-JP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3600" i="1">
                            <a:latin typeface="Cambria Math" panose="02040503050406030204" pitchFamily="18" charset="0"/>
                          </a:rPr>
                          <m:t>𝑚</m:t>
                        </m:r>
                        <m:sSup>
                          <m:sSupPr>
                            <m:ctrlPr>
                              <a:rPr lang="en-US" altLang="ja-JP" sz="3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ja-JP" sz="36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altLang="ja-JP" sz="3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altLang="ja-JP" sz="3600" i="1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altLang="ja-JP" sz="3600" i="1">
                            <a:latin typeface="Cambria Math" panose="02040503050406030204" pitchFamily="18" charset="0"/>
                          </a:rPr>
                          <m:t>𝑉</m:t>
                        </m:r>
                      </m:den>
                    </m:f>
                    <m:r>
                      <a:rPr lang="en-US" altLang="ja-JP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⇔</m:t>
                    </m:r>
                    <m:r>
                      <a:rPr lang="en-US" altLang="ja-JP" sz="3600" i="1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𝑃𝑉</m:t>
                    </m:r>
                    <m:r>
                      <a:rPr lang="en-US" altLang="ja-JP" sz="3600" i="1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sz="3600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3600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ja-JP" sz="3600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den>
                    </m:f>
                    <m:sSub>
                      <m:sSubPr>
                        <m:ctrlPr>
                          <a:rPr lang="en-US" altLang="ja-JP" sz="3600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3600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ja-JP" sz="3600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ja-JP" sz="3600" i="1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sSup>
                      <m:sSupPr>
                        <m:ctrlPr>
                          <a:rPr lang="en-US" altLang="ja-JP" sz="3600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3600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US" altLang="ja-JP" sz="3600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ja-JP" sz="3600" dirty="0"/>
                  <a:t> …(2.24)</a:t>
                </a:r>
              </a:p>
              <a:p>
                <a:r>
                  <a:rPr lang="ja-JP" altLang="en-US" sz="3200" dirty="0"/>
                  <a:t>分子の運動エネルギーは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ja-JP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3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ja-JP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ja-JP" sz="3200" b="0" i="1" smtClean="0">
                        <a:latin typeface="Cambria Math" panose="02040503050406030204" pitchFamily="18" charset="0"/>
                      </a:rPr>
                      <m:t>𝑚</m:t>
                    </m:r>
                    <m:sSup>
                      <m:sSupPr>
                        <m:ctrlPr>
                          <a:rPr lang="en-US" altLang="ja-JP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32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US" altLang="ja-JP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ja-JP" altLang="en-US" sz="3200" dirty="0"/>
                  <a:t>，</a:t>
                </a:r>
                <a:endParaRPr lang="en-US" altLang="ja-JP" sz="32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32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3200" i="1" dirty="0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ja-JP" sz="320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ja-JP" sz="3200" dirty="0"/>
                  <a:t>[</a:t>
                </a:r>
                <a:r>
                  <a:rPr lang="ja-JP" altLang="en-US" sz="3200" dirty="0"/>
                  <a:t>個</a:t>
                </a:r>
                <a:r>
                  <a:rPr lang="en-US" altLang="ja-JP" sz="3200" dirty="0"/>
                  <a:t>]</a:t>
                </a:r>
                <a:r>
                  <a:rPr lang="ja-JP" altLang="en-US" sz="3200" dirty="0"/>
                  <a:t>は物質量</a:t>
                </a:r>
                <a14:m>
                  <m:oMath xmlns:m="http://schemas.openxmlformats.org/officeDocument/2006/math">
                    <m:r>
                      <a:rPr lang="en-US" altLang="ja-JP" sz="32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ja-JP" sz="3200" dirty="0"/>
                  <a:t>[mol]</a:t>
                </a:r>
                <a:r>
                  <a:rPr lang="ja-JP" altLang="en-US" sz="3200" dirty="0"/>
                  <a:t>とアボガドロ定数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32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3200" i="1" dirty="0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ja-JP" sz="320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altLang="ja-JP" sz="3200" dirty="0"/>
                  <a:t>[/mol]</a:t>
                </a:r>
                <a:r>
                  <a:rPr lang="ja-JP" altLang="en-US" sz="3200" dirty="0"/>
                  <a:t>の積なので次である．</a:t>
                </a:r>
                <a:endParaRPr lang="en-US" altLang="ja-JP" sz="32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altLang="ja-JP" sz="3600" b="0" i="1" smtClean="0">
                        <a:latin typeface="Cambria Math" panose="02040503050406030204" pitchFamily="18" charset="0"/>
                      </a:rPr>
                      <m:t>𝑃𝑉</m:t>
                    </m:r>
                    <m:r>
                      <a:rPr lang="en-US" altLang="ja-JP" sz="3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sz="3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3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altLang="ja-JP" sz="36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US" altLang="ja-JP" sz="3600" b="0" i="1" smtClean="0">
                        <a:latin typeface="Cambria Math" panose="02040503050406030204" pitchFamily="18" charset="0"/>
                      </a:rPr>
                      <m:t>𝑛</m:t>
                    </m:r>
                    <m:sSub>
                      <m:sSubPr>
                        <m:ctrlPr>
                          <a:rPr lang="en-US" altLang="ja-JP" sz="3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3600" b="0" i="1" smtClean="0">
                            <a:latin typeface="Cambria Math" panose="02040503050406030204" pitchFamily="18"/>
                          </a:rPr>
                          <m:t>𝑁</m:t>
                        </m:r>
                      </m:e>
                      <m:sub>
                        <m:r>
                          <a:rPr lang="en-US" altLang="ja-JP" sz="36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f>
                      <m:fPr>
                        <m:ctrlPr>
                          <a:rPr lang="en-US" altLang="ja-JP" sz="3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3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ja-JP" sz="3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ja-JP" sz="3600" b="0" i="1" smtClean="0">
                        <a:latin typeface="Cambria Math" panose="02040503050406030204" pitchFamily="18" charset="0"/>
                      </a:rPr>
                      <m:t>𝑚</m:t>
                    </m:r>
                    <m:sSup>
                      <m:sSupPr>
                        <m:ctrlPr>
                          <a:rPr lang="en-US" altLang="ja-JP" sz="3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36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US" altLang="ja-JP" sz="3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ja-JP" altLang="en-US" sz="3600" dirty="0"/>
                  <a:t> </a:t>
                </a:r>
                <a:r>
                  <a:rPr lang="en-US" altLang="ja-JP" sz="3600" dirty="0"/>
                  <a:t>…(2.25)</a:t>
                </a:r>
                <a:endParaRPr lang="ja-JP" altLang="en-US" sz="3600" dirty="0"/>
              </a:p>
            </p:txBody>
          </p:sp>
        </mc:Choice>
        <mc:Fallback xmlns="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79641384-E98D-4203-592B-1B7A64FDCF9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24"/>
              </p:nvPr>
            </p:nvSpPr>
            <p:spPr>
              <a:xfrm>
                <a:off x="0" y="1317411"/>
                <a:ext cx="10665945" cy="6242264"/>
              </a:xfrm>
              <a:blipFill>
                <a:blip r:embed="rId2"/>
                <a:stretch>
                  <a:fillRect l="-125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タイトル 5">
            <a:extLst>
              <a:ext uri="{FF2B5EF4-FFF2-40B4-BE49-F238E27FC236}">
                <a16:creationId xmlns:a16="http://schemas.microsoft.com/office/drawing/2014/main" id="{4E91B0B9-316E-FE6E-0AC7-239065A8C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気体の圧力 </a:t>
            </a:r>
            <a:r>
              <a:rPr lang="en-US" altLang="ja-JP"/>
              <a:t>-3</a:t>
            </a:r>
            <a:endParaRPr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FAEEF9D0-781D-A9C5-C86F-9F7F4A0F7285}"/>
              </a:ext>
            </a:extLst>
          </p:cNvPr>
          <p:cNvSpPr>
            <a:spLocks/>
          </p:cNvSpPr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3">
                      <a:lumMod val="75000"/>
                    </a:schemeClr>
                  </a:solidFill>
                </a:ln>
              </a:rPr>
              <a:t>板書</a:t>
            </a:r>
          </a:p>
        </p:txBody>
      </p:sp>
    </p:spTree>
    <p:extLst>
      <p:ext uri="{BB962C8B-B14F-4D97-AF65-F5344CB8AC3E}">
        <p14:creationId xmlns:p14="http://schemas.microsoft.com/office/powerpoint/2010/main" val="2415525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718434-BF72-5EDB-FF6E-9DD137BD83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2A9AB8EA-5A7F-9A1C-E207-D2283C4F3327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53</a:t>
            </a:fld>
            <a:endParaRPr kumimoji="1" lang="ja-JP" altLang="en-US" b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13965E3C-8B4B-011C-6857-97D0FE69C5E9}"/>
                  </a:ext>
                </a:extLst>
              </p:cNvPr>
              <p:cNvSpPr>
                <a:spLocks noGrp="1"/>
              </p:cNvSpPr>
              <p:nvPr>
                <p:ph type="body" sz="quarter" idx="24"/>
              </p:nvPr>
            </p:nvSpPr>
            <p:spPr>
              <a:xfrm>
                <a:off x="0" y="1317410"/>
                <a:ext cx="10665945" cy="6242257"/>
              </a:xfrm>
            </p:spPr>
            <p:txBody>
              <a:bodyPr/>
              <a:lstStyle/>
              <a:p>
                <a:r>
                  <a:rPr lang="en-US" altLang="ja-JP" sz="3600" dirty="0">
                    <a:latin typeface="+mn-ea"/>
                    <a:ea typeface="+mn-ea"/>
                  </a:rPr>
                  <a:t>(2.14)</a:t>
                </a:r>
                <a:r>
                  <a:rPr lang="ja-JP" altLang="en-US" sz="3600" dirty="0">
                    <a:latin typeface="+mn-ea"/>
                    <a:ea typeface="+mn-ea"/>
                  </a:rPr>
                  <a:t>と</a:t>
                </a:r>
                <a:r>
                  <a:rPr lang="en-US" altLang="ja-JP" sz="3600" dirty="0">
                    <a:latin typeface="+mn-ea"/>
                    <a:ea typeface="+mn-ea"/>
                  </a:rPr>
                  <a:t>(2.25)</a:t>
                </a:r>
                <a:r>
                  <a:rPr lang="ja-JP" altLang="en-US" sz="3600" dirty="0">
                    <a:latin typeface="+mn-ea"/>
                    <a:ea typeface="+mn-ea"/>
                  </a:rPr>
                  <a:t>式は恒等式なので</a:t>
                </a:r>
                <a:r>
                  <a:rPr lang="ja-JP" altLang="en-US" sz="3600" dirty="0">
                    <a:latin typeface="Cambria Math" panose="02040503050406030204" pitchFamily="18" charset="0"/>
                  </a:rPr>
                  <a:t>，次である．</a:t>
                </a:r>
                <a:endParaRPr lang="en-US" altLang="ja-JP" sz="3600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altLang="ja-JP" sz="4000" i="1" smtClean="0">
                        <a:latin typeface="Cambria Math" panose="02040503050406030204" pitchFamily="18" charset="0"/>
                      </a:rPr>
                      <m:t>𝑛𝑅𝑇</m:t>
                    </m:r>
                    <m:r>
                      <a:rPr lang="en-US" altLang="ja-JP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4000" i="1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altLang="ja-JP" sz="4000" i="1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US" altLang="ja-JP" sz="4000" i="1">
                        <a:latin typeface="Cambria Math" panose="02040503050406030204" pitchFamily="18" charset="0"/>
                      </a:rPr>
                      <m:t>𝑛</m:t>
                    </m:r>
                    <m:sSub>
                      <m:sSubPr>
                        <m:ctrlPr>
                          <a:rPr lang="en-US" altLang="ja-JP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400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ja-JP" sz="4000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f>
                      <m:fPr>
                        <m:ctrlPr>
                          <a:rPr lang="en-US" altLang="ja-JP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4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ja-JP" sz="4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ja-JP" sz="4000" i="1">
                        <a:latin typeface="Cambria Math" panose="02040503050406030204" pitchFamily="18" charset="0"/>
                      </a:rPr>
                      <m:t>𝑚</m:t>
                    </m:r>
                    <m:sSup>
                      <m:sSupPr>
                        <m:ctrlPr>
                          <a:rPr lang="en-US" altLang="ja-JP" sz="4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40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US" altLang="ja-JP" sz="4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ja-JP" sz="4000" dirty="0"/>
                  <a:t> …(2.26)</a:t>
                </a:r>
              </a:p>
              <a:p>
                <a:r>
                  <a:rPr lang="ja-JP" altLang="en-US" sz="3600" dirty="0"/>
                  <a:t>分子の運動エネルギーについて整理すると，次である．</a:t>
                </a:r>
                <a:endParaRPr lang="en-US" altLang="ja-JP" sz="36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altLang="ja-JP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4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ja-JP" sz="4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ja-JP" sz="4000" b="0" i="1" smtClean="0">
                        <a:latin typeface="Cambria Math" panose="02040503050406030204" pitchFamily="18" charset="0"/>
                      </a:rPr>
                      <m:t>𝑚</m:t>
                    </m:r>
                    <m:sSup>
                      <m:sSupPr>
                        <m:ctrlPr>
                          <a:rPr lang="en-US" altLang="ja-JP" sz="4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40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US" altLang="ja-JP" sz="4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ja-JP" sz="4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4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altLang="ja-JP" sz="4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f>
                      <m:fPr>
                        <m:ctrlPr>
                          <a:rPr lang="en-US" altLang="ja-JP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4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num>
                      <m:den>
                        <m:sSub>
                          <m:sSubPr>
                            <m:ctrlPr>
                              <a:rPr lang="en-US" altLang="ja-JP" sz="4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40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altLang="ja-JP" sz="40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den>
                    </m:f>
                    <m:r>
                      <a:rPr lang="en-US" altLang="ja-JP" sz="4000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altLang="ja-JP" sz="4000" dirty="0"/>
                  <a:t> …(2.27)</a:t>
                </a:r>
              </a:p>
              <a:p>
                <a:r>
                  <a:rPr lang="ja-JP" altLang="en-US" sz="3600" dirty="0"/>
                  <a:t>これらのことから，</a:t>
                </a:r>
                <a:r>
                  <a:rPr lang="ja-JP" altLang="en-US" sz="3600" dirty="0">
                    <a:solidFill>
                      <a:schemeClr val="accent6"/>
                    </a:solidFill>
                  </a:rPr>
                  <a:t>理想気体のエネルギーは温度のみで決まる</a:t>
                </a:r>
                <a:r>
                  <a:rPr lang="ja-JP" altLang="en-US" sz="3600" dirty="0"/>
                  <a:t>ことが分かる．</a:t>
                </a:r>
              </a:p>
            </p:txBody>
          </p:sp>
        </mc:Choice>
        <mc:Fallback xmlns="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13965E3C-8B4B-011C-6857-97D0FE69C5E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24"/>
              </p:nvPr>
            </p:nvSpPr>
            <p:spPr>
              <a:xfrm>
                <a:off x="0" y="1317410"/>
                <a:ext cx="10665945" cy="6242257"/>
              </a:xfrm>
              <a:blipFill>
                <a:blip r:embed="rId2"/>
                <a:stretch>
                  <a:fillRect l="-154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タイトル 5">
            <a:extLst>
              <a:ext uri="{FF2B5EF4-FFF2-40B4-BE49-F238E27FC236}">
                <a16:creationId xmlns:a16="http://schemas.microsoft.com/office/drawing/2014/main" id="{23618536-9EAF-38FC-67B0-1D0EF678B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状態方程式と比較 </a:t>
            </a:r>
            <a:r>
              <a:rPr lang="en-US" altLang="ja-JP"/>
              <a:t>-1</a:t>
            </a:r>
            <a:endParaRPr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41EAA439-24DC-B5A9-DCA6-DA4AEA9985A7}"/>
              </a:ext>
            </a:extLst>
          </p:cNvPr>
          <p:cNvSpPr>
            <a:spLocks/>
          </p:cNvSpPr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3">
                      <a:lumMod val="75000"/>
                    </a:schemeClr>
                  </a:solidFill>
                </a:ln>
              </a:rPr>
              <a:t>板書</a:t>
            </a:r>
          </a:p>
        </p:txBody>
      </p:sp>
    </p:spTree>
    <p:extLst>
      <p:ext uri="{BB962C8B-B14F-4D97-AF65-F5344CB8AC3E}">
        <p14:creationId xmlns:p14="http://schemas.microsoft.com/office/powerpoint/2010/main" val="605029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43BA2E56-1D76-A072-7D64-776323375CA7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54</a:t>
            </a:fld>
            <a:endParaRPr kumimoji="1" lang="ja-JP" altLang="en-US" b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C5A62E7C-E36E-AC77-6949-BF3663F8F972}"/>
                  </a:ext>
                </a:extLst>
              </p:cNvPr>
              <p:cNvSpPr>
                <a:spLocks noGrp="1"/>
              </p:cNvSpPr>
              <p:nvPr>
                <p:ph type="body" sz="quarter" idx="24"/>
              </p:nvPr>
            </p:nvSpPr>
            <p:spPr>
              <a:xfrm>
                <a:off x="0" y="1310587"/>
                <a:ext cx="10665945" cy="6242256"/>
              </a:xfrm>
            </p:spPr>
            <p:txBody>
              <a:bodyPr/>
              <a:lstStyle/>
              <a:p>
                <a:r>
                  <a:rPr kumimoji="1" lang="ja-JP" altLang="en-US" sz="4000" dirty="0"/>
                  <a:t>単原子分子理想気体の場合，粒子数</a:t>
                </a:r>
                <a14:m>
                  <m:oMath xmlns:m="http://schemas.openxmlformats.org/officeDocument/2006/math">
                    <m:r>
                      <a:rPr kumimoji="1" lang="en-US" altLang="ja-JP" sz="4000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kumimoji="1" lang="ja-JP" altLang="en-US" sz="4000" dirty="0"/>
                  <a:t>は</a:t>
                </a:r>
                <a:r>
                  <a:rPr kumimoji="1" lang="en-US" altLang="ja-JP" sz="4000" dirty="0"/>
                  <a:t>1</a:t>
                </a:r>
                <a:r>
                  <a:rPr kumimoji="1" lang="ja-JP" altLang="en-US" sz="4000" dirty="0"/>
                  <a:t>なので，次である．</a:t>
                </a:r>
                <a:endParaRPr kumimoji="1" lang="en-US" altLang="ja-JP" sz="40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kumimoji="1" lang="en-US" altLang="ja-JP" sz="4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kumimoji="1" lang="en-US" altLang="ja-JP" sz="4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ja-JP" sz="4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ja-JP" sz="4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num>
                      <m:den>
                        <m:sSub>
                          <m:sSubPr>
                            <m:ctrlPr>
                              <a:rPr kumimoji="1" lang="en-US" altLang="ja-JP" sz="4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44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kumimoji="1" lang="en-US" altLang="ja-JP" sz="44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den>
                    </m:f>
                    <m:r>
                      <a:rPr kumimoji="1" lang="en-US" altLang="ja-JP" sz="4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ja-JP" sz="4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ja-JP" sz="4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kumimoji="1" lang="en-US" altLang="ja-JP" sz="4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44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kumimoji="1" lang="en-US" altLang="ja-JP" sz="44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den>
                    </m:f>
                  </m:oMath>
                </a14:m>
                <a:r>
                  <a:rPr kumimoji="1" lang="en-US" altLang="ja-JP" sz="4400" dirty="0"/>
                  <a:t> …(2.28)</a:t>
                </a:r>
              </a:p>
              <a:p>
                <a:r>
                  <a:rPr kumimoji="1" lang="en-US" altLang="ja-JP" sz="4000" dirty="0"/>
                  <a:t>(2.27)</a:t>
                </a:r>
                <a:r>
                  <a:rPr kumimoji="1" lang="ja-JP" altLang="en-US" sz="4000" dirty="0"/>
                  <a:t>式に代入すると，次である．</a:t>
                </a:r>
                <a:endParaRPr kumimoji="1" lang="en-US" altLang="ja-JP" sz="40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kumimoji="1" lang="en-US" altLang="ja-JP" sz="4400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kumimoji="1" lang="en-US" altLang="ja-JP" sz="4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ja-JP" sz="4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ja-JP" sz="4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kumimoji="1" lang="en-US" altLang="ja-JP" sz="4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kumimoji="1" lang="en-US" altLang="ja-JP" sz="4400" b="0" i="1" smtClean="0">
                        <a:latin typeface="Cambria Math" panose="02040503050406030204" pitchFamily="18" charset="0"/>
                      </a:rPr>
                      <m:t>𝑛𝑅𝑇</m:t>
                    </m:r>
                  </m:oMath>
                </a14:m>
                <a:r>
                  <a:rPr kumimoji="1" lang="ja-JP" altLang="en-US" sz="4400" dirty="0"/>
                  <a:t> </a:t>
                </a:r>
                <a:r>
                  <a:rPr kumimoji="1" lang="en-US" altLang="ja-JP" sz="4400" dirty="0"/>
                  <a:t>…(2.29)</a:t>
                </a:r>
                <a:endParaRPr lang="en-US" altLang="ja-JP" sz="4400" dirty="0"/>
              </a:p>
              <a:p>
                <a:r>
                  <a:rPr kumimoji="1" lang="ja-JP" altLang="en-US" sz="4000" dirty="0"/>
                  <a:t>二原子分子の場合，</a:t>
                </a:r>
                <a14:m>
                  <m:oMath xmlns:m="http://schemas.openxmlformats.org/officeDocument/2006/math">
                    <m:r>
                      <a:rPr kumimoji="1" lang="en-US" altLang="ja-JP" sz="4000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kumimoji="1" lang="en-US" altLang="ja-JP" sz="4000" i="1" dirty="0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kumimoji="1" lang="ja-JP" altLang="en-US" sz="4000" dirty="0"/>
                  <a:t>として</a:t>
                </a:r>
                <a:r>
                  <a:rPr lang="en-US" altLang="ja-JP" sz="4000" dirty="0"/>
                  <a:t>(2.27)</a:t>
                </a:r>
                <a:r>
                  <a:rPr lang="ja-JP" altLang="en-US" sz="4000" dirty="0"/>
                  <a:t>式に代入すればよい．</a:t>
                </a:r>
                <a:endParaRPr kumimoji="1" lang="en-US" altLang="ja-JP" sz="4000" dirty="0"/>
              </a:p>
            </p:txBody>
          </p:sp>
        </mc:Choice>
        <mc:Fallback xmlns="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C5A62E7C-E36E-AC77-6949-BF3663F8F97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24"/>
              </p:nvPr>
            </p:nvSpPr>
            <p:spPr>
              <a:xfrm>
                <a:off x="0" y="1310587"/>
                <a:ext cx="10665945" cy="6242256"/>
              </a:xfrm>
              <a:blipFill>
                <a:blip r:embed="rId2"/>
                <a:stretch>
                  <a:fillRect l="-1829" r="-1886" b="-39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タイトル 3">
            <a:extLst>
              <a:ext uri="{FF2B5EF4-FFF2-40B4-BE49-F238E27FC236}">
                <a16:creationId xmlns:a16="http://schemas.microsoft.com/office/drawing/2014/main" id="{7E277E18-7520-6B81-5D37-1F3D03F695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単原子分子理想気体</a:t>
            </a: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78454279-9BF7-8BD8-B5CB-0AA233C60B21}"/>
              </a:ext>
            </a:extLst>
          </p:cNvPr>
          <p:cNvSpPr/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3">
                      <a:lumMod val="75000"/>
                    </a:schemeClr>
                  </a:solidFill>
                </a:ln>
              </a:rPr>
              <a:t>板書</a:t>
            </a:r>
          </a:p>
        </p:txBody>
      </p:sp>
    </p:spTree>
    <p:extLst>
      <p:ext uri="{BB962C8B-B14F-4D97-AF65-F5344CB8AC3E}">
        <p14:creationId xmlns:p14="http://schemas.microsoft.com/office/powerpoint/2010/main" val="1678693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9E0AD8-41AC-8816-905B-35664C07B1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97FB7C97-E529-3030-D1E2-B595BEC25A84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55</a:t>
            </a:fld>
            <a:endParaRPr kumimoji="1" lang="ja-JP" altLang="en-US" b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9496D32C-1178-B939-8A35-5740B55D192A}"/>
                  </a:ext>
                </a:extLst>
              </p:cNvPr>
              <p:cNvSpPr>
                <a:spLocks noGrp="1"/>
              </p:cNvSpPr>
              <p:nvPr>
                <p:ph type="body" sz="quarter" idx="24"/>
              </p:nvPr>
            </p:nvSpPr>
            <p:spPr>
              <a:xfrm>
                <a:off x="0" y="1317410"/>
                <a:ext cx="10665945" cy="6242265"/>
              </a:xfrm>
            </p:spPr>
            <p:txBody>
              <a:bodyPr/>
              <a:lstStyle/>
              <a:p>
                <a:pPr>
                  <a:lnSpc>
                    <a:spcPct val="150000"/>
                  </a:lnSpc>
                </a:pPr>
                <a:r>
                  <a:rPr lang="en-US" altLang="ja-JP" sz="3600" dirty="0"/>
                  <a:t>(2.27)</a:t>
                </a:r>
                <a:r>
                  <a:rPr lang="ja-JP" altLang="en-US" sz="3600" dirty="0"/>
                  <a:t>式の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ja-JP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3600" i="1">
                            <a:latin typeface="Cambria Math" panose="02040503050406030204" pitchFamily="18" charset="0"/>
                          </a:rPr>
                          <m:t>𝑅</m:t>
                        </m:r>
                      </m:num>
                      <m:den>
                        <m:sSub>
                          <m:sSubPr>
                            <m:ctrlPr>
                              <a:rPr lang="en-US" altLang="ja-JP" sz="3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36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altLang="ja-JP" sz="36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den>
                    </m:f>
                    <m:r>
                      <a:rPr lang="ja-JP" altLang="en-US" sz="3600" i="1">
                        <a:latin typeface="Cambria Math" panose="02040503050406030204" pitchFamily="18" charset="0"/>
                      </a:rPr>
                      <m:t>を</m:t>
                    </m:r>
                  </m:oMath>
                </a14:m>
                <a:r>
                  <a:rPr lang="ja-JP" altLang="en-US" sz="3600" dirty="0"/>
                  <a:t>定数と見なし，</a:t>
                </a:r>
                <a:r>
                  <a:rPr lang="ja-JP" altLang="en-US" sz="3600" dirty="0">
                    <a:solidFill>
                      <a:schemeClr val="accent6"/>
                    </a:solidFill>
                  </a:rPr>
                  <a:t>ボルツマン定数</a:t>
                </a:r>
                <a:r>
                  <a:rPr lang="ja-JP" altLang="en-US" sz="3600" dirty="0"/>
                  <a:t>と呼び</a:t>
                </a:r>
                <a14:m>
                  <m:oMath xmlns:m="http://schemas.openxmlformats.org/officeDocument/2006/math">
                    <m:r>
                      <a:rPr lang="en-US" altLang="ja-JP" sz="360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ja-JP" altLang="en-US" sz="3600" dirty="0"/>
                  <a:t>を用いる．</a:t>
                </a:r>
                <a:endParaRPr lang="en-US" altLang="ja-JP" sz="3600" dirty="0"/>
              </a:p>
              <a:p>
                <a:pPr>
                  <a:lnSpc>
                    <a:spcPct val="150000"/>
                  </a:lnSpc>
                </a:pPr>
                <a:r>
                  <a:rPr lang="ja-JP" altLang="en-US" sz="3600" dirty="0"/>
                  <a:t>気体定数</a:t>
                </a:r>
                <a14:m>
                  <m:oMath xmlns:m="http://schemas.openxmlformats.org/officeDocument/2006/math">
                    <m:r>
                      <a:rPr lang="en-US" altLang="ja-JP" sz="3600" i="1" dirty="0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altLang="ja-JP" sz="3600" dirty="0"/>
                  <a:t>[J/(mol</a:t>
                </a:r>
                <a:r>
                  <a:rPr lang="ja-JP" altLang="en-US" sz="3600" dirty="0"/>
                  <a:t>･</a:t>
                </a:r>
                <a:r>
                  <a:rPr lang="en-US" altLang="ja-JP" sz="3600" dirty="0"/>
                  <a:t>K)]</a:t>
                </a:r>
                <a:r>
                  <a:rPr lang="ja-JP" altLang="en-US" sz="3600" dirty="0"/>
                  <a:t>，アボガドロ定数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36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3600" i="1" dirty="0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ja-JP" sz="360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altLang="ja-JP" sz="3600" dirty="0"/>
                  <a:t>[/mol]</a:t>
                </a:r>
                <a:r>
                  <a:rPr lang="ja-JP" altLang="en-US" sz="3600" dirty="0"/>
                  <a:t>とすると，ボルツマン定数</a:t>
                </a:r>
                <a14:m>
                  <m:oMath xmlns:m="http://schemas.openxmlformats.org/officeDocument/2006/math">
                    <m:r>
                      <a:rPr lang="en-US" altLang="ja-JP" sz="360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ja-JP" sz="3600" dirty="0"/>
                  <a:t>[J/K]</a:t>
                </a:r>
                <a:r>
                  <a:rPr lang="ja-JP" altLang="en-US" sz="3600" dirty="0"/>
                  <a:t>は，次である．</a:t>
                </a:r>
                <a:endParaRPr lang="en-US" altLang="ja-JP" sz="36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altLang="ja-JP" sz="40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ja-JP" sz="4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4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num>
                      <m:den>
                        <m:sSub>
                          <m:sSubPr>
                            <m:ctrlPr>
                              <a:rPr lang="en-US" altLang="ja-JP" sz="4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40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altLang="ja-JP" sz="40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den>
                    </m:f>
                    <m:r>
                      <a:rPr lang="en-US" altLang="ja-JP" sz="4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4000" b="0" i="1" smtClean="0">
                            <a:latin typeface="Cambria Math" panose="02040503050406030204" pitchFamily="18" charset="0"/>
                          </a:rPr>
                          <m:t>8.31</m:t>
                        </m:r>
                      </m:num>
                      <m:den>
                        <m:r>
                          <a:rPr lang="en-US" altLang="ja-JP" sz="4000" b="0" i="1" smtClean="0">
                            <a:latin typeface="Cambria Math" panose="02040503050406030204" pitchFamily="18" charset="0"/>
                          </a:rPr>
                          <m:t>6.02×</m:t>
                        </m:r>
                        <m:sSup>
                          <m:sSupPr>
                            <m:ctrlPr>
                              <a:rPr lang="en-US" altLang="ja-JP" sz="4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ja-JP" sz="4000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altLang="ja-JP" sz="4000" b="0" i="1" smtClean="0">
                                <a:latin typeface="Cambria Math" panose="02040503050406030204" pitchFamily="18" charset="0"/>
                              </a:rPr>
                              <m:t>−23</m:t>
                            </m:r>
                          </m:sup>
                        </m:sSup>
                      </m:den>
                    </m:f>
                    <m:r>
                      <a:rPr lang="en-US" altLang="ja-JP" sz="4000" b="0" i="1" smtClean="0">
                        <a:latin typeface="Cambria Math" panose="02040503050406030204" pitchFamily="18" charset="0"/>
                      </a:rPr>
                      <m:t>=1.38×</m:t>
                    </m:r>
                    <m:sSup>
                      <m:sSupPr>
                        <m:ctrlPr>
                          <a:rPr lang="en-US" altLang="ja-JP" sz="4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40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ja-JP" sz="4000" b="0" i="1" smtClean="0">
                            <a:latin typeface="Cambria Math" panose="02040503050406030204" pitchFamily="18" charset="0"/>
                          </a:rPr>
                          <m:t>−23</m:t>
                        </m:r>
                      </m:sup>
                    </m:sSup>
                  </m:oMath>
                </a14:m>
                <a:r>
                  <a:rPr lang="en-US" altLang="ja-JP" sz="4000" dirty="0"/>
                  <a:t> …(2.30)</a:t>
                </a:r>
              </a:p>
            </p:txBody>
          </p:sp>
        </mc:Choice>
        <mc:Fallback xmlns="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9496D32C-1178-B939-8A35-5740B55D192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24"/>
              </p:nvPr>
            </p:nvSpPr>
            <p:spPr>
              <a:xfrm>
                <a:off x="0" y="1317410"/>
                <a:ext cx="10665945" cy="6242265"/>
              </a:xfrm>
              <a:blipFill>
                <a:blip r:embed="rId2"/>
                <a:stretch>
                  <a:fillRect l="-1543" r="-8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タイトル 5">
            <a:extLst>
              <a:ext uri="{FF2B5EF4-FFF2-40B4-BE49-F238E27FC236}">
                <a16:creationId xmlns:a16="http://schemas.microsoft.com/office/drawing/2014/main" id="{F7E88488-55BE-FAF0-C4E6-1581E865A4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状態方程式と比較 </a:t>
            </a:r>
            <a:r>
              <a:rPr lang="en-US" altLang="ja-JP"/>
              <a:t>-2</a:t>
            </a:r>
            <a:endParaRPr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484BB1A0-EDD4-0BAD-0817-C379EE08BF7A}"/>
              </a:ext>
            </a:extLst>
          </p:cNvPr>
          <p:cNvSpPr>
            <a:spLocks/>
          </p:cNvSpPr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3">
                      <a:lumMod val="75000"/>
                    </a:schemeClr>
                  </a:solidFill>
                </a:ln>
              </a:rPr>
              <a:t>板書</a:t>
            </a:r>
          </a:p>
        </p:txBody>
      </p:sp>
    </p:spTree>
    <p:extLst>
      <p:ext uri="{BB962C8B-B14F-4D97-AF65-F5344CB8AC3E}">
        <p14:creationId xmlns:p14="http://schemas.microsoft.com/office/powerpoint/2010/main" val="205927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82387DFF-F580-C22D-0850-D4400FC573A7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56</a:t>
            </a:fld>
            <a:endParaRPr kumimoji="1" lang="ja-JP" altLang="en-US" b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BD0F3E3C-370F-F84B-17DC-A4812C68AB60}"/>
                  </a:ext>
                </a:extLst>
              </p:cNvPr>
              <p:cNvSpPr>
                <a:spLocks noGrp="1"/>
              </p:cNvSpPr>
              <p:nvPr>
                <p:ph type="body" sz="quarter" idx="24"/>
              </p:nvPr>
            </p:nvSpPr>
            <p:spPr>
              <a:xfrm>
                <a:off x="0" y="1317411"/>
                <a:ext cx="10665945" cy="6242264"/>
              </a:xfrm>
            </p:spPr>
            <p:txBody>
              <a:bodyPr/>
              <a:lstStyle/>
              <a:p>
                <a:r>
                  <a:rPr kumimoji="1" lang="ja-JP" altLang="en-US" sz="3600" dirty="0"/>
                  <a:t>最後に，分子の並進運動を考える．</a:t>
                </a:r>
                <a:endParaRPr kumimoji="1" lang="en-US" altLang="ja-JP" sz="3600" dirty="0"/>
              </a:p>
              <a:p>
                <a:r>
                  <a:rPr lang="ja-JP" altLang="en-US" sz="3600" dirty="0"/>
                  <a:t>二乗平均速度について整理すると，次である．</a:t>
                </a:r>
                <a:endParaRPr lang="en-US" altLang="ja-JP" sz="36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altLang="ja-JP" sz="4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𝑃𝑉</m:t>
                    </m:r>
                    <m:r>
                      <a:rPr lang="en-US" altLang="ja-JP" sz="4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altLang="ja-JP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US" altLang="ja-JP" sz="4000" i="1">
                        <a:latin typeface="Cambria Math" panose="02040503050406030204" pitchFamily="18" charset="0"/>
                      </a:rPr>
                      <m:t>𝑛</m:t>
                    </m:r>
                    <m:sSub>
                      <m:sSubPr>
                        <m:ctrlPr>
                          <a:rPr lang="en-US" altLang="ja-JP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400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ja-JP" sz="4000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f>
                      <m:fPr>
                        <m:ctrlPr>
                          <a:rPr lang="en-US" altLang="ja-JP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4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ja-JP" sz="4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ja-JP" sz="4000" i="1">
                        <a:latin typeface="Cambria Math" panose="02040503050406030204" pitchFamily="18" charset="0"/>
                      </a:rPr>
                      <m:t>𝑚</m:t>
                    </m:r>
                    <m:sSup>
                      <m:sSupPr>
                        <m:ctrlPr>
                          <a:rPr lang="en-US" altLang="ja-JP" sz="4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40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US" altLang="ja-JP" sz="4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ja-JP" sz="4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⇔</m:t>
                    </m:r>
                    <m:acc>
                      <m:accPr>
                        <m:chr m:val="⃗"/>
                        <m:ctrlPr>
                          <a:rPr lang="en-US" altLang="ja-JP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ja-JP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US" altLang="ja-JP" sz="4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ja-JP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altLang="ja-JP" sz="4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ja-JP" sz="4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altLang="ja-JP" sz="4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𝑃𝑉</m:t>
                            </m:r>
                          </m:num>
                          <m:den>
                            <m:r>
                              <a:rPr lang="en-US" altLang="ja-JP" sz="4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  <m:sSub>
                              <m:sSubPr>
                                <m:ctrlPr>
                                  <a:rPr lang="en-US" altLang="ja-JP" sz="4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ja-JP" sz="4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altLang="ja-JP" sz="4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𝐴</m:t>
                                </m:r>
                              </m:sub>
                            </m:sSub>
                            <m:r>
                              <a:rPr lang="en-US" altLang="ja-JP" sz="4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altLang="ja-JP" sz="4000" dirty="0"/>
                  <a:t> …(2.31)</a:t>
                </a:r>
              </a:p>
              <a:p>
                <a:r>
                  <a:rPr kumimoji="1" lang="ja-JP" altLang="en-US" sz="3600" dirty="0"/>
                  <a:t>理想気体の状態方程式を考慮</a:t>
                </a:r>
                <a:r>
                  <a:rPr lang="ja-JP" altLang="en-US" sz="3600" dirty="0"/>
                  <a:t>する</a:t>
                </a:r>
                <a:r>
                  <a:rPr kumimoji="1" lang="ja-JP" altLang="en-US" sz="3600" dirty="0"/>
                  <a:t>と，次である．</a:t>
                </a:r>
                <a:endParaRPr kumimoji="1" lang="en-US" altLang="ja-JP" sz="36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kumimoji="1" lang="en-US" altLang="ja-JP" sz="4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1" lang="en-US" altLang="ja-JP" sz="40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kumimoji="1" lang="en-US" altLang="ja-JP" sz="4000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kumimoji="1" lang="en-US" altLang="ja-JP" sz="40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kumimoji="1" lang="en-US" altLang="ja-JP" sz="4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1" lang="en-US" altLang="ja-JP" sz="40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kumimoji="1" lang="en-US" altLang="ja-JP" sz="40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num>
                          <m:den>
                            <m:r>
                              <a:rPr kumimoji="1" lang="en-US" altLang="ja-JP" sz="40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den>
                        </m:f>
                        <m:r>
                          <a:rPr kumimoji="1" lang="en-US" altLang="ja-JP" sz="4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rad>
                  </m:oMath>
                </a14:m>
                <a:r>
                  <a:rPr kumimoji="1" lang="en-US" altLang="ja-JP" sz="4000" dirty="0"/>
                  <a:t> …(2.32)</a:t>
                </a:r>
              </a:p>
              <a:p>
                <a:r>
                  <a:rPr kumimoji="1" lang="ja-JP" altLang="en-US" sz="3600" dirty="0"/>
                  <a:t>よって，</a:t>
                </a:r>
                <a:r>
                  <a:rPr kumimoji="1" lang="ja-JP" altLang="en-US" sz="3600" dirty="0">
                    <a:solidFill>
                      <a:schemeClr val="accent6"/>
                    </a:solidFill>
                  </a:rPr>
                  <a:t>温度が上がると分子の平均速度が上昇する</a:t>
                </a:r>
                <a:r>
                  <a:rPr kumimoji="1" lang="ja-JP" altLang="en-US" sz="3600" dirty="0"/>
                  <a:t>ことが示された．</a:t>
                </a:r>
              </a:p>
            </p:txBody>
          </p:sp>
        </mc:Choice>
        <mc:Fallback xmlns="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BD0F3E3C-370F-F84B-17DC-A4812C68AB6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24"/>
              </p:nvPr>
            </p:nvSpPr>
            <p:spPr>
              <a:xfrm>
                <a:off x="0" y="1317411"/>
                <a:ext cx="10665945" cy="6242264"/>
              </a:xfrm>
              <a:blipFill>
                <a:blip r:embed="rId2"/>
                <a:stretch>
                  <a:fillRect l="-1543" t="-684" r="-4171" b="-293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タイトル 3">
            <a:extLst>
              <a:ext uri="{FF2B5EF4-FFF2-40B4-BE49-F238E27FC236}">
                <a16:creationId xmlns:a16="http://schemas.microsoft.com/office/drawing/2014/main" id="{E68937A8-BD76-FF25-3CD8-1D8BA2C40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分子の並進運動</a:t>
            </a: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0E1AA949-A730-BB70-1870-FADA2DA24B22}"/>
              </a:ext>
            </a:extLst>
          </p:cNvPr>
          <p:cNvSpPr>
            <a:spLocks/>
          </p:cNvSpPr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3">
                      <a:lumMod val="75000"/>
                    </a:schemeClr>
                  </a:solidFill>
                </a:ln>
              </a:rPr>
              <a:t>板書</a:t>
            </a:r>
          </a:p>
        </p:txBody>
      </p:sp>
    </p:spTree>
    <p:extLst>
      <p:ext uri="{BB962C8B-B14F-4D97-AF65-F5344CB8AC3E}">
        <p14:creationId xmlns:p14="http://schemas.microsoft.com/office/powerpoint/2010/main" val="1824271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B1997507-76FB-3447-1A34-4E057CE2D16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ja-JP"/>
              <a:t>06</a:t>
            </a:r>
            <a:endParaRPr kumimoji="1" lang="ja-JP" altLang="en-US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F40F1986-C634-B091-4F20-9E2F4921E9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熱力学の</a:t>
            </a:r>
            <a:r>
              <a:rPr lang="en-US" altLang="ja-JP"/>
              <a:t>4</a:t>
            </a:r>
            <a:r>
              <a:rPr kumimoji="1" lang="ja-JP" altLang="en-US"/>
              <a:t>法則</a:t>
            </a:r>
          </a:p>
        </p:txBody>
      </p:sp>
      <p:sp>
        <p:nvSpPr>
          <p:cNvPr id="4" name="字幕 3">
            <a:extLst>
              <a:ext uri="{FF2B5EF4-FFF2-40B4-BE49-F238E27FC236}">
                <a16:creationId xmlns:a16="http://schemas.microsoft.com/office/drawing/2014/main" id="{7D84022C-54CF-3B90-D6DC-5D761E6760D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ja-JP" altLang="en-US"/>
              <a:t>熱力学第</a:t>
            </a:r>
            <a:r>
              <a:rPr lang="en-US" altLang="ja-JP"/>
              <a:t>0</a:t>
            </a:r>
            <a:r>
              <a:rPr lang="ja-JP" altLang="en-US"/>
              <a:t>法則</a:t>
            </a:r>
            <a:r>
              <a:rPr lang="en-US" altLang="ja-JP"/>
              <a:t>: </a:t>
            </a:r>
            <a:r>
              <a:rPr lang="ja-JP" altLang="en-US"/>
              <a:t>熱平衡</a:t>
            </a:r>
            <a:endParaRPr lang="en-US" altLang="ja-JP"/>
          </a:p>
          <a:p>
            <a:r>
              <a:rPr lang="ja-JP" altLang="en-US"/>
              <a:t>熱力学第</a:t>
            </a:r>
            <a:r>
              <a:rPr lang="en-US" altLang="ja-JP"/>
              <a:t>1</a:t>
            </a:r>
            <a:r>
              <a:rPr lang="ja-JP" altLang="en-US"/>
              <a:t>法則</a:t>
            </a:r>
            <a:r>
              <a:rPr lang="en-US" altLang="ja-JP"/>
              <a:t>: </a:t>
            </a:r>
            <a:r>
              <a:rPr lang="ja-JP" altLang="en-US"/>
              <a:t>熱量保存則</a:t>
            </a:r>
            <a:endParaRPr lang="en-US" altLang="ja-JP"/>
          </a:p>
          <a:p>
            <a:r>
              <a:rPr kumimoji="1" lang="ja-JP" altLang="en-US"/>
              <a:t>熱力学第</a:t>
            </a:r>
            <a:r>
              <a:rPr kumimoji="1" lang="en-US" altLang="ja-JP"/>
              <a:t>2</a:t>
            </a:r>
            <a:r>
              <a:rPr kumimoji="1" lang="ja-JP" altLang="en-US"/>
              <a:t>法則</a:t>
            </a:r>
            <a:r>
              <a:rPr kumimoji="1" lang="en-US" altLang="ja-JP"/>
              <a:t>: </a:t>
            </a:r>
            <a:r>
              <a:rPr kumimoji="1" lang="ja-JP" altLang="en-US"/>
              <a:t>トムソンの原理 他</a:t>
            </a:r>
            <a:endParaRPr kumimoji="1" lang="en-US" altLang="ja-JP"/>
          </a:p>
          <a:p>
            <a:r>
              <a:rPr lang="ja-JP" altLang="en-US"/>
              <a:t>熱力学第</a:t>
            </a:r>
            <a:r>
              <a:rPr lang="en-US" altLang="ja-JP"/>
              <a:t>3</a:t>
            </a:r>
            <a:r>
              <a:rPr lang="ja-JP" altLang="en-US"/>
              <a:t>法則</a:t>
            </a:r>
            <a:r>
              <a:rPr lang="en-US" altLang="ja-JP"/>
              <a:t>: </a:t>
            </a:r>
            <a:r>
              <a:rPr lang="ja-JP" altLang="en-US"/>
              <a:t>ネルンストの熱定理</a:t>
            </a:r>
            <a:endParaRPr kumimoji="1" lang="en-US" altLang="ja-JP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9318B638-3E9D-785D-3F68-D1FEC5B215E0}"/>
              </a:ext>
            </a:extLst>
          </p:cNvPr>
          <p:cNvSpPr txBox="1">
            <a:spLocks/>
          </p:cNvSpPr>
          <p:nvPr/>
        </p:nvSpPr>
        <p:spPr>
          <a:xfrm>
            <a:off x="7816645" y="564647"/>
            <a:ext cx="2441694" cy="769441"/>
          </a:xfrm>
          <a:prstGeom prst="rect">
            <a:avLst/>
          </a:prstGeom>
          <a:ln/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kumimoji="1" lang="ja-JP" altLang="en-US" sz="4400">
                <a:solidFill>
                  <a:schemeClr val="accent6"/>
                </a:solidFill>
              </a:rPr>
              <a:t>まとめ回</a:t>
            </a:r>
          </a:p>
        </p:txBody>
      </p:sp>
    </p:spTree>
    <p:extLst>
      <p:ext uri="{BB962C8B-B14F-4D97-AF65-F5344CB8AC3E}">
        <p14:creationId xmlns:p14="http://schemas.microsoft.com/office/powerpoint/2010/main" val="4238438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495C13-8B6F-0C45-E49E-CE07EA52D0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F96C375B-27B5-DB27-1615-4D57409B90B8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58</a:t>
            </a:fld>
            <a:endParaRPr kumimoji="1" lang="ja-JP" altLang="en-US">
              <a:latin typeface="+mn-ea"/>
              <a:ea typeface="+mn-ea"/>
            </a:endParaRP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B40C0A3E-1DF4-ADA8-1A89-F2BFD85BAD1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0" y="1317411"/>
            <a:ext cx="10665945" cy="6242264"/>
          </a:xfrm>
        </p:spPr>
        <p:txBody>
          <a:bodyPr/>
          <a:lstStyle/>
          <a:p>
            <a:pPr algn="just"/>
            <a:r>
              <a:rPr lang="ja-JP" altLang="en-US" dirty="0"/>
              <a:t>自然界に見られる現象の法則性を</a:t>
            </a:r>
            <a:r>
              <a:rPr lang="ja-JP" altLang="en-US" dirty="0">
                <a:solidFill>
                  <a:schemeClr val="accent6"/>
                </a:solidFill>
              </a:rPr>
              <a:t>実験</a:t>
            </a:r>
            <a:r>
              <a:rPr lang="ja-JP" altLang="en-US" dirty="0"/>
              <a:t>または</a:t>
            </a:r>
            <a:r>
              <a:rPr lang="ja-JP" altLang="en-US" dirty="0">
                <a:solidFill>
                  <a:schemeClr val="accent6"/>
                </a:solidFill>
              </a:rPr>
              <a:t>観測</a:t>
            </a:r>
            <a:r>
              <a:rPr lang="ja-JP" altLang="en-US" dirty="0"/>
              <a:t>で見出し，</a:t>
            </a:r>
            <a:r>
              <a:rPr lang="ja-JP" altLang="en-US" dirty="0">
                <a:solidFill>
                  <a:schemeClr val="accent6"/>
                </a:solidFill>
              </a:rPr>
              <a:t>数学</a:t>
            </a:r>
            <a:r>
              <a:rPr lang="ja-JP" altLang="en-US" dirty="0"/>
              <a:t>を用いて記述する．</a:t>
            </a:r>
            <a:endParaRPr lang="en-US" altLang="ja-JP" dirty="0"/>
          </a:p>
          <a:p>
            <a:pPr algn="just"/>
            <a:r>
              <a:rPr lang="ja-JP" altLang="en-US" dirty="0"/>
              <a:t>すなわち，</a:t>
            </a:r>
            <a:r>
              <a:rPr lang="ja-JP" altLang="en-US" dirty="0">
                <a:solidFill>
                  <a:schemeClr val="accent6"/>
                </a:solidFill>
              </a:rPr>
              <a:t>経験則</a:t>
            </a:r>
            <a:r>
              <a:rPr lang="ja-JP" altLang="en-US" dirty="0"/>
              <a:t>である．</a:t>
            </a:r>
            <a:endParaRPr lang="en-US" altLang="ja-JP" dirty="0"/>
          </a:p>
          <a:p>
            <a:pPr algn="just"/>
            <a:r>
              <a:rPr lang="ja-JP" altLang="en-US" dirty="0"/>
              <a:t>法則性の正しさは，</a:t>
            </a:r>
            <a:r>
              <a:rPr lang="ja-JP" altLang="en-US" dirty="0">
                <a:solidFill>
                  <a:schemeClr val="accent6"/>
                </a:solidFill>
              </a:rPr>
              <a:t>測定の「不確かさ」の範囲</a:t>
            </a:r>
            <a:r>
              <a:rPr lang="ja-JP" altLang="en-US" dirty="0"/>
              <a:t>で検証される．</a:t>
            </a:r>
            <a:endParaRPr lang="en-US" altLang="ja-JP" dirty="0"/>
          </a:p>
          <a:p>
            <a:pPr algn="just"/>
            <a:r>
              <a:rPr lang="ja-JP" altLang="en-US" dirty="0"/>
              <a:t>そのため，</a:t>
            </a:r>
            <a:r>
              <a:rPr lang="ja-JP" altLang="en-US" dirty="0">
                <a:solidFill>
                  <a:schemeClr val="accent6"/>
                </a:solidFill>
              </a:rPr>
              <a:t>証明はされない</a:t>
            </a:r>
            <a:r>
              <a:rPr lang="ja-JP" altLang="en-US" dirty="0"/>
              <a:t>．</a:t>
            </a:r>
            <a:endParaRPr kumimoji="1" lang="ja-JP" altLang="en-US" dirty="0"/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A08D32CE-89FB-D98E-340D-14EA1C4CD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法則とは？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E8141793-565F-A7A7-1D85-52644800232A}"/>
              </a:ext>
            </a:extLst>
          </p:cNvPr>
          <p:cNvSpPr>
            <a:spLocks/>
          </p:cNvSpPr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2">
                      <a:lumMod val="50000"/>
                    </a:schemeClr>
                  </a:solidFill>
                </a:ln>
              </a:rPr>
              <a:t>余談</a:t>
            </a:r>
          </a:p>
        </p:txBody>
      </p:sp>
    </p:spTree>
    <p:extLst>
      <p:ext uri="{BB962C8B-B14F-4D97-AF65-F5344CB8AC3E}">
        <p14:creationId xmlns:p14="http://schemas.microsoft.com/office/powerpoint/2010/main" val="3527556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2E0E643F-92FD-3FCF-2050-865C0917044E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59</a:t>
            </a:fld>
            <a:endParaRPr kumimoji="1" lang="ja-JP" altLang="en-US" b="0"/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06276795-66B1-3B95-E47C-1613E7A20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熱平衡</a:t>
            </a:r>
            <a:endParaRPr kumimoji="1" lang="ja-JP" altLang="en-US"/>
          </a:p>
        </p:txBody>
      </p:sp>
      <p:sp>
        <p:nvSpPr>
          <p:cNvPr id="13" name="四角形: 角を丸くする 12">
            <a:extLst>
              <a:ext uri="{FF2B5EF4-FFF2-40B4-BE49-F238E27FC236}">
                <a16:creationId xmlns:a16="http://schemas.microsoft.com/office/drawing/2014/main" id="{D43CF0F5-7FCC-1C68-DE20-619CCDF6AE46}"/>
              </a:ext>
            </a:extLst>
          </p:cNvPr>
          <p:cNvSpPr>
            <a:spLocks/>
          </p:cNvSpPr>
          <p:nvPr/>
        </p:nvSpPr>
        <p:spPr>
          <a:xfrm>
            <a:off x="442453" y="1612489"/>
            <a:ext cx="1297858" cy="1297858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800"/>
              <a:t>A</a:t>
            </a:r>
            <a:endParaRPr kumimoji="1" lang="ja-JP" altLang="en-US" sz="4800"/>
          </a:p>
        </p:txBody>
      </p:sp>
      <p:sp>
        <p:nvSpPr>
          <p:cNvPr id="14" name="四角形: 角を丸くする 13">
            <a:extLst>
              <a:ext uri="{FF2B5EF4-FFF2-40B4-BE49-F238E27FC236}">
                <a16:creationId xmlns:a16="http://schemas.microsoft.com/office/drawing/2014/main" id="{4B715A48-C2FE-3216-F86D-57F5E5D290DC}"/>
              </a:ext>
            </a:extLst>
          </p:cNvPr>
          <p:cNvSpPr>
            <a:spLocks/>
          </p:cNvSpPr>
          <p:nvPr/>
        </p:nvSpPr>
        <p:spPr>
          <a:xfrm>
            <a:off x="1740311" y="1620494"/>
            <a:ext cx="1297858" cy="1297858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800"/>
              <a:t>B</a:t>
            </a:r>
            <a:endParaRPr kumimoji="1" lang="ja-JP" altLang="en-US" sz="4800"/>
          </a:p>
        </p:txBody>
      </p:sp>
      <p:sp>
        <p:nvSpPr>
          <p:cNvPr id="15" name="四角形: 角を丸くする 14">
            <a:extLst>
              <a:ext uri="{FF2B5EF4-FFF2-40B4-BE49-F238E27FC236}">
                <a16:creationId xmlns:a16="http://schemas.microsoft.com/office/drawing/2014/main" id="{7F99B1A6-09EE-4A6D-343E-BCE5CDD24295}"/>
              </a:ext>
            </a:extLst>
          </p:cNvPr>
          <p:cNvSpPr>
            <a:spLocks/>
          </p:cNvSpPr>
          <p:nvPr/>
        </p:nvSpPr>
        <p:spPr>
          <a:xfrm>
            <a:off x="4114035" y="1620494"/>
            <a:ext cx="1297858" cy="1297858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800"/>
              <a:t>B</a:t>
            </a:r>
            <a:endParaRPr kumimoji="1" lang="ja-JP" altLang="en-US" sz="4800"/>
          </a:p>
        </p:txBody>
      </p:sp>
      <p:sp>
        <p:nvSpPr>
          <p:cNvPr id="16" name="四角形: 角を丸くする 15">
            <a:extLst>
              <a:ext uri="{FF2B5EF4-FFF2-40B4-BE49-F238E27FC236}">
                <a16:creationId xmlns:a16="http://schemas.microsoft.com/office/drawing/2014/main" id="{E0724E98-2BB6-B797-5F18-A36E652D9436}"/>
              </a:ext>
            </a:extLst>
          </p:cNvPr>
          <p:cNvSpPr>
            <a:spLocks/>
          </p:cNvSpPr>
          <p:nvPr/>
        </p:nvSpPr>
        <p:spPr>
          <a:xfrm>
            <a:off x="5411893" y="1628499"/>
            <a:ext cx="1297858" cy="1297858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800"/>
              <a:t>C</a:t>
            </a:r>
            <a:endParaRPr kumimoji="1" lang="ja-JP" altLang="en-US" sz="4800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C6B9E342-CB2C-5DF5-461A-A1664477FD00}"/>
              </a:ext>
            </a:extLst>
          </p:cNvPr>
          <p:cNvSpPr txBox="1">
            <a:spLocks/>
          </p:cNvSpPr>
          <p:nvPr/>
        </p:nvSpPr>
        <p:spPr>
          <a:xfrm>
            <a:off x="1109369" y="3077495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熱平衡</a:t>
            </a: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C86B02A3-0261-64A7-C697-12650A216622}"/>
              </a:ext>
            </a:extLst>
          </p:cNvPr>
          <p:cNvSpPr txBox="1">
            <a:spLocks/>
          </p:cNvSpPr>
          <p:nvPr/>
        </p:nvSpPr>
        <p:spPr>
          <a:xfrm>
            <a:off x="4780951" y="3077495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熱平衡</a:t>
            </a:r>
          </a:p>
        </p:txBody>
      </p:sp>
      <p:sp>
        <p:nvSpPr>
          <p:cNvPr id="19" name="二等辺三角形 18">
            <a:extLst>
              <a:ext uri="{FF2B5EF4-FFF2-40B4-BE49-F238E27FC236}">
                <a16:creationId xmlns:a16="http://schemas.microsoft.com/office/drawing/2014/main" id="{901823DB-9346-F6B9-4435-5355DBA9C5E0}"/>
              </a:ext>
            </a:extLst>
          </p:cNvPr>
          <p:cNvSpPr>
            <a:spLocks/>
          </p:cNvSpPr>
          <p:nvPr/>
        </p:nvSpPr>
        <p:spPr>
          <a:xfrm rot="10800000">
            <a:off x="3364945" y="3838829"/>
            <a:ext cx="452603" cy="456407"/>
          </a:xfrm>
          <a:prstGeom prst="triangle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四角形: 角を丸くする 19">
            <a:extLst>
              <a:ext uri="{FF2B5EF4-FFF2-40B4-BE49-F238E27FC236}">
                <a16:creationId xmlns:a16="http://schemas.microsoft.com/office/drawing/2014/main" id="{AF03C992-CCDC-ED72-A109-A600E493268A}"/>
              </a:ext>
            </a:extLst>
          </p:cNvPr>
          <p:cNvSpPr>
            <a:spLocks/>
          </p:cNvSpPr>
          <p:nvPr/>
        </p:nvSpPr>
        <p:spPr>
          <a:xfrm>
            <a:off x="2293390" y="4941637"/>
            <a:ext cx="1297858" cy="1297858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800"/>
              <a:t>A</a:t>
            </a:r>
            <a:endParaRPr kumimoji="1" lang="ja-JP" altLang="en-US" sz="4800"/>
          </a:p>
        </p:txBody>
      </p:sp>
      <p:sp>
        <p:nvSpPr>
          <p:cNvPr id="21" name="四角形: 角を丸くする 20">
            <a:extLst>
              <a:ext uri="{FF2B5EF4-FFF2-40B4-BE49-F238E27FC236}">
                <a16:creationId xmlns:a16="http://schemas.microsoft.com/office/drawing/2014/main" id="{F6D37DA4-23D0-9081-401E-E14090674F18}"/>
              </a:ext>
            </a:extLst>
          </p:cNvPr>
          <p:cNvSpPr>
            <a:spLocks/>
          </p:cNvSpPr>
          <p:nvPr/>
        </p:nvSpPr>
        <p:spPr>
          <a:xfrm>
            <a:off x="3591248" y="4949642"/>
            <a:ext cx="1297858" cy="1297858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800"/>
              <a:t>C</a:t>
            </a:r>
            <a:endParaRPr kumimoji="1" lang="ja-JP" altLang="en-US" sz="4800"/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DBD9AE3E-7F31-BA36-9B46-E7EBE6304DB8}"/>
              </a:ext>
            </a:extLst>
          </p:cNvPr>
          <p:cNvSpPr txBox="1">
            <a:spLocks/>
          </p:cNvSpPr>
          <p:nvPr/>
        </p:nvSpPr>
        <p:spPr>
          <a:xfrm>
            <a:off x="2960305" y="6395352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>
                <a:solidFill>
                  <a:schemeClr val="accent6"/>
                </a:solidFill>
              </a:rPr>
              <a:t>熱平衡</a:t>
            </a:r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20FEBA03-6799-6EAD-A4E2-E67B41C574FC}"/>
              </a:ext>
            </a:extLst>
          </p:cNvPr>
          <p:cNvSpPr>
            <a:spLocks/>
          </p:cNvSpPr>
          <p:nvPr/>
        </p:nvSpPr>
        <p:spPr>
          <a:xfrm>
            <a:off x="5596616" y="5833380"/>
            <a:ext cx="4860376" cy="1494502"/>
          </a:xfrm>
          <a:prstGeom prst="rect">
            <a:avLst/>
          </a:prstGeom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ja-JP" altLang="en-US" sz="2800"/>
              <a:t>物体</a:t>
            </a:r>
            <a:r>
              <a:rPr kumimoji="1" lang="en-US" altLang="ja-JP" sz="2800"/>
              <a:t>A</a:t>
            </a:r>
            <a:r>
              <a:rPr kumimoji="1" lang="ja-JP" altLang="en-US" sz="2800"/>
              <a:t>と物体</a:t>
            </a:r>
            <a:r>
              <a:rPr kumimoji="1" lang="en-US" altLang="ja-JP" sz="2800"/>
              <a:t>B</a:t>
            </a:r>
            <a:r>
              <a:rPr kumimoji="1" lang="ja-JP" altLang="en-US" sz="2800"/>
              <a:t>，物体</a:t>
            </a:r>
            <a:r>
              <a:rPr kumimoji="1" lang="en-US" altLang="ja-JP" sz="2800"/>
              <a:t>B</a:t>
            </a:r>
            <a:r>
              <a:rPr kumimoji="1" lang="ja-JP" altLang="en-US" sz="2800"/>
              <a:t>と物体</a:t>
            </a:r>
            <a:r>
              <a:rPr kumimoji="1" lang="en-US" altLang="ja-JP" sz="2800"/>
              <a:t>C</a:t>
            </a:r>
            <a:r>
              <a:rPr kumimoji="1" lang="ja-JP" altLang="en-US" sz="2800"/>
              <a:t>が</a:t>
            </a:r>
            <a:r>
              <a:rPr kumimoji="1" lang="ja-JP" altLang="en-US" sz="2800">
                <a:solidFill>
                  <a:schemeClr val="accent6"/>
                </a:solidFill>
              </a:rPr>
              <a:t>熱平衡</a:t>
            </a:r>
            <a:r>
              <a:rPr kumimoji="1" lang="ja-JP" altLang="en-US" sz="2800"/>
              <a:t>のとき，</a:t>
            </a:r>
            <a:endParaRPr kumimoji="1" lang="en-US" altLang="ja-JP" sz="2800"/>
          </a:p>
          <a:p>
            <a:r>
              <a:rPr kumimoji="1" lang="ja-JP" altLang="en-US" sz="2800">
                <a:solidFill>
                  <a:schemeClr val="accent6"/>
                </a:solidFill>
              </a:rPr>
              <a:t>物体</a:t>
            </a:r>
            <a:r>
              <a:rPr kumimoji="1" lang="en-US" altLang="ja-JP" sz="2800">
                <a:solidFill>
                  <a:schemeClr val="accent6"/>
                </a:solidFill>
              </a:rPr>
              <a:t>A</a:t>
            </a:r>
            <a:r>
              <a:rPr kumimoji="1" lang="ja-JP" altLang="en-US" sz="2800">
                <a:solidFill>
                  <a:schemeClr val="accent6"/>
                </a:solidFill>
              </a:rPr>
              <a:t>と物体</a:t>
            </a:r>
            <a:r>
              <a:rPr kumimoji="1" lang="en-US" altLang="ja-JP" sz="2800">
                <a:solidFill>
                  <a:schemeClr val="accent6"/>
                </a:solidFill>
              </a:rPr>
              <a:t>C</a:t>
            </a:r>
            <a:r>
              <a:rPr kumimoji="1" lang="ja-JP" altLang="en-US" sz="2800">
                <a:solidFill>
                  <a:schemeClr val="accent6"/>
                </a:solidFill>
              </a:rPr>
              <a:t>も熱平衡</a:t>
            </a:r>
            <a:r>
              <a:rPr kumimoji="1" lang="ja-JP" altLang="en-US" sz="2800"/>
              <a:t>である．</a:t>
            </a:r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FE23CDD7-E425-AEE1-B503-AE6A8997691E}"/>
              </a:ext>
            </a:extLst>
          </p:cNvPr>
          <p:cNvSpPr>
            <a:spLocks/>
          </p:cNvSpPr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3">
                      <a:lumMod val="75000"/>
                    </a:schemeClr>
                  </a:solidFill>
                </a:ln>
              </a:rPr>
              <a:t>板書</a:t>
            </a:r>
          </a:p>
        </p:txBody>
      </p:sp>
    </p:spTree>
    <p:extLst>
      <p:ext uri="{BB962C8B-B14F-4D97-AF65-F5344CB8AC3E}">
        <p14:creationId xmlns:p14="http://schemas.microsoft.com/office/powerpoint/2010/main" val="149401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499D5C-0B32-E3CD-96B1-F3201D0503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FAA2EDC9-180A-C001-B475-85E3CED1115F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6</a:t>
            </a:fld>
            <a:endParaRPr kumimoji="1" lang="ja-JP" altLang="en-US">
              <a:latin typeface="+mn-ea"/>
              <a:ea typeface="+mn-ea"/>
            </a:endParaRPr>
          </a:p>
        </p:txBody>
      </p:sp>
      <p:sp>
        <p:nvSpPr>
          <p:cNvPr id="8" name="テキスト プレースホルダー 7">
            <a:extLst>
              <a:ext uri="{FF2B5EF4-FFF2-40B4-BE49-F238E27FC236}">
                <a16:creationId xmlns:a16="http://schemas.microsoft.com/office/drawing/2014/main" id="{3585EE34-B794-015E-5DAC-BC6C2688E49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pPr algn="just"/>
            <a:r>
              <a:rPr lang="ja-JP" altLang="en-US"/>
              <a:t>電子レンジは水分子を，</a:t>
            </a:r>
            <a:r>
              <a:rPr lang="en-US" altLang="ja-JP"/>
              <a:t>IH</a:t>
            </a:r>
            <a:r>
              <a:rPr lang="ja-JP" altLang="en-US"/>
              <a:t>は金属原子を</a:t>
            </a:r>
            <a:r>
              <a:rPr lang="ja-JP" altLang="en-US">
                <a:solidFill>
                  <a:schemeClr val="accent6"/>
                </a:solidFill>
              </a:rPr>
              <a:t>直接振動</a:t>
            </a:r>
            <a:r>
              <a:rPr lang="ja-JP" altLang="en-US"/>
              <a:t>させる機械である．</a:t>
            </a:r>
            <a:endParaRPr lang="en-US" altLang="ja-JP"/>
          </a:p>
          <a:p>
            <a:pPr algn="just"/>
            <a:r>
              <a:rPr lang="ja-JP" altLang="en-US"/>
              <a:t>この振動が</a:t>
            </a:r>
            <a:r>
              <a:rPr lang="ja-JP" altLang="en-US">
                <a:solidFill>
                  <a:schemeClr val="accent6"/>
                </a:solidFill>
              </a:rPr>
              <a:t>分子を運動</a:t>
            </a:r>
            <a:r>
              <a:rPr lang="ja-JP" altLang="en-US"/>
              <a:t>させ，</a:t>
            </a:r>
            <a:r>
              <a:rPr lang="ja-JP" altLang="en-US">
                <a:solidFill>
                  <a:schemeClr val="accent6"/>
                </a:solidFill>
              </a:rPr>
              <a:t>温度を上げる</a:t>
            </a:r>
            <a:r>
              <a:rPr lang="ja-JP" altLang="en-US"/>
              <a:t>ことができる．</a:t>
            </a:r>
            <a:endParaRPr lang="en-US" altLang="ja-JP"/>
          </a:p>
          <a:p>
            <a:pPr algn="just"/>
            <a:r>
              <a:rPr lang="ja-JP" altLang="en-US"/>
              <a:t>そのため，食べ物を間接的に温めることができる．</a:t>
            </a:r>
            <a:endParaRPr lang="en-US" altLang="ja-JP"/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02E6E37C-0B68-051D-841C-8997246D9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電子レンジと</a:t>
            </a:r>
            <a:r>
              <a:rPr kumimoji="1" lang="en-US" altLang="ja-JP"/>
              <a:t>IH</a:t>
            </a:r>
            <a:endParaRPr kumimoji="1" lang="ja-JP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2F5862A7-E35E-ECC1-DED2-629A0E02CEB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altLang="ja-JP">
                <a:hlinkClick r:id="rId2"/>
              </a:rPr>
              <a:t>https://tsukatte.com/microwave-oven</a:t>
            </a:r>
            <a:r>
              <a:rPr lang="en-US" altLang="ja-JP"/>
              <a:t>, </a:t>
            </a:r>
            <a:r>
              <a:rPr lang="en-US" altLang="ja-JP">
                <a:hlinkClick r:id="rId3"/>
              </a:rPr>
              <a:t>https://irasutoya.com/2020/08/ih.html</a:t>
            </a:r>
            <a:endParaRPr lang="en-US" altLang="ja-JP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C37F31E-8C25-3C1C-0D0C-94C82458C1C4}"/>
              </a:ext>
            </a:extLst>
          </p:cNvPr>
          <p:cNvSpPr>
            <a:spLocks/>
          </p:cNvSpPr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2">
                      <a:lumMod val="50000"/>
                    </a:schemeClr>
                  </a:solidFill>
                </a:ln>
              </a:rPr>
              <a:t>余談</a:t>
            </a: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F74EEC2E-021F-347C-B627-3B839AD693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2703" y="4199732"/>
            <a:ext cx="3217784" cy="2775338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93BEAB45-FBB6-56D9-3671-3C20CE04F4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5755" y="1297749"/>
            <a:ext cx="3397297" cy="3397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952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35EDA0E7-3D44-C59E-CFA1-20428547088E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60</a:t>
            </a:fld>
            <a:endParaRPr kumimoji="1" lang="ja-JP" altLang="en-US" b="0"/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4DF2FEA2-9CAF-15BB-FE7B-2B976A24E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熱量保存則</a:t>
            </a:r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05E0F212-1D14-B878-A233-F2A5F6EDF96E}"/>
              </a:ext>
            </a:extLst>
          </p:cNvPr>
          <p:cNvSpPr/>
          <p:nvPr/>
        </p:nvSpPr>
        <p:spPr>
          <a:xfrm>
            <a:off x="2274690" y="2562791"/>
            <a:ext cx="2526583" cy="3334576"/>
          </a:xfrm>
          <a:prstGeom prst="rect">
            <a:avLst/>
          </a:prstGeom>
          <a:noFill/>
          <a:ln w="2857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kumimoji="1" lang="ja-JP" altLang="en-US" sz="2800" dirty="0"/>
              <a:t>機械</a:t>
            </a:r>
          </a:p>
        </p:txBody>
      </p:sp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93BF8C84-B4DD-1C3E-20C2-AB7967EAAA14}"/>
              </a:ext>
            </a:extLst>
          </p:cNvPr>
          <p:cNvGrpSpPr/>
          <p:nvPr/>
        </p:nvGrpSpPr>
        <p:grpSpPr>
          <a:xfrm>
            <a:off x="902074" y="1008243"/>
            <a:ext cx="5585766" cy="2817128"/>
            <a:chOff x="493699" y="2153548"/>
            <a:chExt cx="4145806" cy="2090897"/>
          </a:xfrm>
        </p:grpSpPr>
        <p:sp>
          <p:nvSpPr>
            <p:cNvPr id="8" name="矢印: 折線 7">
              <a:extLst>
                <a:ext uri="{FF2B5EF4-FFF2-40B4-BE49-F238E27FC236}">
                  <a16:creationId xmlns:a16="http://schemas.microsoft.com/office/drawing/2014/main" id="{8EE09E8E-1C63-208A-5FD9-3B5D88B81DD3}"/>
                </a:ext>
              </a:extLst>
            </p:cNvPr>
            <p:cNvSpPr/>
            <p:nvPr/>
          </p:nvSpPr>
          <p:spPr>
            <a:xfrm rot="16200000" flipV="1">
              <a:off x="1215220" y="2045749"/>
              <a:ext cx="1477175" cy="2920217"/>
            </a:xfrm>
            <a:prstGeom prst="bentArrow">
              <a:avLst>
                <a:gd name="adj1" fmla="val 22572"/>
                <a:gd name="adj2" fmla="val 25967"/>
                <a:gd name="adj3" fmla="val 25000"/>
                <a:gd name="adj4" fmla="val 49553"/>
              </a:avLst>
            </a:prstGeom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 sz="160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テキスト ボックス 8">
                  <a:extLst>
                    <a:ext uri="{FF2B5EF4-FFF2-40B4-BE49-F238E27FC236}">
                      <a16:creationId xmlns:a16="http://schemas.microsoft.com/office/drawing/2014/main" id="{4C417992-3C24-EF0C-E93E-BCA10F810B38}"/>
                    </a:ext>
                  </a:extLst>
                </p:cNvPr>
                <p:cNvSpPr txBox="1"/>
                <p:nvPr/>
              </p:nvSpPr>
              <p:spPr>
                <a:xfrm>
                  <a:off x="1395453" y="2153548"/>
                  <a:ext cx="3244052" cy="47971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ja-JP" altLang="en-US" sz="3600" dirty="0">
                      <a:solidFill>
                        <a:schemeClr val="accent6"/>
                      </a:solidFill>
                    </a:rPr>
                    <a:t>外界への</a:t>
                  </a:r>
                  <a:r>
                    <a:rPr kumimoji="1" lang="ja-JP" altLang="en-US" sz="3600" dirty="0"/>
                    <a:t>仕事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ja-JP" sz="3600" b="0" i="0" smtClean="0">
                              <a:latin typeface="Cambria Math" panose="02040503050406030204" pitchFamily="18" charset="0"/>
                            </a:rPr>
                            <m:t>out</m:t>
                          </m:r>
                        </m:sub>
                      </m:sSub>
                    </m:oMath>
                  </a14:m>
                  <a:endParaRPr kumimoji="1" lang="ja-JP" altLang="en-US" sz="3600" dirty="0"/>
                </a:p>
              </p:txBody>
            </p:sp>
          </mc:Choice>
          <mc:Fallback xmlns="">
            <p:sp>
              <p:nvSpPr>
                <p:cNvPr id="9" name="テキスト ボックス 8">
                  <a:extLst>
                    <a:ext uri="{FF2B5EF4-FFF2-40B4-BE49-F238E27FC236}">
                      <a16:creationId xmlns:a16="http://schemas.microsoft.com/office/drawing/2014/main" id="{4C417992-3C24-EF0C-E93E-BCA10F810B3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95453" y="2153548"/>
                  <a:ext cx="3244052" cy="479713"/>
                </a:xfrm>
                <a:prstGeom prst="rect">
                  <a:avLst/>
                </a:prstGeom>
                <a:blipFill>
                  <a:blip r:embed="rId2"/>
                  <a:stretch>
                    <a:fillRect l="-4184" t="-16981" b="-32075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矢印: 右 9">
                <a:extLst>
                  <a:ext uri="{FF2B5EF4-FFF2-40B4-BE49-F238E27FC236}">
                    <a16:creationId xmlns:a16="http://schemas.microsoft.com/office/drawing/2014/main" id="{0F29D40F-4CEF-ED65-EFA3-A9E57C12D990}"/>
                  </a:ext>
                </a:extLst>
              </p:cNvPr>
              <p:cNvSpPr/>
              <p:nvPr/>
            </p:nvSpPr>
            <p:spPr>
              <a:xfrm>
                <a:off x="902074" y="2842567"/>
                <a:ext cx="5402829" cy="3009761"/>
              </a:xfrm>
              <a:prstGeom prst="rightArrow">
                <a:avLst>
                  <a:gd name="adj1" fmla="val 50000"/>
                  <a:gd name="adj2" fmla="val 38069"/>
                </a:avLst>
              </a:prstGeom>
              <a:effectLst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1160463"/>
                <a:r>
                  <a:rPr kumimoji="1" lang="ja-JP" altLang="en-US" sz="3600" dirty="0">
                    <a:solidFill>
                      <a:schemeClr val="accent6"/>
                    </a:solidFill>
                  </a:rPr>
                  <a:t>目的</a:t>
                </a:r>
                <a:r>
                  <a:rPr kumimoji="1" lang="ja-JP" altLang="en-US" sz="3600" dirty="0"/>
                  <a:t>の仕事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3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3600" b="0" i="0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ja-JP" sz="3600" b="0" i="0" smtClean="0">
                            <a:latin typeface="Cambria Math" panose="02040503050406030204" pitchFamily="18" charset="0"/>
                          </a:rPr>
                          <m:t>in</m:t>
                        </m:r>
                      </m:sub>
                    </m:sSub>
                  </m:oMath>
                </a14:m>
                <a:endParaRPr kumimoji="1" lang="ja-JP" altLang="en-US" sz="3600" dirty="0"/>
              </a:p>
            </p:txBody>
          </p:sp>
        </mc:Choice>
        <mc:Fallback xmlns="">
          <p:sp>
            <p:nvSpPr>
              <p:cNvPr id="10" name="矢印: 右 9">
                <a:extLst>
                  <a:ext uri="{FF2B5EF4-FFF2-40B4-BE49-F238E27FC236}">
                    <a16:creationId xmlns:a16="http://schemas.microsoft.com/office/drawing/2014/main" id="{0F29D40F-4CEF-ED65-EFA3-A9E57C12D9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074" y="2842567"/>
                <a:ext cx="5402829" cy="3009761"/>
              </a:xfrm>
              <a:prstGeom prst="rightArrow">
                <a:avLst>
                  <a:gd name="adj1" fmla="val 50000"/>
                  <a:gd name="adj2" fmla="val 38069"/>
                </a:avLst>
              </a:prstGeom>
              <a:blipFill>
                <a:blip r:embed="rId3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5ABD7919-4A65-CA90-BBF2-D3CDB94FE152}"/>
              </a:ext>
            </a:extLst>
          </p:cNvPr>
          <p:cNvSpPr/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3">
                      <a:lumMod val="75000"/>
                    </a:schemeClr>
                  </a:solidFill>
                </a:ln>
              </a:rPr>
              <a:t>板書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正方形/長方形 4">
                <a:extLst>
                  <a:ext uri="{FF2B5EF4-FFF2-40B4-BE49-F238E27FC236}">
                    <a16:creationId xmlns:a16="http://schemas.microsoft.com/office/drawing/2014/main" id="{AA039395-1DBA-3E0A-EC3B-9EEE0943A6C1}"/>
                  </a:ext>
                </a:extLst>
              </p:cNvPr>
              <p:cNvSpPr/>
              <p:nvPr/>
            </p:nvSpPr>
            <p:spPr>
              <a:xfrm>
                <a:off x="199869" y="2444649"/>
                <a:ext cx="925675" cy="3407679"/>
              </a:xfrm>
              <a:prstGeom prst="rect">
                <a:avLst/>
              </a:prstGeom>
              <a:solidFill>
                <a:schemeClr val="accent5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ja-JP" altLang="en-US" sz="3200">
                    <a:solidFill>
                      <a:schemeClr val="tx1"/>
                    </a:solidFill>
                  </a:rPr>
                  <a:t>温度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kumimoji="1" lang="en-US" altLang="ja-JP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endParaRPr kumimoji="1" lang="ja-JP" altLang="en-US" sz="32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正方形/長方形 4">
                <a:extLst>
                  <a:ext uri="{FF2B5EF4-FFF2-40B4-BE49-F238E27FC236}">
                    <a16:creationId xmlns:a16="http://schemas.microsoft.com/office/drawing/2014/main" id="{AA039395-1DBA-3E0A-EC3B-9EEE0943A6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869" y="2444649"/>
                <a:ext cx="925675" cy="340767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正方形/長方形 10">
                <a:extLst>
                  <a:ext uri="{FF2B5EF4-FFF2-40B4-BE49-F238E27FC236}">
                    <a16:creationId xmlns:a16="http://schemas.microsoft.com/office/drawing/2014/main" id="{6B73FC4C-378D-8E26-87AD-D6127A5FD52B}"/>
                  </a:ext>
                </a:extLst>
              </p:cNvPr>
              <p:cNvSpPr/>
              <p:nvPr/>
            </p:nvSpPr>
            <p:spPr>
              <a:xfrm>
                <a:off x="6342891" y="2444649"/>
                <a:ext cx="925675" cy="3407679"/>
              </a:xfrm>
              <a:prstGeom prst="rect">
                <a:avLst/>
              </a:prstGeom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ja-JP" altLang="en-US" sz="3200">
                    <a:solidFill>
                      <a:schemeClr val="tx1"/>
                    </a:solidFill>
                  </a:rPr>
                  <a:t>温度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3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kumimoji="1" lang="en-US" altLang="ja-JP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endParaRPr kumimoji="1" lang="ja-JP" altLang="en-US" sz="32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正方形/長方形 10">
                <a:extLst>
                  <a:ext uri="{FF2B5EF4-FFF2-40B4-BE49-F238E27FC236}">
                    <a16:creationId xmlns:a16="http://schemas.microsoft.com/office/drawing/2014/main" id="{6B73FC4C-378D-8E26-87AD-D6127A5FD5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2891" y="2444649"/>
                <a:ext cx="925675" cy="340767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E93BDDA8-9B5D-D6B2-EC46-BB5B3057CA0B}"/>
                  </a:ext>
                </a:extLst>
              </p:cNvPr>
              <p:cNvSpPr txBox="1"/>
              <p:nvPr/>
            </p:nvSpPr>
            <p:spPr>
              <a:xfrm>
                <a:off x="1125544" y="3540114"/>
                <a:ext cx="920316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40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ja-JP" sz="4000" b="0" i="1" smtClean="0">
                              <a:latin typeface="Cambria Math" panose="02040503050406030204" pitchFamily="18" charset="0"/>
                            </a:rPr>
                            <m:t>in</m:t>
                          </m:r>
                        </m:sub>
                      </m:sSub>
                    </m:oMath>
                  </m:oMathPara>
                </a14:m>
                <a:endParaRPr kumimoji="1" lang="ja-JP" altLang="en-US" sz="4000" dirty="0"/>
              </a:p>
            </p:txBody>
          </p:sp>
        </mc:Choice>
        <mc:Fallback xmlns=""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E93BDDA8-9B5D-D6B2-EC46-BB5B3057CA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5544" y="3540114"/>
                <a:ext cx="920316" cy="61555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テキスト ボックス 13">
                <a:extLst>
                  <a:ext uri="{FF2B5EF4-FFF2-40B4-BE49-F238E27FC236}">
                    <a16:creationId xmlns:a16="http://schemas.microsoft.com/office/drawing/2014/main" id="{4CBBBA9B-834C-1E84-6732-E78191E9576C}"/>
                  </a:ext>
                </a:extLst>
              </p:cNvPr>
              <p:cNvSpPr txBox="1"/>
              <p:nvPr/>
            </p:nvSpPr>
            <p:spPr>
              <a:xfrm>
                <a:off x="5138068" y="3540114"/>
                <a:ext cx="1139927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40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ja-JP" sz="4000" b="0" i="1" smtClean="0">
                              <a:latin typeface="Cambria Math" panose="02040503050406030204" pitchFamily="18" charset="0"/>
                            </a:rPr>
                            <m:t>out</m:t>
                          </m:r>
                        </m:sub>
                      </m:sSub>
                    </m:oMath>
                  </m:oMathPara>
                </a14:m>
                <a:endParaRPr kumimoji="1" lang="ja-JP" altLang="en-US" sz="4000"/>
              </a:p>
            </p:txBody>
          </p:sp>
        </mc:Choice>
        <mc:Fallback xmlns="">
          <p:sp>
            <p:nvSpPr>
              <p:cNvPr id="14" name="テキスト ボックス 13">
                <a:extLst>
                  <a:ext uri="{FF2B5EF4-FFF2-40B4-BE49-F238E27FC236}">
                    <a16:creationId xmlns:a16="http://schemas.microsoft.com/office/drawing/2014/main" id="{4CBBBA9B-834C-1E84-6732-E78191E957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8068" y="3540114"/>
                <a:ext cx="1139927" cy="61555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テキスト ボックス 14">
                <a:extLst>
                  <a:ext uri="{FF2B5EF4-FFF2-40B4-BE49-F238E27FC236}">
                    <a16:creationId xmlns:a16="http://schemas.microsoft.com/office/drawing/2014/main" id="{BAA609A2-F866-8B85-2564-36D4233AB452}"/>
                  </a:ext>
                </a:extLst>
              </p:cNvPr>
              <p:cNvSpPr txBox="1"/>
              <p:nvPr/>
            </p:nvSpPr>
            <p:spPr>
              <a:xfrm>
                <a:off x="2459993" y="6040153"/>
                <a:ext cx="2155975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kumimoji="1" lang="en-US" altLang="ja-JP" sz="4400" b="0" i="1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kumimoji="1" lang="ja-JP" altLang="en-US" sz="4400"/>
              </a:p>
            </p:txBody>
          </p:sp>
        </mc:Choice>
        <mc:Fallback xmlns="">
          <p:sp>
            <p:nvSpPr>
              <p:cNvPr id="15" name="テキスト ボックス 14">
                <a:extLst>
                  <a:ext uri="{FF2B5EF4-FFF2-40B4-BE49-F238E27FC236}">
                    <a16:creationId xmlns:a16="http://schemas.microsoft.com/office/drawing/2014/main" id="{BAA609A2-F866-8B85-2564-36D4233AB4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9993" y="6040153"/>
                <a:ext cx="2155975" cy="67710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正方形/長方形 16">
                <a:extLst>
                  <a:ext uri="{FF2B5EF4-FFF2-40B4-BE49-F238E27FC236}">
                    <a16:creationId xmlns:a16="http://schemas.microsoft.com/office/drawing/2014/main" id="{396C722C-0E61-D505-0155-FA7FF744F62E}"/>
                  </a:ext>
                </a:extLst>
              </p:cNvPr>
              <p:cNvSpPr/>
              <p:nvPr/>
            </p:nvSpPr>
            <p:spPr>
              <a:xfrm>
                <a:off x="5261212" y="6132104"/>
                <a:ext cx="5195780" cy="1195778"/>
              </a:xfrm>
              <a:prstGeom prst="rect">
                <a:avLst/>
              </a:prstGeom>
              <a:effectLst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kumimoji="1" lang="ja-JP" altLang="en-US" sz="2800" dirty="0">
                    <a:solidFill>
                      <a:schemeClr val="accent6"/>
                    </a:solidFill>
                    <a:latin typeface="Cambria Math" panose="02040503050406030204" pitchFamily="18" charset="0"/>
                  </a:rPr>
                  <a:t>エネルギー保存則</a:t>
                </a:r>
                <a:endParaRPr kumimoji="1" lang="en-US" altLang="ja-JP" sz="2800" dirty="0">
                  <a:solidFill>
                    <a:schemeClr val="accent6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3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320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ja-JP" sz="3200" b="0" i="1" smtClean="0">
                            <a:latin typeface="Cambria Math" panose="02040503050406030204" pitchFamily="18" charset="0"/>
                          </a:rPr>
                          <m:t>in</m:t>
                        </m:r>
                      </m:sub>
                    </m:sSub>
                    <m:r>
                      <a:rPr kumimoji="1" lang="en-US" altLang="ja-JP" sz="32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kumimoji="1" lang="en-US" altLang="ja-JP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3200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ja-JP" sz="3200" b="0" i="1" smtClean="0">
                            <a:latin typeface="Cambria Math" panose="02040503050406030204" pitchFamily="18" charset="0"/>
                          </a:rPr>
                          <m:t>out</m:t>
                        </m:r>
                      </m:sub>
                    </m:sSub>
                    <m:r>
                      <a:rPr kumimoji="1" lang="en-US" altLang="ja-JP" sz="32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kumimoji="1" lang="en-US" altLang="ja-JP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32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ja-JP" sz="3200" b="0" i="0" smtClean="0">
                            <a:latin typeface="Cambria Math" panose="02040503050406030204" pitchFamily="18" charset="0"/>
                          </a:rPr>
                          <m:t>out</m:t>
                        </m:r>
                      </m:sub>
                    </m:sSub>
                  </m:oMath>
                </a14:m>
                <a:r>
                  <a:rPr kumimoji="1" lang="en-US" altLang="ja-JP" sz="3200" dirty="0"/>
                  <a:t> …(2.33)</a:t>
                </a:r>
                <a:endParaRPr kumimoji="1" lang="ja-JP" altLang="en-US" sz="2800" dirty="0"/>
              </a:p>
            </p:txBody>
          </p:sp>
        </mc:Choice>
        <mc:Fallback xmlns="">
          <p:sp>
            <p:nvSpPr>
              <p:cNvPr id="17" name="正方形/長方形 16">
                <a:extLst>
                  <a:ext uri="{FF2B5EF4-FFF2-40B4-BE49-F238E27FC236}">
                    <a16:creationId xmlns:a16="http://schemas.microsoft.com/office/drawing/2014/main" id="{396C722C-0E61-D505-0155-FA7FF744F6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1212" y="6132104"/>
                <a:ext cx="5195780" cy="1195778"/>
              </a:xfrm>
              <a:prstGeom prst="rect">
                <a:avLst/>
              </a:prstGeom>
              <a:blipFill>
                <a:blip r:embed="rId9"/>
                <a:stretch>
                  <a:fillRect l="-2225" r="-2459" b="-7071"/>
                </a:stretch>
              </a:blipFill>
              <a:effectLst/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32362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グラフ 11">
            <a:extLst>
              <a:ext uri="{FF2B5EF4-FFF2-40B4-BE49-F238E27FC236}">
                <a16:creationId xmlns:a16="http://schemas.microsoft.com/office/drawing/2014/main" id="{FE2BD2AB-02BB-280C-AC3E-C3D03F54542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42725986"/>
              </p:ext>
            </p:extLst>
          </p:nvPr>
        </p:nvGraphicFramePr>
        <p:xfrm>
          <a:off x="19050" y="2035123"/>
          <a:ext cx="4801799" cy="465284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11" name="グループ化 10">
            <a:extLst>
              <a:ext uri="{FF2B5EF4-FFF2-40B4-BE49-F238E27FC236}">
                <a16:creationId xmlns:a16="http://schemas.microsoft.com/office/drawing/2014/main" id="{334A6407-E7D8-2E30-6B0C-138361BA9275}"/>
              </a:ext>
            </a:extLst>
          </p:cNvPr>
          <p:cNvGrpSpPr/>
          <p:nvPr/>
        </p:nvGrpSpPr>
        <p:grpSpPr>
          <a:xfrm>
            <a:off x="1443848" y="4538927"/>
            <a:ext cx="3097088" cy="1525324"/>
            <a:chOff x="1156922" y="4302934"/>
            <a:chExt cx="2280988" cy="1123392"/>
          </a:xfrm>
        </p:grpSpPr>
        <p:sp>
          <p:nvSpPr>
            <p:cNvPr id="13" name="テキスト ボックス 12">
              <a:extLst>
                <a:ext uri="{FF2B5EF4-FFF2-40B4-BE49-F238E27FC236}">
                  <a16:creationId xmlns:a16="http://schemas.microsoft.com/office/drawing/2014/main" id="{2C3FDCA6-0199-315B-2CA3-A32899D79DB8}"/>
                </a:ext>
              </a:extLst>
            </p:cNvPr>
            <p:cNvSpPr txBox="1"/>
            <p:nvPr/>
          </p:nvSpPr>
          <p:spPr>
            <a:xfrm>
              <a:off x="2836521" y="4969991"/>
              <a:ext cx="601388" cy="340014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kumimoji="1" lang="ja-JP" altLang="en-US" sz="2400" dirty="0">
                  <a:solidFill>
                    <a:schemeClr val="accent2">
                      <a:lumMod val="75000"/>
                    </a:schemeClr>
                  </a:solidFill>
                </a:rPr>
                <a:t>低温</a:t>
              </a:r>
            </a:p>
          </p:txBody>
        </p:sp>
        <p:sp>
          <p:nvSpPr>
            <p:cNvPr id="14" name="テキスト ボックス 13">
              <a:extLst>
                <a:ext uri="{FF2B5EF4-FFF2-40B4-BE49-F238E27FC236}">
                  <a16:creationId xmlns:a16="http://schemas.microsoft.com/office/drawing/2014/main" id="{DAA95934-679D-AB1E-74E1-6D5E701E79C0}"/>
                </a:ext>
              </a:extLst>
            </p:cNvPr>
            <p:cNvSpPr txBox="1"/>
            <p:nvPr/>
          </p:nvSpPr>
          <p:spPr>
            <a:xfrm>
              <a:off x="2836522" y="4302934"/>
              <a:ext cx="601388" cy="340014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kumimoji="1" lang="ja-JP" altLang="en-US" sz="2400" dirty="0">
                  <a:solidFill>
                    <a:schemeClr val="accent5"/>
                  </a:solidFill>
                </a:rPr>
                <a:t>高温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正方形/長方形 14">
                  <a:extLst>
                    <a:ext uri="{FF2B5EF4-FFF2-40B4-BE49-F238E27FC236}">
                      <a16:creationId xmlns:a16="http://schemas.microsoft.com/office/drawing/2014/main" id="{E30F04DE-89E9-A066-D043-29902F4CA143}"/>
                    </a:ext>
                  </a:extLst>
                </p:cNvPr>
                <p:cNvSpPr/>
                <p:nvPr/>
              </p:nvSpPr>
              <p:spPr>
                <a:xfrm>
                  <a:off x="1156922" y="4302934"/>
                  <a:ext cx="1481345" cy="1123392"/>
                </a:xfrm>
                <a:prstGeom prst="rect">
                  <a:avLst/>
                </a:prstGeom>
                <a:solidFill>
                  <a:schemeClr val="accent6">
                    <a:alpha val="50000"/>
                  </a:schemeClr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sz="4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4000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1" lang="en-US" altLang="ja-JP" sz="4000" b="0" i="0" smtClean="0">
                                <a:latin typeface="Cambria Math" panose="02040503050406030204" pitchFamily="18" charset="0"/>
                              </a:rPr>
                              <m:t>out</m:t>
                            </m:r>
                          </m:sub>
                        </m:sSub>
                      </m:oMath>
                    </m:oMathPara>
                  </a14:m>
                  <a:endParaRPr kumimoji="1" lang="ja-JP" altLang="en-US" sz="3200" dirty="0"/>
                </a:p>
              </p:txBody>
            </p:sp>
          </mc:Choice>
          <mc:Fallback xmlns="">
            <p:sp>
              <p:nvSpPr>
                <p:cNvPr id="15" name="正方形/長方形 14">
                  <a:extLst>
                    <a:ext uri="{FF2B5EF4-FFF2-40B4-BE49-F238E27FC236}">
                      <a16:creationId xmlns:a16="http://schemas.microsoft.com/office/drawing/2014/main" id="{E30F04DE-89E9-A066-D043-29902F4CA14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56922" y="4302934"/>
                  <a:ext cx="1481345" cy="112339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C83725F3-18DC-25F6-32F5-27CECE9279A8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61</a:t>
            </a:fld>
            <a:endParaRPr kumimoji="1" lang="ja-JP" altLang="en-US" b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A31F0753-58A6-31C8-0891-8FD0CA0D02EF}"/>
                  </a:ext>
                </a:extLst>
              </p:cNvPr>
              <p:cNvSpPr>
                <a:spLocks noGrp="1"/>
              </p:cNvSpPr>
              <p:nvPr>
                <p:ph type="body" sz="quarter" idx="24"/>
              </p:nvPr>
            </p:nvSpPr>
            <p:spPr>
              <a:xfrm>
                <a:off x="4810124" y="1317410"/>
                <a:ext cx="5855821" cy="6240297"/>
              </a:xfrm>
            </p:spPr>
            <p:txBody>
              <a:bodyPr/>
              <a:lstStyle/>
              <a:p>
                <a:pPr marL="0" indent="0">
                  <a:lnSpc>
                    <a:spcPct val="150000"/>
                  </a:lnSpc>
                  <a:buNone/>
                </a:pPr>
                <a:r>
                  <a:rPr kumimoji="1" lang="ja-JP" altLang="en-US" dirty="0"/>
                  <a:t>内部エネルギー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ja-JP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kumimoji="1" lang="en-US" altLang="ja-JP" dirty="0"/>
                  <a:t>[J]</a:t>
                </a:r>
              </a:p>
              <a:p>
                <a:pPr>
                  <a:lnSpc>
                    <a:spcPct val="150000"/>
                  </a:lnSpc>
                </a:pPr>
                <a:r>
                  <a:rPr lang="ja-JP" altLang="en-US" dirty="0"/>
                  <a:t>物質を構成する分子の運動エネルギーの総和</a:t>
                </a:r>
                <a:endParaRPr lang="en-US" altLang="ja-JP" dirty="0"/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kumimoji="1" lang="ja-JP" altLang="en-US" dirty="0"/>
                  <a:t>気体が外部にする仕事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ja-JP" b="0" i="0" smtClean="0">
                            <a:latin typeface="Cambria Math" panose="02040503050406030204" pitchFamily="18" charset="0"/>
                          </a:rPr>
                          <m:t>out</m:t>
                        </m:r>
                      </m:sub>
                    </m:sSub>
                  </m:oMath>
                </a14:m>
                <a:r>
                  <a:rPr kumimoji="1" lang="en-US" altLang="ja-JP" dirty="0"/>
                  <a:t>[J]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ja-JP" b="0" i="0" smtClean="0">
                            <a:latin typeface="Cambria Math" panose="02040503050406030204" pitchFamily="18" charset="0"/>
                          </a:rPr>
                          <m:t>out</m:t>
                        </m:r>
                      </m:sub>
                    </m:sSub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ja-JP" altLang="en-US" i="1">
                            <a:latin typeface="Cambria Math" panose="02040503050406030204" pitchFamily="18" charset="0"/>
                          </a:rPr>
                          <m:t>図</m:t>
                        </m:r>
                        <m:r>
                          <a:rPr lang="ja-JP" altLang="en-US" i="1" smtClean="0">
                            <a:latin typeface="Cambria Math" panose="02040503050406030204" pitchFamily="18" charset="0"/>
                          </a:rPr>
                          <m:t>の</m:t>
                        </m:r>
                        <m:r>
                          <a:rPr lang="ja-JP" altLang="en-US" i="1">
                            <a:latin typeface="Cambria Math" panose="02040503050406030204" pitchFamily="18" charset="0"/>
                          </a:rPr>
                          <m:t>面積</m:t>
                        </m:r>
                      </m:e>
                    </m:d>
                  </m:oMath>
                </a14:m>
                <a:r>
                  <a:rPr kumimoji="1" lang="ja-JP" altLang="en-US" dirty="0"/>
                  <a:t> </a:t>
                </a:r>
                <a:endParaRPr kumimoji="1" lang="en-US" altLang="ja-JP" dirty="0"/>
              </a:p>
              <a:p>
                <a:pPr marL="0" indent="0" algn="r">
                  <a:lnSpc>
                    <a:spcPct val="150000"/>
                  </a:lnSpc>
                  <a:buNone/>
                </a:pPr>
                <a:r>
                  <a:rPr kumimoji="1" lang="en-US" altLang="ja-JP" dirty="0"/>
                  <a:t>…(2.34)</a:t>
                </a:r>
                <a:endParaRPr kumimoji="1" lang="ja-JP" altLang="en-US" dirty="0"/>
              </a:p>
            </p:txBody>
          </p:sp>
        </mc:Choice>
        <mc:Fallback xmlns="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A31F0753-58A6-31C8-0891-8FD0CA0D02E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24"/>
              </p:nvPr>
            </p:nvSpPr>
            <p:spPr>
              <a:xfrm>
                <a:off x="4810124" y="1317410"/>
                <a:ext cx="5855821" cy="6240297"/>
              </a:xfrm>
              <a:blipFill>
                <a:blip r:embed="rId4"/>
                <a:stretch>
                  <a:fillRect l="-3122" r="-3122" b="-302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タイトル 3">
            <a:extLst>
              <a:ext uri="{FF2B5EF4-FFF2-40B4-BE49-F238E27FC236}">
                <a16:creationId xmlns:a16="http://schemas.microsoft.com/office/drawing/2014/main" id="{D5DCB6EB-B09B-7CB6-594D-4F8D1BDAE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内部エネルギーと仕事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F9896C67-C873-A95C-FFB2-05C94EFE4723}"/>
              </a:ext>
            </a:extLst>
          </p:cNvPr>
          <p:cNvSpPr/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3">
                      <a:lumMod val="75000"/>
                    </a:schemeClr>
                  </a:solidFill>
                </a:ln>
              </a:rPr>
              <a:t>板書</a:t>
            </a:r>
          </a:p>
        </p:txBody>
      </p:sp>
    </p:spTree>
    <p:extLst>
      <p:ext uri="{BB962C8B-B14F-4D97-AF65-F5344CB8AC3E}">
        <p14:creationId xmlns:p14="http://schemas.microsoft.com/office/powerpoint/2010/main" val="2420142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19DB036A-D557-F446-6A45-91117D1ADA1D}"/>
              </a:ext>
            </a:extLst>
          </p:cNvPr>
          <p:cNvSpPr/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3">
                      <a:lumMod val="75000"/>
                    </a:schemeClr>
                  </a:solidFill>
                </a:ln>
              </a:rPr>
              <a:t>板書</a:t>
            </a:r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CFC0864F-2493-E785-45D9-C9B1AE082647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62</a:t>
            </a:fld>
            <a:endParaRPr kumimoji="1" lang="ja-JP" altLang="en-US" b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テキスト プレースホルダー 5">
                <a:extLst>
                  <a:ext uri="{FF2B5EF4-FFF2-40B4-BE49-F238E27FC236}">
                    <a16:creationId xmlns:a16="http://schemas.microsoft.com/office/drawing/2014/main" id="{860B0CAF-0CBD-EA07-3335-B621899C35C3}"/>
                  </a:ext>
                </a:extLst>
              </p:cNvPr>
              <p:cNvSpPr>
                <a:spLocks noGrp="1"/>
              </p:cNvSpPr>
              <p:nvPr>
                <p:ph type="body" sz="quarter" idx="24"/>
              </p:nvPr>
            </p:nvSpPr>
            <p:spPr/>
            <p:txBody>
              <a:bodyPr/>
              <a:lstStyle/>
              <a:p>
                <a:pPr>
                  <a:lnSpc>
                    <a:spcPct val="150000"/>
                  </a:lnSpc>
                </a:pPr>
                <a:r>
                  <a:rPr lang="ja-JP" altLang="en-US" dirty="0"/>
                  <a:t>気体は</a:t>
                </a:r>
                <a:r>
                  <a:rPr lang="ja-JP" altLang="en-US" dirty="0">
                    <a:solidFill>
                      <a:schemeClr val="accent6"/>
                    </a:solidFill>
                  </a:rPr>
                  <a:t>膨張</a:t>
                </a:r>
                <a:r>
                  <a:rPr lang="ja-JP" altLang="en-US" dirty="0"/>
                  <a:t>する</a:t>
                </a:r>
                <a:r>
                  <a:rPr lang="en-US" altLang="ja-JP" dirty="0"/>
                  <a:t>						</a:t>
                </a:r>
                <a:r>
                  <a:rPr lang="ja-JP" altLang="en-US" dirty="0"/>
                  <a:t>⇒ </a:t>
                </a:r>
                <a:r>
                  <a:rPr lang="ja-JP" altLang="en-US" dirty="0">
                    <a:solidFill>
                      <a:schemeClr val="accent6"/>
                    </a:solidFill>
                  </a:rPr>
                  <a:t>外部に仕事</a:t>
                </a:r>
                <a:r>
                  <a:rPr lang="ja-JP" altLang="en-US" dirty="0"/>
                  <a:t>する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-JP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endParaRPr lang="en-US" altLang="ja-JP" dirty="0"/>
              </a:p>
              <a:p>
                <a:pPr>
                  <a:lnSpc>
                    <a:spcPct val="150000"/>
                  </a:lnSpc>
                </a:pPr>
                <a:r>
                  <a:rPr lang="ja-JP" altLang="en-US" dirty="0"/>
                  <a:t>内部エネルギーは</a:t>
                </a:r>
                <a:r>
                  <a:rPr lang="ja-JP" altLang="en-US" dirty="0">
                    <a:solidFill>
                      <a:schemeClr val="accent6"/>
                    </a:solidFill>
                  </a:rPr>
                  <a:t>増加</a:t>
                </a:r>
                <a:r>
                  <a:rPr lang="ja-JP" altLang="en-US" dirty="0"/>
                  <a:t>する</a:t>
                </a:r>
                <a:r>
                  <a:rPr lang="en-US" altLang="ja-JP" dirty="0"/>
                  <a:t>	</a:t>
                </a:r>
                <a:r>
                  <a:rPr lang="ja-JP" altLang="en-US" dirty="0"/>
                  <a:t>⇒ </a:t>
                </a:r>
                <a:r>
                  <a:rPr lang="ja-JP" altLang="en-US" dirty="0">
                    <a:solidFill>
                      <a:schemeClr val="accent6"/>
                    </a:solidFill>
                  </a:rPr>
                  <a:t>温度が上昇</a:t>
                </a:r>
                <a:r>
                  <a:rPr lang="ja-JP" altLang="en-US" dirty="0"/>
                  <a:t>する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-JP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endParaRPr lang="en-US" altLang="ja-JP" dirty="0"/>
              </a:p>
              <a:p>
                <a:pPr marL="0" indent="0" algn="ctr">
                  <a:lnSpc>
                    <a:spcPct val="150000"/>
                  </a:lnSpc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-JP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altLang="ja-JP" dirty="0"/>
                  <a:t>: </a:t>
                </a:r>
                <a:r>
                  <a:rPr lang="ja-JP" altLang="en-US" dirty="0"/>
                  <a:t>加えた</a:t>
                </a:r>
                <a:r>
                  <a:rPr lang="ja-JP" altLang="en-US" dirty="0">
                    <a:solidFill>
                      <a:schemeClr val="accent6"/>
                    </a:solidFill>
                  </a:rPr>
                  <a:t>熱量</a:t>
                </a:r>
                <a:r>
                  <a:rPr lang="ja-JP" altLang="en-US" dirty="0"/>
                  <a:t>，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-JP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altLang="ja-JP" dirty="0"/>
                  <a:t>: </a:t>
                </a:r>
                <a:r>
                  <a:rPr lang="ja-JP" altLang="en-US" dirty="0">
                    <a:solidFill>
                      <a:schemeClr val="accent6"/>
                    </a:solidFill>
                  </a:rPr>
                  <a:t>体積</a:t>
                </a:r>
                <a:r>
                  <a:rPr lang="ja-JP" altLang="en-US" dirty="0"/>
                  <a:t>変化，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-JP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US" altLang="ja-JP" dirty="0"/>
                  <a:t>: </a:t>
                </a:r>
                <a:r>
                  <a:rPr lang="ja-JP" altLang="en-US" dirty="0">
                    <a:solidFill>
                      <a:schemeClr val="accent6"/>
                    </a:solidFill>
                  </a:rPr>
                  <a:t>温度</a:t>
                </a:r>
                <a:r>
                  <a:rPr lang="ja-JP" altLang="en-US" dirty="0"/>
                  <a:t>変化</a:t>
                </a:r>
              </a:p>
            </p:txBody>
          </p:sp>
        </mc:Choice>
        <mc:Fallback xmlns="">
          <p:sp>
            <p:nvSpPr>
              <p:cNvPr id="6" name="テキスト プレースホルダー 5">
                <a:extLst>
                  <a:ext uri="{FF2B5EF4-FFF2-40B4-BE49-F238E27FC236}">
                    <a16:creationId xmlns:a16="http://schemas.microsoft.com/office/drawing/2014/main" id="{860B0CAF-0CBD-EA07-3335-B621899C35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24"/>
              </p:nvPr>
            </p:nvSpPr>
            <p:spPr>
              <a:blipFill>
                <a:blip r:embed="rId2"/>
                <a:stretch>
                  <a:fillRect l="-1257" b="-799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タイトル 3">
            <a:extLst>
              <a:ext uri="{FF2B5EF4-FFF2-40B4-BE49-F238E27FC236}">
                <a16:creationId xmlns:a16="http://schemas.microsoft.com/office/drawing/2014/main" id="{D5900243-3E9C-D13C-3E4E-BDED8B9CC827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>
              <a:alpha val="50000"/>
            </a:schemeClr>
          </a:solidFill>
        </p:spPr>
        <p:txBody>
          <a:bodyPr/>
          <a:lstStyle/>
          <a:p>
            <a:r>
              <a:rPr kumimoji="1" lang="ja-JP" altLang="en-US"/>
              <a:t>シリンダー内の気体に熱を加える</a:t>
            </a:r>
          </a:p>
        </p:txBody>
      </p:sp>
      <p:sp>
        <p:nvSpPr>
          <p:cNvPr id="12" name="楕円 11">
            <a:extLst>
              <a:ext uri="{FF2B5EF4-FFF2-40B4-BE49-F238E27FC236}">
                <a16:creationId xmlns:a16="http://schemas.microsoft.com/office/drawing/2014/main" id="{0F03B27E-1312-7428-763E-777EE7F5E2F3}"/>
              </a:ext>
            </a:extLst>
          </p:cNvPr>
          <p:cNvSpPr/>
          <p:nvPr/>
        </p:nvSpPr>
        <p:spPr>
          <a:xfrm>
            <a:off x="2257425" y="2150994"/>
            <a:ext cx="703489" cy="1830389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55954D22-8044-2541-0496-5400FFB9652A}"/>
              </a:ext>
            </a:extLst>
          </p:cNvPr>
          <p:cNvCxnSpPr>
            <a:cxnSpLocks/>
            <a:stCxn id="12" idx="0"/>
          </p:cNvCxnSpPr>
          <p:nvPr/>
        </p:nvCxnSpPr>
        <p:spPr>
          <a:xfrm>
            <a:off x="2609170" y="2150994"/>
            <a:ext cx="469260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331DF1AB-3937-7029-BF71-3750F7446883}"/>
              </a:ext>
            </a:extLst>
          </p:cNvPr>
          <p:cNvCxnSpPr>
            <a:cxnSpLocks/>
            <a:stCxn id="12" idx="4"/>
          </p:cNvCxnSpPr>
          <p:nvPr/>
        </p:nvCxnSpPr>
        <p:spPr>
          <a:xfrm>
            <a:off x="2609170" y="3981383"/>
            <a:ext cx="469260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楕円 20">
            <a:extLst>
              <a:ext uri="{FF2B5EF4-FFF2-40B4-BE49-F238E27FC236}">
                <a16:creationId xmlns:a16="http://schemas.microsoft.com/office/drawing/2014/main" id="{95B860E1-B2C7-2B0D-96D2-A8962C9058C8}"/>
              </a:ext>
            </a:extLst>
          </p:cNvPr>
          <p:cNvSpPr/>
          <p:nvPr/>
        </p:nvSpPr>
        <p:spPr>
          <a:xfrm>
            <a:off x="4603727" y="2150993"/>
            <a:ext cx="703489" cy="1830389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楕円 21">
            <a:extLst>
              <a:ext uri="{FF2B5EF4-FFF2-40B4-BE49-F238E27FC236}">
                <a16:creationId xmlns:a16="http://schemas.microsoft.com/office/drawing/2014/main" id="{842AEFCE-A722-0091-0C05-675FD4AC2E53}"/>
              </a:ext>
            </a:extLst>
          </p:cNvPr>
          <p:cNvSpPr/>
          <p:nvPr/>
        </p:nvSpPr>
        <p:spPr>
          <a:xfrm>
            <a:off x="5080545" y="2150995"/>
            <a:ext cx="351745" cy="1830390"/>
          </a:xfrm>
          <a:custGeom>
            <a:avLst/>
            <a:gdLst>
              <a:gd name="csX0" fmla="*/ 0 w 703489"/>
              <a:gd name="csY0" fmla="*/ 915195 h 1830389"/>
              <a:gd name="csX1" fmla="*/ 351745 w 703489"/>
              <a:gd name="csY1" fmla="*/ 0 h 1830389"/>
              <a:gd name="csX2" fmla="*/ 703490 w 703489"/>
              <a:gd name="csY2" fmla="*/ 915195 h 1830389"/>
              <a:gd name="csX3" fmla="*/ 351745 w 703489"/>
              <a:gd name="csY3" fmla="*/ 1830390 h 1830389"/>
              <a:gd name="csX4" fmla="*/ 0 w 703489"/>
              <a:gd name="csY4" fmla="*/ 915195 h 1830389"/>
              <a:gd name="csX0" fmla="*/ 351745 w 703490"/>
              <a:gd name="csY0" fmla="*/ 0 h 1830390"/>
              <a:gd name="csX1" fmla="*/ 703490 w 703490"/>
              <a:gd name="csY1" fmla="*/ 915195 h 1830390"/>
              <a:gd name="csX2" fmla="*/ 351745 w 703490"/>
              <a:gd name="csY2" fmla="*/ 1830390 h 1830390"/>
              <a:gd name="csX3" fmla="*/ 0 w 703490"/>
              <a:gd name="csY3" fmla="*/ 915195 h 1830390"/>
              <a:gd name="csX4" fmla="*/ 443185 w 703490"/>
              <a:gd name="csY4" fmla="*/ 91440 h 1830390"/>
              <a:gd name="csX0" fmla="*/ 351745 w 703490"/>
              <a:gd name="csY0" fmla="*/ 0 h 1830390"/>
              <a:gd name="csX1" fmla="*/ 703490 w 703490"/>
              <a:gd name="csY1" fmla="*/ 915195 h 1830390"/>
              <a:gd name="csX2" fmla="*/ 351745 w 703490"/>
              <a:gd name="csY2" fmla="*/ 1830390 h 1830390"/>
              <a:gd name="csX3" fmla="*/ 0 w 703490"/>
              <a:gd name="csY3" fmla="*/ 915195 h 1830390"/>
              <a:gd name="csX0" fmla="*/ 0 w 351745"/>
              <a:gd name="csY0" fmla="*/ 0 h 1830390"/>
              <a:gd name="csX1" fmla="*/ 351745 w 351745"/>
              <a:gd name="csY1" fmla="*/ 915195 h 1830390"/>
              <a:gd name="csX2" fmla="*/ 0 w 351745"/>
              <a:gd name="csY2" fmla="*/ 1830390 h 183039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</a:cxnLst>
            <a:rect l="l" t="t" r="r" b="b"/>
            <a:pathLst>
              <a:path w="351745" h="1830390">
                <a:moveTo>
                  <a:pt x="0" y="0"/>
                </a:moveTo>
                <a:cubicBezTo>
                  <a:pt x="194263" y="0"/>
                  <a:pt x="351745" y="409747"/>
                  <a:pt x="351745" y="915195"/>
                </a:cubicBezTo>
                <a:cubicBezTo>
                  <a:pt x="351745" y="1420643"/>
                  <a:pt x="194263" y="1830390"/>
                  <a:pt x="0" y="183039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F37984DF-11CF-5784-4E35-37178141E98B}"/>
              </a:ext>
            </a:extLst>
          </p:cNvPr>
          <p:cNvSpPr/>
          <p:nvPr/>
        </p:nvSpPr>
        <p:spPr>
          <a:xfrm>
            <a:off x="5432289" y="2924526"/>
            <a:ext cx="2881132" cy="283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正方形/長方形 24">
                <a:extLst>
                  <a:ext uri="{FF2B5EF4-FFF2-40B4-BE49-F238E27FC236}">
                    <a16:creationId xmlns:a16="http://schemas.microsoft.com/office/drawing/2014/main" id="{2CE0D878-103A-B106-F60F-5D17D35A7DCD}"/>
                  </a:ext>
                </a:extLst>
              </p:cNvPr>
              <p:cNvSpPr/>
              <p:nvPr/>
            </p:nvSpPr>
            <p:spPr>
              <a:xfrm>
                <a:off x="5725236" y="3500804"/>
                <a:ext cx="4778758" cy="1195778"/>
              </a:xfrm>
              <a:prstGeom prst="rect">
                <a:avLst/>
              </a:prstGeom>
              <a:effectLst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kumimoji="1" lang="ja-JP" altLang="en-US" sz="2800" dirty="0">
                    <a:solidFill>
                      <a:schemeClr val="accent6"/>
                    </a:solidFill>
                    <a:latin typeface="Cambria Math" panose="02040503050406030204" pitchFamily="18" charset="0"/>
                  </a:rPr>
                  <a:t>熱力学第一法則</a:t>
                </a:r>
                <a:endParaRPr kumimoji="1" lang="en-US" altLang="ja-JP" sz="2800" dirty="0">
                  <a:solidFill>
                    <a:schemeClr val="accent6"/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ja-JP" sz="3200" i="1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kumimoji="1" lang="en-US" altLang="ja-JP" sz="3200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kumimoji="1" lang="en-US" altLang="ja-JP" sz="3200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kumimoji="1" lang="en-US" altLang="ja-JP" sz="3200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kumimoji="1" lang="en-US" altLang="ja-JP" sz="3200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kumimoji="1" lang="en-US" altLang="ja-JP" sz="3200" i="1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kumimoji="1" lang="en-US" altLang="ja-JP" sz="3200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kumimoji="1" lang="en-US" altLang="ja-JP" sz="3200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kumimoji="1" lang="ja-JP" altLang="en-US" sz="3200" dirty="0"/>
                  <a:t> </a:t>
                </a:r>
                <a:r>
                  <a:rPr kumimoji="1" lang="en-US" altLang="ja-JP" sz="3200" dirty="0"/>
                  <a:t>…(2.35)</a:t>
                </a:r>
                <a:endParaRPr kumimoji="1" lang="ja-JP" altLang="en-US" sz="3200" dirty="0"/>
              </a:p>
            </p:txBody>
          </p:sp>
        </mc:Choice>
        <mc:Fallback xmlns="">
          <p:sp>
            <p:nvSpPr>
              <p:cNvPr id="25" name="正方形/長方形 24">
                <a:extLst>
                  <a:ext uri="{FF2B5EF4-FFF2-40B4-BE49-F238E27FC236}">
                    <a16:creationId xmlns:a16="http://schemas.microsoft.com/office/drawing/2014/main" id="{2CE0D878-103A-B106-F60F-5D17D35A7D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5236" y="3500804"/>
                <a:ext cx="4778758" cy="1195778"/>
              </a:xfrm>
              <a:prstGeom prst="rect">
                <a:avLst/>
              </a:prstGeom>
              <a:blipFill>
                <a:blip r:embed="rId3"/>
                <a:stretch>
                  <a:fillRect l="-2417" r="-2672" b="-7071"/>
                </a:stretch>
              </a:blipFill>
              <a:effectLst/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直線矢印コネクタ 4">
            <a:extLst>
              <a:ext uri="{FF2B5EF4-FFF2-40B4-BE49-F238E27FC236}">
                <a16:creationId xmlns:a16="http://schemas.microsoft.com/office/drawing/2014/main" id="{5093D7CC-35C1-CF7C-288F-2890CDE909CB}"/>
              </a:ext>
            </a:extLst>
          </p:cNvPr>
          <p:cNvCxnSpPr/>
          <p:nvPr/>
        </p:nvCxnSpPr>
        <p:spPr>
          <a:xfrm>
            <a:off x="5432289" y="2919582"/>
            <a:ext cx="1281448" cy="0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2817705E-0385-8C51-CAFC-227F7BD14216}"/>
                  </a:ext>
                </a:extLst>
              </p:cNvPr>
              <p:cNvSpPr txBox="1"/>
              <p:nvPr/>
            </p:nvSpPr>
            <p:spPr>
              <a:xfrm>
                <a:off x="6122848" y="2329208"/>
                <a:ext cx="93204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ja-JP" sz="2800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kumimoji="1" lang="en-US" altLang="ja-JP" sz="2800" b="0" i="1" smtClean="0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ja-JP" altLang="en-US" sz="2400"/>
              </a:p>
            </p:txBody>
          </p:sp>
        </mc:Choice>
        <mc:Fallback xmlns="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2817705E-0385-8C51-CAFC-227F7BD142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2848" y="2329208"/>
                <a:ext cx="932045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47859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BB809D-279E-0BD1-6DBE-159B81E0BB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6F93BD27-087E-91A2-000A-95105E60CA9C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63</a:t>
            </a:fld>
            <a:endParaRPr kumimoji="1" lang="ja-JP" altLang="en-US" b="0"/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306921E7-79EA-8EAF-3B8E-6FB014408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トムソンの原理</a:t>
            </a:r>
            <a:endParaRPr kumimoji="1" lang="ja-JP" altLang="en-US"/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22082FC1-8BF6-00ED-3CFF-BE0C97C61603}"/>
              </a:ext>
            </a:extLst>
          </p:cNvPr>
          <p:cNvSpPr/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3">
                      <a:lumMod val="75000"/>
                    </a:schemeClr>
                  </a:solidFill>
                </a:ln>
              </a:rPr>
              <a:t>板書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30F5BF7C-0167-77C9-55DE-91AFECEC3754}"/>
              </a:ext>
            </a:extLst>
          </p:cNvPr>
          <p:cNvSpPr/>
          <p:nvPr/>
        </p:nvSpPr>
        <p:spPr>
          <a:xfrm>
            <a:off x="882577" y="1595836"/>
            <a:ext cx="3494214" cy="915453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3200" dirty="0">
                <a:solidFill>
                  <a:schemeClr val="tx1"/>
                </a:solidFill>
              </a:rPr>
              <a:t>高温部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EFC94DCA-609E-D7F1-781B-45720A4503BF}"/>
              </a:ext>
            </a:extLst>
          </p:cNvPr>
          <p:cNvSpPr/>
          <p:nvPr/>
        </p:nvSpPr>
        <p:spPr>
          <a:xfrm>
            <a:off x="882577" y="5608854"/>
            <a:ext cx="3494214" cy="915453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3200" dirty="0">
                <a:solidFill>
                  <a:schemeClr val="tx1"/>
                </a:solidFill>
              </a:rPr>
              <a:t>低温部</a:t>
            </a:r>
          </a:p>
        </p:txBody>
      </p:sp>
      <p:sp>
        <p:nvSpPr>
          <p:cNvPr id="12" name="楕円 11">
            <a:extLst>
              <a:ext uri="{FF2B5EF4-FFF2-40B4-BE49-F238E27FC236}">
                <a16:creationId xmlns:a16="http://schemas.microsoft.com/office/drawing/2014/main" id="{5C940041-2761-4B32-848D-4BA349160D48}"/>
              </a:ext>
            </a:extLst>
          </p:cNvPr>
          <p:cNvSpPr/>
          <p:nvPr/>
        </p:nvSpPr>
        <p:spPr>
          <a:xfrm>
            <a:off x="1791563" y="3239558"/>
            <a:ext cx="1664413" cy="166441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3600">
                <a:solidFill>
                  <a:schemeClr val="tx1"/>
                </a:solidFill>
              </a:rPr>
              <a:t>サイクル</a:t>
            </a:r>
          </a:p>
        </p:txBody>
      </p:sp>
      <p:sp>
        <p:nvSpPr>
          <p:cNvPr id="14" name="二等辺三角形 13">
            <a:extLst>
              <a:ext uri="{FF2B5EF4-FFF2-40B4-BE49-F238E27FC236}">
                <a16:creationId xmlns:a16="http://schemas.microsoft.com/office/drawing/2014/main" id="{AC04CB67-F56E-BAB4-39B7-C340FD101406}"/>
              </a:ext>
            </a:extLst>
          </p:cNvPr>
          <p:cNvSpPr/>
          <p:nvPr/>
        </p:nvSpPr>
        <p:spPr>
          <a:xfrm rot="10800000">
            <a:off x="2397467" y="2653066"/>
            <a:ext cx="452603" cy="456407"/>
          </a:xfrm>
          <a:prstGeom prst="triangle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テキスト ボックス 17">
                <a:extLst>
                  <a:ext uri="{FF2B5EF4-FFF2-40B4-BE49-F238E27FC236}">
                    <a16:creationId xmlns:a16="http://schemas.microsoft.com/office/drawing/2014/main" id="{A5B99AFE-2C6B-440F-E4A0-C52C26CA9114}"/>
                  </a:ext>
                </a:extLst>
              </p:cNvPr>
              <p:cNvSpPr txBox="1"/>
              <p:nvPr/>
            </p:nvSpPr>
            <p:spPr>
              <a:xfrm>
                <a:off x="2850070" y="2573493"/>
                <a:ext cx="617733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ja-JP" sz="4000" b="0" i="1" smtClean="0"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kumimoji="1" lang="ja-JP" altLang="en-US" sz="4000"/>
              </a:p>
            </p:txBody>
          </p:sp>
        </mc:Choice>
        <mc:Fallback xmlns="">
          <p:sp>
            <p:nvSpPr>
              <p:cNvPr id="18" name="テキスト ボックス 17">
                <a:extLst>
                  <a:ext uri="{FF2B5EF4-FFF2-40B4-BE49-F238E27FC236}">
                    <a16:creationId xmlns:a16="http://schemas.microsoft.com/office/drawing/2014/main" id="{A5B99AFE-2C6B-440F-E4A0-C52C26CA91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0070" y="2573493"/>
                <a:ext cx="617733" cy="61555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二等辺三角形 5">
            <a:extLst>
              <a:ext uri="{FF2B5EF4-FFF2-40B4-BE49-F238E27FC236}">
                <a16:creationId xmlns:a16="http://schemas.microsoft.com/office/drawing/2014/main" id="{8C1C4966-56E1-3F52-5EA1-140557C67F08}"/>
              </a:ext>
            </a:extLst>
          </p:cNvPr>
          <p:cNvSpPr/>
          <p:nvPr/>
        </p:nvSpPr>
        <p:spPr>
          <a:xfrm rot="10800000">
            <a:off x="2397467" y="5010669"/>
            <a:ext cx="452603" cy="456407"/>
          </a:xfrm>
          <a:prstGeom prst="triangle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01A27174-4156-6C9D-879E-0BD3BC6B83CE}"/>
                  </a:ext>
                </a:extLst>
              </p:cNvPr>
              <p:cNvSpPr txBox="1"/>
              <p:nvPr/>
            </p:nvSpPr>
            <p:spPr>
              <a:xfrm>
                <a:off x="2850070" y="4931096"/>
                <a:ext cx="617733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ja-JP" sz="4000" b="0" i="1" smtClean="0"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kumimoji="1" lang="ja-JP" altLang="en-US" sz="4000"/>
              </a:p>
            </p:txBody>
          </p:sp>
        </mc:Choice>
        <mc:Fallback xmlns="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01A27174-4156-6C9D-879E-0BD3BC6B83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0070" y="4931096"/>
                <a:ext cx="617733" cy="61555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二等辺三角形 9">
            <a:extLst>
              <a:ext uri="{FF2B5EF4-FFF2-40B4-BE49-F238E27FC236}">
                <a16:creationId xmlns:a16="http://schemas.microsoft.com/office/drawing/2014/main" id="{D80EC12E-FAC3-0F50-FECF-BCD909E705DB}"/>
              </a:ext>
            </a:extLst>
          </p:cNvPr>
          <p:cNvSpPr/>
          <p:nvPr/>
        </p:nvSpPr>
        <p:spPr>
          <a:xfrm rot="5400000">
            <a:off x="3709573" y="3904326"/>
            <a:ext cx="452603" cy="456407"/>
          </a:xfrm>
          <a:prstGeom prst="triangle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二等辺三角形 21">
            <a:extLst>
              <a:ext uri="{FF2B5EF4-FFF2-40B4-BE49-F238E27FC236}">
                <a16:creationId xmlns:a16="http://schemas.microsoft.com/office/drawing/2014/main" id="{4819B09F-1DD3-991D-740C-8C8CE375D212}"/>
              </a:ext>
            </a:extLst>
          </p:cNvPr>
          <p:cNvSpPr/>
          <p:nvPr/>
        </p:nvSpPr>
        <p:spPr>
          <a:xfrm rot="5400000">
            <a:off x="4461156" y="3904325"/>
            <a:ext cx="452603" cy="456407"/>
          </a:xfrm>
          <a:prstGeom prst="triangle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二等辺三角形 22">
            <a:extLst>
              <a:ext uri="{FF2B5EF4-FFF2-40B4-BE49-F238E27FC236}">
                <a16:creationId xmlns:a16="http://schemas.microsoft.com/office/drawing/2014/main" id="{FFF88141-E11B-B4BD-3712-7B4210FC9845}"/>
              </a:ext>
            </a:extLst>
          </p:cNvPr>
          <p:cNvSpPr/>
          <p:nvPr/>
        </p:nvSpPr>
        <p:spPr>
          <a:xfrm rot="5400000">
            <a:off x="5212741" y="3904325"/>
            <a:ext cx="452603" cy="456407"/>
          </a:xfrm>
          <a:prstGeom prst="triangle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BC8955E2-FA69-E470-C977-6D1537BC6F69}"/>
              </a:ext>
            </a:extLst>
          </p:cNvPr>
          <p:cNvSpPr/>
          <p:nvPr/>
        </p:nvSpPr>
        <p:spPr>
          <a:xfrm>
            <a:off x="5962424" y="3614037"/>
            <a:ext cx="3494214" cy="91545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3200">
                <a:solidFill>
                  <a:schemeClr val="tx1"/>
                </a:solidFill>
              </a:rPr>
              <a:t>仕事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テキスト ボックス 24">
                <a:extLst>
                  <a:ext uri="{FF2B5EF4-FFF2-40B4-BE49-F238E27FC236}">
                    <a16:creationId xmlns:a16="http://schemas.microsoft.com/office/drawing/2014/main" id="{BCA46E63-2FA9-1253-B1B5-CA810D442BE1}"/>
                  </a:ext>
                </a:extLst>
              </p:cNvPr>
              <p:cNvSpPr txBox="1"/>
              <p:nvPr/>
            </p:nvSpPr>
            <p:spPr>
              <a:xfrm>
                <a:off x="3729412" y="3164284"/>
                <a:ext cx="2366353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40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ja-JP" sz="4000" b="0" i="0" smtClean="0">
                              <a:latin typeface="Cambria Math" panose="02040503050406030204" pitchFamily="18" charset="0"/>
                            </a:rPr>
                            <m:t>out</m:t>
                          </m:r>
                        </m:sub>
                      </m:sSub>
                      <m:r>
                        <a:rPr kumimoji="1" lang="en-US" altLang="ja-JP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4000" b="0" i="1" smtClean="0"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kumimoji="1" lang="ja-JP" altLang="en-US" sz="4000" dirty="0"/>
              </a:p>
            </p:txBody>
          </p:sp>
        </mc:Choice>
        <mc:Fallback xmlns="">
          <p:sp>
            <p:nvSpPr>
              <p:cNvPr id="25" name="テキスト ボックス 24">
                <a:extLst>
                  <a:ext uri="{FF2B5EF4-FFF2-40B4-BE49-F238E27FC236}">
                    <a16:creationId xmlns:a16="http://schemas.microsoft.com/office/drawing/2014/main" id="{BCA46E63-2FA9-1253-B1B5-CA810D442B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9412" y="3164284"/>
                <a:ext cx="2366353" cy="61555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乗算記号 25">
            <a:extLst>
              <a:ext uri="{FF2B5EF4-FFF2-40B4-BE49-F238E27FC236}">
                <a16:creationId xmlns:a16="http://schemas.microsoft.com/office/drawing/2014/main" id="{200254C8-F9DF-EB7C-0466-4EFADDE3BE0D}"/>
              </a:ext>
            </a:extLst>
          </p:cNvPr>
          <p:cNvSpPr/>
          <p:nvPr/>
        </p:nvSpPr>
        <p:spPr>
          <a:xfrm>
            <a:off x="2699875" y="2689170"/>
            <a:ext cx="4018651" cy="2289164"/>
          </a:xfrm>
          <a:prstGeom prst="mathMultiply">
            <a:avLst>
              <a:gd name="adj1" fmla="val 13867"/>
            </a:avLst>
          </a:prstGeom>
          <a:gradFill>
            <a:gsLst>
              <a:gs pos="0">
                <a:schemeClr val="accent6">
                  <a:tint val="50000"/>
                  <a:satMod val="300000"/>
                  <a:alpha val="90000"/>
                </a:schemeClr>
              </a:gs>
              <a:gs pos="35000">
                <a:schemeClr val="accent6">
                  <a:tint val="37000"/>
                  <a:satMod val="300000"/>
                  <a:alpha val="90000"/>
                </a:schemeClr>
              </a:gs>
              <a:gs pos="100000">
                <a:schemeClr val="accent6">
                  <a:tint val="15000"/>
                  <a:satMod val="350000"/>
                  <a:alpha val="90000"/>
                </a:schemeClr>
              </a:gs>
            </a:gsLst>
          </a:gradFill>
          <a:effec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EB740B30-4C47-8945-034E-94D21DD15367}"/>
              </a:ext>
            </a:extLst>
          </p:cNvPr>
          <p:cNvSpPr/>
          <p:nvPr/>
        </p:nvSpPr>
        <p:spPr>
          <a:xfrm>
            <a:off x="5596616" y="5833380"/>
            <a:ext cx="4860376" cy="1494502"/>
          </a:xfrm>
          <a:prstGeom prst="rect">
            <a:avLst/>
          </a:prstGeom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2800"/>
              <a:t>熱源から熱を受け取り，それを</a:t>
            </a:r>
            <a:r>
              <a:rPr lang="ja-JP" altLang="en-US" sz="2800">
                <a:solidFill>
                  <a:schemeClr val="accent6"/>
                </a:solidFill>
              </a:rPr>
              <a:t>すべて仕事に変える</a:t>
            </a:r>
            <a:r>
              <a:rPr lang="ja-JP" altLang="en-US" sz="2800"/>
              <a:t>熱サイクルは</a:t>
            </a:r>
            <a:r>
              <a:rPr lang="ja-JP" altLang="en-US" sz="2800">
                <a:solidFill>
                  <a:schemeClr val="accent6"/>
                </a:solidFill>
              </a:rPr>
              <a:t>存在しない</a:t>
            </a:r>
            <a:r>
              <a:rPr lang="ja-JP" altLang="en-US" sz="2800"/>
              <a:t>．</a:t>
            </a:r>
            <a:endParaRPr lang="en-US" altLang="ja-JP" sz="2800"/>
          </a:p>
        </p:txBody>
      </p:sp>
    </p:spTree>
    <p:extLst>
      <p:ext uri="{BB962C8B-B14F-4D97-AF65-F5344CB8AC3E}">
        <p14:creationId xmlns:p14="http://schemas.microsoft.com/office/powerpoint/2010/main" val="361056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612E76-15C7-F48D-B4AF-C82A0E3726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51FEC2FA-DE4C-6A74-4684-496F94906C43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64</a:t>
            </a:fld>
            <a:endParaRPr kumimoji="1" lang="ja-JP" altLang="en-US" b="0"/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61A08B4D-CCED-B1A3-5402-998880D16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クラウジウスの原理</a:t>
            </a:r>
            <a:endParaRPr kumimoji="1" lang="ja-JP" altLang="en-US"/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6D649E51-2609-ED63-F605-D081F364234F}"/>
              </a:ext>
            </a:extLst>
          </p:cNvPr>
          <p:cNvSpPr/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3">
                      <a:lumMod val="75000"/>
                    </a:schemeClr>
                  </a:solidFill>
                </a:ln>
              </a:rPr>
              <a:t>板書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E49E04FC-56A1-FFA6-A0EF-12EE0C0DC38F}"/>
              </a:ext>
            </a:extLst>
          </p:cNvPr>
          <p:cNvSpPr/>
          <p:nvPr/>
        </p:nvSpPr>
        <p:spPr>
          <a:xfrm>
            <a:off x="882577" y="1595836"/>
            <a:ext cx="3494214" cy="915453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3200" dirty="0">
                <a:solidFill>
                  <a:schemeClr val="tx1"/>
                </a:solidFill>
              </a:rPr>
              <a:t>高温部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CC512B0C-2807-0F84-F811-3C0F0D01C6DC}"/>
              </a:ext>
            </a:extLst>
          </p:cNvPr>
          <p:cNvSpPr/>
          <p:nvPr/>
        </p:nvSpPr>
        <p:spPr>
          <a:xfrm>
            <a:off x="882577" y="5608854"/>
            <a:ext cx="3494214" cy="915453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3200" dirty="0">
                <a:solidFill>
                  <a:schemeClr val="tx1"/>
                </a:solidFill>
              </a:rPr>
              <a:t>低温部</a:t>
            </a:r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AE37AB95-6DE6-8E51-6FEE-90959D1E5780}"/>
              </a:ext>
            </a:extLst>
          </p:cNvPr>
          <p:cNvSpPr/>
          <p:nvPr/>
        </p:nvSpPr>
        <p:spPr>
          <a:xfrm>
            <a:off x="5596616" y="5833380"/>
            <a:ext cx="4860376" cy="1494502"/>
          </a:xfrm>
          <a:prstGeom prst="rect">
            <a:avLst/>
          </a:prstGeom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2800"/>
              <a:t>低温部から</a:t>
            </a:r>
            <a:r>
              <a:rPr lang="ja-JP" altLang="en-US" sz="2800">
                <a:solidFill>
                  <a:schemeClr val="accent6"/>
                </a:solidFill>
              </a:rPr>
              <a:t>高温部に熱を移して</a:t>
            </a:r>
            <a:r>
              <a:rPr lang="ja-JP" altLang="en-US" sz="2800"/>
              <a:t>，他に影響を残さない熱サイクルは</a:t>
            </a:r>
            <a:r>
              <a:rPr lang="ja-JP" altLang="en-US" sz="2800">
                <a:solidFill>
                  <a:schemeClr val="accent6"/>
                </a:solidFill>
              </a:rPr>
              <a:t>存在しない</a:t>
            </a:r>
            <a:r>
              <a:rPr lang="ja-JP" altLang="en-US" sz="2800"/>
              <a:t>．</a:t>
            </a:r>
            <a:endParaRPr lang="en-US" altLang="ja-JP" sz="2800"/>
          </a:p>
        </p:txBody>
      </p:sp>
      <p:sp>
        <p:nvSpPr>
          <p:cNvPr id="12" name="楕円 11">
            <a:extLst>
              <a:ext uri="{FF2B5EF4-FFF2-40B4-BE49-F238E27FC236}">
                <a16:creationId xmlns:a16="http://schemas.microsoft.com/office/drawing/2014/main" id="{60F40DDF-0DDF-29F8-F4D1-484D84EE634B}"/>
              </a:ext>
            </a:extLst>
          </p:cNvPr>
          <p:cNvSpPr/>
          <p:nvPr/>
        </p:nvSpPr>
        <p:spPr>
          <a:xfrm>
            <a:off x="1791563" y="3239558"/>
            <a:ext cx="1664413" cy="166441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3600">
                <a:solidFill>
                  <a:schemeClr val="tx1"/>
                </a:solidFill>
              </a:rPr>
              <a:t>サイクル</a:t>
            </a:r>
          </a:p>
        </p:txBody>
      </p:sp>
      <p:sp>
        <p:nvSpPr>
          <p:cNvPr id="14" name="二等辺三角形 13">
            <a:extLst>
              <a:ext uri="{FF2B5EF4-FFF2-40B4-BE49-F238E27FC236}">
                <a16:creationId xmlns:a16="http://schemas.microsoft.com/office/drawing/2014/main" id="{32A4E6EB-C5FB-0B03-2B69-84967A38F790}"/>
              </a:ext>
            </a:extLst>
          </p:cNvPr>
          <p:cNvSpPr/>
          <p:nvPr/>
        </p:nvSpPr>
        <p:spPr>
          <a:xfrm>
            <a:off x="2397467" y="2653066"/>
            <a:ext cx="452603" cy="456407"/>
          </a:xfrm>
          <a:prstGeom prst="triangle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テキスト ボックス 17">
                <a:extLst>
                  <a:ext uri="{FF2B5EF4-FFF2-40B4-BE49-F238E27FC236}">
                    <a16:creationId xmlns:a16="http://schemas.microsoft.com/office/drawing/2014/main" id="{231D8B48-006E-A12B-18DB-F812F5C12373}"/>
                  </a:ext>
                </a:extLst>
              </p:cNvPr>
              <p:cNvSpPr txBox="1"/>
              <p:nvPr/>
            </p:nvSpPr>
            <p:spPr>
              <a:xfrm>
                <a:off x="2850070" y="2573493"/>
                <a:ext cx="617733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ja-JP" sz="4000" b="0" i="1" smtClean="0"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kumimoji="1" lang="ja-JP" altLang="en-US" sz="4000"/>
              </a:p>
            </p:txBody>
          </p:sp>
        </mc:Choice>
        <mc:Fallback xmlns="">
          <p:sp>
            <p:nvSpPr>
              <p:cNvPr id="18" name="テキスト ボックス 17">
                <a:extLst>
                  <a:ext uri="{FF2B5EF4-FFF2-40B4-BE49-F238E27FC236}">
                    <a16:creationId xmlns:a16="http://schemas.microsoft.com/office/drawing/2014/main" id="{231D8B48-006E-A12B-18DB-F812F5C123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0070" y="2573493"/>
                <a:ext cx="617733" cy="61555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二等辺三角形 5">
            <a:extLst>
              <a:ext uri="{FF2B5EF4-FFF2-40B4-BE49-F238E27FC236}">
                <a16:creationId xmlns:a16="http://schemas.microsoft.com/office/drawing/2014/main" id="{DFCBB404-7482-EB08-EC98-3E732F2590C7}"/>
              </a:ext>
            </a:extLst>
          </p:cNvPr>
          <p:cNvSpPr/>
          <p:nvPr/>
        </p:nvSpPr>
        <p:spPr>
          <a:xfrm>
            <a:off x="2397467" y="5010669"/>
            <a:ext cx="452603" cy="456407"/>
          </a:xfrm>
          <a:prstGeom prst="triangle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5813EA3B-C1A3-5550-C38E-5AFAF1463866}"/>
                  </a:ext>
                </a:extLst>
              </p:cNvPr>
              <p:cNvSpPr txBox="1"/>
              <p:nvPr/>
            </p:nvSpPr>
            <p:spPr>
              <a:xfrm>
                <a:off x="2850070" y="4931096"/>
                <a:ext cx="617733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ja-JP" sz="4000" b="0" i="1" smtClean="0"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kumimoji="1" lang="ja-JP" altLang="en-US" sz="4000"/>
              </a:p>
            </p:txBody>
          </p:sp>
        </mc:Choice>
        <mc:Fallback xmlns="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5813EA3B-C1A3-5550-C38E-5AFAF14638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0070" y="4931096"/>
                <a:ext cx="617733" cy="61555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乗算記号 8">
            <a:extLst>
              <a:ext uri="{FF2B5EF4-FFF2-40B4-BE49-F238E27FC236}">
                <a16:creationId xmlns:a16="http://schemas.microsoft.com/office/drawing/2014/main" id="{DD534937-BD9D-738D-0225-4B3511CAA6DF}"/>
              </a:ext>
            </a:extLst>
          </p:cNvPr>
          <p:cNvSpPr/>
          <p:nvPr/>
        </p:nvSpPr>
        <p:spPr>
          <a:xfrm>
            <a:off x="1124994" y="2007737"/>
            <a:ext cx="2997548" cy="1735374"/>
          </a:xfrm>
          <a:prstGeom prst="mathMultiply">
            <a:avLst>
              <a:gd name="adj1" fmla="val 13867"/>
            </a:avLst>
          </a:prstGeom>
          <a:gradFill>
            <a:gsLst>
              <a:gs pos="0">
                <a:schemeClr val="accent6">
                  <a:tint val="50000"/>
                  <a:satMod val="300000"/>
                  <a:alpha val="90000"/>
                </a:schemeClr>
              </a:gs>
              <a:gs pos="35000">
                <a:schemeClr val="accent6">
                  <a:tint val="37000"/>
                  <a:satMod val="300000"/>
                  <a:alpha val="90000"/>
                </a:schemeClr>
              </a:gs>
              <a:gs pos="100000">
                <a:schemeClr val="accent6">
                  <a:tint val="15000"/>
                  <a:satMod val="350000"/>
                  <a:alpha val="90000"/>
                </a:schemeClr>
              </a:gs>
            </a:gsLst>
          </a:gradFill>
          <a:effec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二等辺三角形 9">
            <a:extLst>
              <a:ext uri="{FF2B5EF4-FFF2-40B4-BE49-F238E27FC236}">
                <a16:creationId xmlns:a16="http://schemas.microsoft.com/office/drawing/2014/main" id="{4CED2AE6-6580-9E0C-B016-763C7645B9E4}"/>
              </a:ext>
            </a:extLst>
          </p:cNvPr>
          <p:cNvSpPr/>
          <p:nvPr/>
        </p:nvSpPr>
        <p:spPr>
          <a:xfrm rot="5400000">
            <a:off x="3709573" y="3904326"/>
            <a:ext cx="452603" cy="456407"/>
          </a:xfrm>
          <a:prstGeom prst="triangle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二等辺三角形 21">
            <a:extLst>
              <a:ext uri="{FF2B5EF4-FFF2-40B4-BE49-F238E27FC236}">
                <a16:creationId xmlns:a16="http://schemas.microsoft.com/office/drawing/2014/main" id="{6C7E86BA-AECA-A8F9-4A51-ECBB3D991070}"/>
              </a:ext>
            </a:extLst>
          </p:cNvPr>
          <p:cNvSpPr/>
          <p:nvPr/>
        </p:nvSpPr>
        <p:spPr>
          <a:xfrm rot="5400000">
            <a:off x="4461156" y="3904325"/>
            <a:ext cx="452603" cy="456407"/>
          </a:xfrm>
          <a:prstGeom prst="triangle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二等辺三角形 22">
            <a:extLst>
              <a:ext uri="{FF2B5EF4-FFF2-40B4-BE49-F238E27FC236}">
                <a16:creationId xmlns:a16="http://schemas.microsoft.com/office/drawing/2014/main" id="{1EA3184A-1C60-F6AE-0F6C-8E83E489205B}"/>
              </a:ext>
            </a:extLst>
          </p:cNvPr>
          <p:cNvSpPr/>
          <p:nvPr/>
        </p:nvSpPr>
        <p:spPr>
          <a:xfrm rot="5400000">
            <a:off x="5212741" y="3904325"/>
            <a:ext cx="452603" cy="456407"/>
          </a:xfrm>
          <a:prstGeom prst="triangle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0255C21E-4A4F-E12A-D1AE-19099E1599CD}"/>
              </a:ext>
            </a:extLst>
          </p:cNvPr>
          <p:cNvSpPr/>
          <p:nvPr/>
        </p:nvSpPr>
        <p:spPr>
          <a:xfrm>
            <a:off x="5962424" y="3614037"/>
            <a:ext cx="3494214" cy="91545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3200">
                <a:solidFill>
                  <a:schemeClr val="tx1"/>
                </a:solidFill>
              </a:rPr>
              <a:t>他への影響</a:t>
            </a:r>
          </a:p>
        </p:txBody>
      </p:sp>
    </p:spTree>
    <p:extLst>
      <p:ext uri="{BB962C8B-B14F-4D97-AF65-F5344CB8AC3E}">
        <p14:creationId xmlns:p14="http://schemas.microsoft.com/office/powerpoint/2010/main" val="695336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B77104-931D-DF81-38F3-C9117AABB0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C8FD9F84-A950-14D1-A48B-4AF1CB9589CD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65</a:t>
            </a:fld>
            <a:endParaRPr kumimoji="1" lang="ja-JP" altLang="en-US" b="0"/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4B0F3C66-C099-3EB5-88B2-170EF5823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オストワルトの原理</a:t>
            </a:r>
            <a:endParaRPr kumimoji="1" lang="ja-JP" altLang="en-US"/>
          </a:p>
        </p:txBody>
      </p:sp>
      <p:sp>
        <p:nvSpPr>
          <p:cNvPr id="6" name="テキスト プレースホルダー 5">
            <a:extLst>
              <a:ext uri="{FF2B5EF4-FFF2-40B4-BE49-F238E27FC236}">
                <a16:creationId xmlns:a16="http://schemas.microsoft.com/office/drawing/2014/main" id="{ABC2B401-E3B2-628D-D501-6057FA18539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altLang="ja-JP" dirty="0">
                <a:hlinkClick r:id="rId2"/>
              </a:rPr>
              <a:t>https://irasutoya.com/2016/08/blog-post_544.html</a:t>
            </a:r>
            <a:endParaRPr lang="ja-JP" altLang="en-US" dirty="0"/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5F1D8CFB-A8D2-C8F9-56F6-D57A05E3BE54}"/>
              </a:ext>
            </a:extLst>
          </p:cNvPr>
          <p:cNvSpPr/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3">
                      <a:lumMod val="75000"/>
                    </a:schemeClr>
                  </a:solidFill>
                </a:ln>
              </a:rPr>
              <a:t>板書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91F9288F-5C25-A3E1-CD5F-0155F3BEFF49}"/>
              </a:ext>
            </a:extLst>
          </p:cNvPr>
          <p:cNvSpPr/>
          <p:nvPr/>
        </p:nvSpPr>
        <p:spPr>
          <a:xfrm>
            <a:off x="882577" y="1595836"/>
            <a:ext cx="3494214" cy="915453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3200" dirty="0">
                <a:solidFill>
                  <a:schemeClr val="tx1"/>
                </a:solidFill>
              </a:rPr>
              <a:t>高温部</a:t>
            </a:r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F68D9FFF-FF54-C0EE-E416-02C854349F14}"/>
              </a:ext>
            </a:extLst>
          </p:cNvPr>
          <p:cNvSpPr/>
          <p:nvPr/>
        </p:nvSpPr>
        <p:spPr>
          <a:xfrm>
            <a:off x="5345906" y="5833380"/>
            <a:ext cx="5111086" cy="1494502"/>
          </a:xfrm>
          <a:prstGeom prst="rect">
            <a:avLst/>
          </a:prstGeom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2800"/>
              <a:t>ただ</a:t>
            </a:r>
            <a:r>
              <a:rPr lang="en-US" altLang="ja-JP" sz="2800"/>
              <a:t>1</a:t>
            </a:r>
            <a:r>
              <a:rPr lang="ja-JP" altLang="en-US" sz="2800"/>
              <a:t>つの熱源から熱を吸収し，ずっと動き続ける熱サイクル</a:t>
            </a:r>
            <a:r>
              <a:rPr lang="ja-JP" altLang="en-US" sz="2800">
                <a:solidFill>
                  <a:schemeClr val="accent6"/>
                </a:solidFill>
              </a:rPr>
              <a:t>第二種永久機関</a:t>
            </a:r>
            <a:r>
              <a:rPr lang="ja-JP" altLang="en-US" sz="2800"/>
              <a:t>は存在しない．</a:t>
            </a:r>
            <a:endParaRPr lang="en-US" altLang="ja-JP" sz="2800"/>
          </a:p>
        </p:txBody>
      </p:sp>
      <p:sp>
        <p:nvSpPr>
          <p:cNvPr id="12" name="楕円 11">
            <a:extLst>
              <a:ext uri="{FF2B5EF4-FFF2-40B4-BE49-F238E27FC236}">
                <a16:creationId xmlns:a16="http://schemas.microsoft.com/office/drawing/2014/main" id="{D829A173-199D-D748-B201-42E692EA2FD0}"/>
              </a:ext>
            </a:extLst>
          </p:cNvPr>
          <p:cNvSpPr/>
          <p:nvPr/>
        </p:nvSpPr>
        <p:spPr>
          <a:xfrm>
            <a:off x="1791563" y="3239558"/>
            <a:ext cx="1664413" cy="166441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3600">
                <a:solidFill>
                  <a:schemeClr val="tx1"/>
                </a:solidFill>
              </a:rPr>
              <a:t>サイクル</a:t>
            </a:r>
          </a:p>
        </p:txBody>
      </p:sp>
      <p:sp>
        <p:nvSpPr>
          <p:cNvPr id="14" name="二等辺三角形 13">
            <a:extLst>
              <a:ext uri="{FF2B5EF4-FFF2-40B4-BE49-F238E27FC236}">
                <a16:creationId xmlns:a16="http://schemas.microsoft.com/office/drawing/2014/main" id="{FEC95BB0-A02A-D6EB-AB32-315CBB198F93}"/>
              </a:ext>
            </a:extLst>
          </p:cNvPr>
          <p:cNvSpPr/>
          <p:nvPr/>
        </p:nvSpPr>
        <p:spPr>
          <a:xfrm rot="10800000">
            <a:off x="2397467" y="2653066"/>
            <a:ext cx="452603" cy="456407"/>
          </a:xfrm>
          <a:prstGeom prst="triangle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テキスト ボックス 17">
                <a:extLst>
                  <a:ext uri="{FF2B5EF4-FFF2-40B4-BE49-F238E27FC236}">
                    <a16:creationId xmlns:a16="http://schemas.microsoft.com/office/drawing/2014/main" id="{68B1A2FF-4C8B-F616-B488-69FE8178F41F}"/>
                  </a:ext>
                </a:extLst>
              </p:cNvPr>
              <p:cNvSpPr txBox="1"/>
              <p:nvPr/>
            </p:nvSpPr>
            <p:spPr>
              <a:xfrm>
                <a:off x="2850070" y="2573493"/>
                <a:ext cx="617733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ja-JP" sz="4000" b="0" i="1" smtClean="0"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kumimoji="1" lang="ja-JP" altLang="en-US" sz="4000"/>
              </a:p>
            </p:txBody>
          </p:sp>
        </mc:Choice>
        <mc:Fallback xmlns="">
          <p:sp>
            <p:nvSpPr>
              <p:cNvPr id="18" name="テキスト ボックス 17">
                <a:extLst>
                  <a:ext uri="{FF2B5EF4-FFF2-40B4-BE49-F238E27FC236}">
                    <a16:creationId xmlns:a16="http://schemas.microsoft.com/office/drawing/2014/main" id="{68B1A2FF-4C8B-F616-B488-69FE8178F4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0070" y="2573493"/>
                <a:ext cx="617733" cy="61555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乗算記号 8">
            <a:extLst>
              <a:ext uri="{FF2B5EF4-FFF2-40B4-BE49-F238E27FC236}">
                <a16:creationId xmlns:a16="http://schemas.microsoft.com/office/drawing/2014/main" id="{14F95421-5540-2FF0-C58D-DCDE0D45A050}"/>
              </a:ext>
            </a:extLst>
          </p:cNvPr>
          <p:cNvSpPr/>
          <p:nvPr/>
        </p:nvSpPr>
        <p:spPr>
          <a:xfrm>
            <a:off x="898692" y="2310918"/>
            <a:ext cx="3478099" cy="3522462"/>
          </a:xfrm>
          <a:prstGeom prst="mathMultiply">
            <a:avLst>
              <a:gd name="adj1" fmla="val 13867"/>
            </a:avLst>
          </a:prstGeom>
          <a:gradFill>
            <a:gsLst>
              <a:gs pos="0">
                <a:schemeClr val="accent6">
                  <a:tint val="50000"/>
                  <a:satMod val="300000"/>
                  <a:alpha val="90000"/>
                </a:schemeClr>
              </a:gs>
              <a:gs pos="35000">
                <a:schemeClr val="accent6">
                  <a:tint val="37000"/>
                  <a:satMod val="300000"/>
                  <a:alpha val="90000"/>
                </a:schemeClr>
              </a:gs>
              <a:gs pos="100000">
                <a:schemeClr val="accent6">
                  <a:tint val="15000"/>
                  <a:satMod val="350000"/>
                  <a:alpha val="90000"/>
                </a:schemeClr>
              </a:gs>
            </a:gsLst>
          </a:gradFill>
          <a:effec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26" name="Picture 2" descr="永久機関のイラスト">
            <a:extLst>
              <a:ext uri="{FF2B5EF4-FFF2-40B4-BE49-F238E27FC236}">
                <a16:creationId xmlns:a16="http://schemas.microsoft.com/office/drawing/2014/main" id="{C9A8DF33-3D38-32E0-EE8A-9ABACA7EB8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5565" y="1760258"/>
            <a:ext cx="3810000" cy="3419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乗算記号 4">
            <a:extLst>
              <a:ext uri="{FF2B5EF4-FFF2-40B4-BE49-F238E27FC236}">
                <a16:creationId xmlns:a16="http://schemas.microsoft.com/office/drawing/2014/main" id="{551CCCD5-48C0-A9AE-3F0D-35FB1336D655}"/>
              </a:ext>
            </a:extLst>
          </p:cNvPr>
          <p:cNvSpPr/>
          <p:nvPr/>
        </p:nvSpPr>
        <p:spPr>
          <a:xfrm>
            <a:off x="5253598" y="931705"/>
            <a:ext cx="4772872" cy="4833750"/>
          </a:xfrm>
          <a:prstGeom prst="mathMultiply">
            <a:avLst>
              <a:gd name="adj1" fmla="val 13867"/>
            </a:avLst>
          </a:prstGeom>
          <a:gradFill>
            <a:gsLst>
              <a:gs pos="0">
                <a:schemeClr val="accent6">
                  <a:tint val="50000"/>
                  <a:satMod val="300000"/>
                  <a:alpha val="90000"/>
                </a:schemeClr>
              </a:gs>
              <a:gs pos="35000">
                <a:schemeClr val="accent6">
                  <a:tint val="37000"/>
                  <a:satMod val="300000"/>
                  <a:alpha val="90000"/>
                </a:schemeClr>
              </a:gs>
              <a:gs pos="100000">
                <a:schemeClr val="accent6">
                  <a:tint val="15000"/>
                  <a:satMod val="350000"/>
                  <a:alpha val="90000"/>
                </a:schemeClr>
              </a:gs>
            </a:gsLst>
          </a:gradFill>
          <a:effec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54920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B1BDFBDD-76BA-AD2A-5BA0-9E3C8897EC7B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66</a:t>
            </a:fld>
            <a:endParaRPr kumimoji="1" lang="ja-JP" altLang="en-US" b="0"/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EC50A318-B936-A95C-8C26-22979A474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ネルンストの熱定理</a:t>
            </a:r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899E9109-35C1-5E99-98E9-B66EDE2F22FE}"/>
              </a:ext>
            </a:extLst>
          </p:cNvPr>
          <p:cNvSpPr/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3">
                      <a:lumMod val="75000"/>
                    </a:schemeClr>
                  </a:solidFill>
                </a:ln>
              </a:rPr>
              <a:t>板書</a:t>
            </a:r>
          </a:p>
        </p:txBody>
      </p:sp>
      <p:sp>
        <p:nvSpPr>
          <p:cNvPr id="9" name="楕円 8">
            <a:extLst>
              <a:ext uri="{FF2B5EF4-FFF2-40B4-BE49-F238E27FC236}">
                <a16:creationId xmlns:a16="http://schemas.microsoft.com/office/drawing/2014/main" id="{CBE96E83-F57F-D984-1EB5-54C2700ABDC8}"/>
              </a:ext>
            </a:extLst>
          </p:cNvPr>
          <p:cNvSpPr/>
          <p:nvPr/>
        </p:nvSpPr>
        <p:spPr>
          <a:xfrm>
            <a:off x="624848" y="1524950"/>
            <a:ext cx="915642" cy="91564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50000">
                <a:schemeClr val="accent1">
                  <a:lumMod val="30000"/>
                  <a:lumOff val="7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楕円 9">
            <a:extLst>
              <a:ext uri="{FF2B5EF4-FFF2-40B4-BE49-F238E27FC236}">
                <a16:creationId xmlns:a16="http://schemas.microsoft.com/office/drawing/2014/main" id="{97B02839-FFA0-0362-99AB-35DB2C2D0454}"/>
              </a:ext>
            </a:extLst>
          </p:cNvPr>
          <p:cNvSpPr/>
          <p:nvPr/>
        </p:nvSpPr>
        <p:spPr>
          <a:xfrm>
            <a:off x="1526289" y="1524950"/>
            <a:ext cx="915642" cy="91564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50000">
                <a:schemeClr val="accent1">
                  <a:lumMod val="30000"/>
                  <a:lumOff val="7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楕円 10">
            <a:extLst>
              <a:ext uri="{FF2B5EF4-FFF2-40B4-BE49-F238E27FC236}">
                <a16:creationId xmlns:a16="http://schemas.microsoft.com/office/drawing/2014/main" id="{9E7CE1AA-5F57-A341-AD14-15F4A7712477}"/>
              </a:ext>
            </a:extLst>
          </p:cNvPr>
          <p:cNvSpPr/>
          <p:nvPr/>
        </p:nvSpPr>
        <p:spPr>
          <a:xfrm>
            <a:off x="2427730" y="1524950"/>
            <a:ext cx="915642" cy="91564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50000">
                <a:schemeClr val="accent1">
                  <a:lumMod val="30000"/>
                  <a:lumOff val="7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楕円 11">
            <a:extLst>
              <a:ext uri="{FF2B5EF4-FFF2-40B4-BE49-F238E27FC236}">
                <a16:creationId xmlns:a16="http://schemas.microsoft.com/office/drawing/2014/main" id="{2DEA93CF-DC84-C001-DD54-C8479180A418}"/>
              </a:ext>
            </a:extLst>
          </p:cNvPr>
          <p:cNvSpPr/>
          <p:nvPr/>
        </p:nvSpPr>
        <p:spPr>
          <a:xfrm>
            <a:off x="3329171" y="1524950"/>
            <a:ext cx="915642" cy="91564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50000">
                <a:schemeClr val="accent1">
                  <a:lumMod val="30000"/>
                  <a:lumOff val="7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楕円 12">
            <a:extLst>
              <a:ext uri="{FF2B5EF4-FFF2-40B4-BE49-F238E27FC236}">
                <a16:creationId xmlns:a16="http://schemas.microsoft.com/office/drawing/2014/main" id="{D6EFF5E2-5F31-BCE0-0D8A-F0D5A083C0EE}"/>
              </a:ext>
            </a:extLst>
          </p:cNvPr>
          <p:cNvSpPr/>
          <p:nvPr/>
        </p:nvSpPr>
        <p:spPr>
          <a:xfrm>
            <a:off x="1977010" y="2307804"/>
            <a:ext cx="915642" cy="91564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50000">
                <a:schemeClr val="accent1">
                  <a:lumMod val="30000"/>
                  <a:lumOff val="7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楕円 13">
            <a:extLst>
              <a:ext uri="{FF2B5EF4-FFF2-40B4-BE49-F238E27FC236}">
                <a16:creationId xmlns:a16="http://schemas.microsoft.com/office/drawing/2014/main" id="{6F948530-7A75-2CE5-C7E6-CCEB9F225955}"/>
              </a:ext>
            </a:extLst>
          </p:cNvPr>
          <p:cNvSpPr/>
          <p:nvPr/>
        </p:nvSpPr>
        <p:spPr>
          <a:xfrm>
            <a:off x="2878451" y="2307804"/>
            <a:ext cx="915642" cy="91564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50000">
                <a:schemeClr val="accent1">
                  <a:lumMod val="30000"/>
                  <a:lumOff val="7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楕円 14">
            <a:extLst>
              <a:ext uri="{FF2B5EF4-FFF2-40B4-BE49-F238E27FC236}">
                <a16:creationId xmlns:a16="http://schemas.microsoft.com/office/drawing/2014/main" id="{98E482AC-72DD-5ACE-3813-C1A43B4C8788}"/>
              </a:ext>
            </a:extLst>
          </p:cNvPr>
          <p:cNvSpPr/>
          <p:nvPr/>
        </p:nvSpPr>
        <p:spPr>
          <a:xfrm>
            <a:off x="1082669" y="2307804"/>
            <a:ext cx="915642" cy="91564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50000">
                <a:schemeClr val="accent1">
                  <a:lumMod val="30000"/>
                  <a:lumOff val="7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楕円 15">
            <a:extLst>
              <a:ext uri="{FF2B5EF4-FFF2-40B4-BE49-F238E27FC236}">
                <a16:creationId xmlns:a16="http://schemas.microsoft.com/office/drawing/2014/main" id="{2144C64F-CAFA-E87A-E80D-C4BC3CA1B503}"/>
              </a:ext>
            </a:extLst>
          </p:cNvPr>
          <p:cNvSpPr/>
          <p:nvPr/>
        </p:nvSpPr>
        <p:spPr>
          <a:xfrm>
            <a:off x="624848" y="3090658"/>
            <a:ext cx="915642" cy="91564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50000">
                <a:schemeClr val="accent1">
                  <a:lumMod val="30000"/>
                  <a:lumOff val="7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楕円 16">
            <a:extLst>
              <a:ext uri="{FF2B5EF4-FFF2-40B4-BE49-F238E27FC236}">
                <a16:creationId xmlns:a16="http://schemas.microsoft.com/office/drawing/2014/main" id="{31B893BD-3EB5-CE9B-7F0E-A577E71DB7C4}"/>
              </a:ext>
            </a:extLst>
          </p:cNvPr>
          <p:cNvSpPr/>
          <p:nvPr/>
        </p:nvSpPr>
        <p:spPr>
          <a:xfrm>
            <a:off x="1526289" y="3090658"/>
            <a:ext cx="915642" cy="91564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50000">
                <a:schemeClr val="accent1">
                  <a:lumMod val="30000"/>
                  <a:lumOff val="7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楕円 17">
            <a:extLst>
              <a:ext uri="{FF2B5EF4-FFF2-40B4-BE49-F238E27FC236}">
                <a16:creationId xmlns:a16="http://schemas.microsoft.com/office/drawing/2014/main" id="{DD1CC944-01BC-CDED-6AA2-631B7D17FCD1}"/>
              </a:ext>
            </a:extLst>
          </p:cNvPr>
          <p:cNvSpPr/>
          <p:nvPr/>
        </p:nvSpPr>
        <p:spPr>
          <a:xfrm>
            <a:off x="2427730" y="3090658"/>
            <a:ext cx="915642" cy="91564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50000">
                <a:schemeClr val="accent1">
                  <a:lumMod val="30000"/>
                  <a:lumOff val="7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楕円 18">
            <a:extLst>
              <a:ext uri="{FF2B5EF4-FFF2-40B4-BE49-F238E27FC236}">
                <a16:creationId xmlns:a16="http://schemas.microsoft.com/office/drawing/2014/main" id="{C5398113-E1FE-1CE4-FFD0-ECBD9CA390CD}"/>
              </a:ext>
            </a:extLst>
          </p:cNvPr>
          <p:cNvSpPr/>
          <p:nvPr/>
        </p:nvSpPr>
        <p:spPr>
          <a:xfrm>
            <a:off x="3329171" y="3090658"/>
            <a:ext cx="915642" cy="91564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50000">
                <a:schemeClr val="accent1">
                  <a:lumMod val="30000"/>
                  <a:lumOff val="7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楕円 19">
            <a:extLst>
              <a:ext uri="{FF2B5EF4-FFF2-40B4-BE49-F238E27FC236}">
                <a16:creationId xmlns:a16="http://schemas.microsoft.com/office/drawing/2014/main" id="{A2F469D4-D8A5-894B-6979-0E75847AF837}"/>
              </a:ext>
            </a:extLst>
          </p:cNvPr>
          <p:cNvSpPr/>
          <p:nvPr/>
        </p:nvSpPr>
        <p:spPr>
          <a:xfrm>
            <a:off x="624848" y="4372113"/>
            <a:ext cx="915642" cy="91564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4">
                  <a:lumMod val="40000"/>
                  <a:lumOff val="60000"/>
                </a:schemeClr>
              </a:gs>
              <a:gs pos="50000">
                <a:schemeClr val="accent4">
                  <a:lumMod val="20000"/>
                  <a:lumOff val="8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楕円 20">
            <a:extLst>
              <a:ext uri="{FF2B5EF4-FFF2-40B4-BE49-F238E27FC236}">
                <a16:creationId xmlns:a16="http://schemas.microsoft.com/office/drawing/2014/main" id="{1E356B9B-25D9-AA25-FD8E-8DFAEE809E63}"/>
              </a:ext>
            </a:extLst>
          </p:cNvPr>
          <p:cNvSpPr/>
          <p:nvPr/>
        </p:nvSpPr>
        <p:spPr>
          <a:xfrm>
            <a:off x="1526289" y="4372113"/>
            <a:ext cx="915642" cy="91564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4">
                  <a:lumMod val="40000"/>
                  <a:lumOff val="60000"/>
                </a:schemeClr>
              </a:gs>
              <a:gs pos="50000">
                <a:schemeClr val="accent4">
                  <a:lumMod val="20000"/>
                  <a:lumOff val="8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楕円 21">
            <a:extLst>
              <a:ext uri="{FF2B5EF4-FFF2-40B4-BE49-F238E27FC236}">
                <a16:creationId xmlns:a16="http://schemas.microsoft.com/office/drawing/2014/main" id="{D9025930-2CB2-A684-1C70-638E186A6A57}"/>
              </a:ext>
            </a:extLst>
          </p:cNvPr>
          <p:cNvSpPr/>
          <p:nvPr/>
        </p:nvSpPr>
        <p:spPr>
          <a:xfrm>
            <a:off x="2427730" y="4372113"/>
            <a:ext cx="915642" cy="91564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4">
                  <a:lumMod val="40000"/>
                  <a:lumOff val="60000"/>
                </a:schemeClr>
              </a:gs>
              <a:gs pos="50000">
                <a:schemeClr val="accent4">
                  <a:lumMod val="20000"/>
                  <a:lumOff val="8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楕円 22">
            <a:extLst>
              <a:ext uri="{FF2B5EF4-FFF2-40B4-BE49-F238E27FC236}">
                <a16:creationId xmlns:a16="http://schemas.microsoft.com/office/drawing/2014/main" id="{D04D4CD5-C514-F261-FC53-A364C4F248B3}"/>
              </a:ext>
            </a:extLst>
          </p:cNvPr>
          <p:cNvSpPr/>
          <p:nvPr/>
        </p:nvSpPr>
        <p:spPr>
          <a:xfrm>
            <a:off x="3329171" y="4372113"/>
            <a:ext cx="915642" cy="91564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4">
                  <a:lumMod val="40000"/>
                  <a:lumOff val="60000"/>
                </a:schemeClr>
              </a:gs>
              <a:gs pos="50000">
                <a:schemeClr val="accent4">
                  <a:lumMod val="20000"/>
                  <a:lumOff val="8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楕円 23">
            <a:extLst>
              <a:ext uri="{FF2B5EF4-FFF2-40B4-BE49-F238E27FC236}">
                <a16:creationId xmlns:a16="http://schemas.microsoft.com/office/drawing/2014/main" id="{0B1C55B5-F559-5345-5F01-E428582F61FB}"/>
              </a:ext>
            </a:extLst>
          </p:cNvPr>
          <p:cNvSpPr/>
          <p:nvPr/>
        </p:nvSpPr>
        <p:spPr>
          <a:xfrm>
            <a:off x="1977010" y="5154967"/>
            <a:ext cx="915642" cy="91564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4">
                  <a:lumMod val="40000"/>
                  <a:lumOff val="60000"/>
                </a:schemeClr>
              </a:gs>
              <a:gs pos="50000">
                <a:schemeClr val="accent4">
                  <a:lumMod val="20000"/>
                  <a:lumOff val="8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楕円 24">
            <a:extLst>
              <a:ext uri="{FF2B5EF4-FFF2-40B4-BE49-F238E27FC236}">
                <a16:creationId xmlns:a16="http://schemas.microsoft.com/office/drawing/2014/main" id="{1DE905FA-1355-F168-0ADF-16CE2213CDC1}"/>
              </a:ext>
            </a:extLst>
          </p:cNvPr>
          <p:cNvSpPr/>
          <p:nvPr/>
        </p:nvSpPr>
        <p:spPr>
          <a:xfrm>
            <a:off x="2878451" y="5154967"/>
            <a:ext cx="915642" cy="91564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4">
                  <a:lumMod val="40000"/>
                  <a:lumOff val="60000"/>
                </a:schemeClr>
              </a:gs>
              <a:gs pos="50000">
                <a:schemeClr val="accent4">
                  <a:lumMod val="20000"/>
                  <a:lumOff val="8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楕円 26">
            <a:extLst>
              <a:ext uri="{FF2B5EF4-FFF2-40B4-BE49-F238E27FC236}">
                <a16:creationId xmlns:a16="http://schemas.microsoft.com/office/drawing/2014/main" id="{24A36613-7D94-1CC3-2C68-6C5AD97BC447}"/>
              </a:ext>
            </a:extLst>
          </p:cNvPr>
          <p:cNvSpPr/>
          <p:nvPr/>
        </p:nvSpPr>
        <p:spPr>
          <a:xfrm>
            <a:off x="624848" y="5937821"/>
            <a:ext cx="915642" cy="91564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4">
                  <a:lumMod val="40000"/>
                  <a:lumOff val="60000"/>
                </a:schemeClr>
              </a:gs>
              <a:gs pos="50000">
                <a:schemeClr val="accent4">
                  <a:lumMod val="20000"/>
                  <a:lumOff val="8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楕円 27">
            <a:extLst>
              <a:ext uri="{FF2B5EF4-FFF2-40B4-BE49-F238E27FC236}">
                <a16:creationId xmlns:a16="http://schemas.microsoft.com/office/drawing/2014/main" id="{109EB77E-6F68-03CE-55CA-B4381EC41D35}"/>
              </a:ext>
            </a:extLst>
          </p:cNvPr>
          <p:cNvSpPr/>
          <p:nvPr/>
        </p:nvSpPr>
        <p:spPr>
          <a:xfrm>
            <a:off x="1526289" y="5937821"/>
            <a:ext cx="915642" cy="91564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4">
                  <a:lumMod val="40000"/>
                  <a:lumOff val="60000"/>
                </a:schemeClr>
              </a:gs>
              <a:gs pos="50000">
                <a:schemeClr val="accent4">
                  <a:lumMod val="20000"/>
                  <a:lumOff val="8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楕円 28">
            <a:extLst>
              <a:ext uri="{FF2B5EF4-FFF2-40B4-BE49-F238E27FC236}">
                <a16:creationId xmlns:a16="http://schemas.microsoft.com/office/drawing/2014/main" id="{BECA146B-C668-3F35-DB75-C38ADEEA27D2}"/>
              </a:ext>
            </a:extLst>
          </p:cNvPr>
          <p:cNvSpPr/>
          <p:nvPr/>
        </p:nvSpPr>
        <p:spPr>
          <a:xfrm>
            <a:off x="2427730" y="5937821"/>
            <a:ext cx="915642" cy="91564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4">
                  <a:lumMod val="40000"/>
                  <a:lumOff val="60000"/>
                </a:schemeClr>
              </a:gs>
              <a:gs pos="50000">
                <a:schemeClr val="accent4">
                  <a:lumMod val="20000"/>
                  <a:lumOff val="8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楕円 29">
            <a:extLst>
              <a:ext uri="{FF2B5EF4-FFF2-40B4-BE49-F238E27FC236}">
                <a16:creationId xmlns:a16="http://schemas.microsoft.com/office/drawing/2014/main" id="{291D405E-3C4D-634C-4AC1-E37F679B0217}"/>
              </a:ext>
            </a:extLst>
          </p:cNvPr>
          <p:cNvSpPr/>
          <p:nvPr/>
        </p:nvSpPr>
        <p:spPr>
          <a:xfrm>
            <a:off x="3329171" y="5937821"/>
            <a:ext cx="915642" cy="91564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4">
                  <a:lumMod val="40000"/>
                  <a:lumOff val="60000"/>
                </a:schemeClr>
              </a:gs>
              <a:gs pos="50000">
                <a:schemeClr val="accent4">
                  <a:lumMod val="20000"/>
                  <a:lumOff val="8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正方形/長方形 30">
                <a:extLst>
                  <a:ext uri="{FF2B5EF4-FFF2-40B4-BE49-F238E27FC236}">
                    <a16:creationId xmlns:a16="http://schemas.microsoft.com/office/drawing/2014/main" id="{53F49739-B10A-7106-02D6-A46E060B6973}"/>
                  </a:ext>
                </a:extLst>
              </p:cNvPr>
              <p:cNvSpPr/>
              <p:nvPr/>
            </p:nvSpPr>
            <p:spPr>
              <a:xfrm>
                <a:off x="5270642" y="5833380"/>
                <a:ext cx="5186349" cy="1494502"/>
              </a:xfrm>
              <a:prstGeom prst="rect">
                <a:avLst/>
              </a:prstGeom>
              <a:effectLst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ja-JP" altLang="en-US" sz="2800">
                    <a:solidFill>
                      <a:schemeClr val="accent6"/>
                    </a:solidFill>
                  </a:rPr>
                  <a:t>完全結晶</a:t>
                </a:r>
                <a:r>
                  <a:rPr lang="ja-JP" altLang="en-US" sz="2800">
                    <a:solidFill>
                      <a:schemeClr val="tx1"/>
                    </a:solidFill>
                  </a:rPr>
                  <a:t>になる</a:t>
                </a:r>
                <a:r>
                  <a:rPr lang="ja-JP" altLang="en-US" sz="2800"/>
                  <a:t>すべての物体の運動は，</a:t>
                </a:r>
                <a14:m>
                  <m:oMath xmlns:m="http://schemas.openxmlformats.org/officeDocument/2006/math">
                    <m:r>
                      <a:rPr lang="en-US" altLang="ja-JP" sz="28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ja-JP" sz="28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ja-JP" altLang="en-US" sz="2800"/>
                  <a:t>において</a:t>
                </a:r>
                <a:r>
                  <a:rPr lang="en-US" altLang="ja-JP" sz="2800">
                    <a:solidFill>
                      <a:schemeClr val="accent6"/>
                    </a:solidFill>
                  </a:rPr>
                  <a:t>0</a:t>
                </a:r>
                <a:r>
                  <a:rPr lang="ja-JP" altLang="en-US" sz="2800">
                    <a:solidFill>
                      <a:schemeClr val="accent6"/>
                    </a:solidFill>
                  </a:rPr>
                  <a:t>である</a:t>
                </a:r>
                <a:r>
                  <a:rPr lang="ja-JP" altLang="en-US" sz="2800"/>
                  <a:t>．</a:t>
                </a:r>
                <a:endParaRPr lang="en-US" altLang="ja-JP" sz="2800"/>
              </a:p>
            </p:txBody>
          </p:sp>
        </mc:Choice>
        <mc:Fallback xmlns="">
          <p:sp>
            <p:nvSpPr>
              <p:cNvPr id="31" name="正方形/長方形 30">
                <a:extLst>
                  <a:ext uri="{FF2B5EF4-FFF2-40B4-BE49-F238E27FC236}">
                    <a16:creationId xmlns:a16="http://schemas.microsoft.com/office/drawing/2014/main" id="{53F49739-B10A-7106-02D6-A46E060B69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0642" y="5833380"/>
                <a:ext cx="5186349" cy="1494502"/>
              </a:xfrm>
              <a:prstGeom prst="rect">
                <a:avLst/>
              </a:prstGeom>
              <a:blipFill>
                <a:blip r:embed="rId2"/>
                <a:stretch>
                  <a:fillRect l="-2347" r="-9272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テキスト ボックス 31">
                <a:extLst>
                  <a:ext uri="{FF2B5EF4-FFF2-40B4-BE49-F238E27FC236}">
                    <a16:creationId xmlns:a16="http://schemas.microsoft.com/office/drawing/2014/main" id="{DFCBECB7-B937-7B48-66EE-27399C48AAB0}"/>
                  </a:ext>
                </a:extLst>
              </p:cNvPr>
              <p:cNvSpPr txBox="1"/>
              <p:nvPr/>
            </p:nvSpPr>
            <p:spPr>
              <a:xfrm>
                <a:off x="4772517" y="1186396"/>
                <a:ext cx="1664751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ja-JP" sz="4400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kumimoji="1" lang="en-US" altLang="ja-JP" sz="44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kumimoji="1" lang="ja-JP" altLang="en-US" sz="4400"/>
              </a:p>
            </p:txBody>
          </p:sp>
        </mc:Choice>
        <mc:Fallback xmlns="">
          <p:sp>
            <p:nvSpPr>
              <p:cNvPr id="32" name="テキスト ボックス 31">
                <a:extLst>
                  <a:ext uri="{FF2B5EF4-FFF2-40B4-BE49-F238E27FC236}">
                    <a16:creationId xmlns:a16="http://schemas.microsoft.com/office/drawing/2014/main" id="{DFCBECB7-B937-7B48-66EE-27399C48AA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2517" y="1186396"/>
                <a:ext cx="1664751" cy="67710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テキスト ボックス 32">
                <a:extLst>
                  <a:ext uri="{FF2B5EF4-FFF2-40B4-BE49-F238E27FC236}">
                    <a16:creationId xmlns:a16="http://schemas.microsoft.com/office/drawing/2014/main" id="{7DDFC812-C794-6A01-7BC9-4CDAE70622A0}"/>
                  </a:ext>
                </a:extLst>
              </p:cNvPr>
              <p:cNvSpPr txBox="1"/>
              <p:nvPr/>
            </p:nvSpPr>
            <p:spPr>
              <a:xfrm>
                <a:off x="4772517" y="4154703"/>
                <a:ext cx="1678728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ja-JP" sz="4400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kumimoji="1" lang="en-US" altLang="ja-JP" sz="4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r>
                        <a:rPr kumimoji="1" lang="en-US" altLang="ja-JP" sz="44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kumimoji="1" lang="ja-JP" altLang="en-US" sz="4400"/>
              </a:p>
            </p:txBody>
          </p:sp>
        </mc:Choice>
        <mc:Fallback xmlns="">
          <p:sp>
            <p:nvSpPr>
              <p:cNvPr id="33" name="テキスト ボックス 32">
                <a:extLst>
                  <a:ext uri="{FF2B5EF4-FFF2-40B4-BE49-F238E27FC236}">
                    <a16:creationId xmlns:a16="http://schemas.microsoft.com/office/drawing/2014/main" id="{7DDFC812-C794-6A01-7BC9-4CDAE70622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2517" y="4154703"/>
                <a:ext cx="1678728" cy="67710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8C29FFEC-90AE-716E-89F8-00A83B32A84F}"/>
              </a:ext>
            </a:extLst>
          </p:cNvPr>
          <p:cNvSpPr txBox="1"/>
          <p:nvPr/>
        </p:nvSpPr>
        <p:spPr>
          <a:xfrm>
            <a:off x="4736118" y="2867527"/>
            <a:ext cx="5929828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>
                <a:solidFill>
                  <a:schemeClr val="accent6"/>
                </a:solidFill>
              </a:rPr>
              <a:t>完全結晶</a:t>
            </a:r>
            <a:endParaRPr kumimoji="1" lang="en-US" altLang="ja-JP" sz="3600">
              <a:solidFill>
                <a:schemeClr val="accent6"/>
              </a:solidFill>
            </a:endParaRPr>
          </a:p>
          <a:p>
            <a:r>
              <a:rPr lang="ja-JP" altLang="en-US" sz="3200"/>
              <a:t>分子が規則正しく配列した結晶</a:t>
            </a:r>
            <a:endParaRPr lang="en-US" altLang="ja-JP" sz="3200"/>
          </a:p>
        </p:txBody>
      </p:sp>
      <p:sp>
        <p:nvSpPr>
          <p:cNvPr id="36" name="吹き出し: 円形 35">
            <a:extLst>
              <a:ext uri="{FF2B5EF4-FFF2-40B4-BE49-F238E27FC236}">
                <a16:creationId xmlns:a16="http://schemas.microsoft.com/office/drawing/2014/main" id="{A780B913-1D1A-F72E-D1B8-9576143180E4}"/>
              </a:ext>
            </a:extLst>
          </p:cNvPr>
          <p:cNvSpPr/>
          <p:nvPr/>
        </p:nvSpPr>
        <p:spPr>
          <a:xfrm>
            <a:off x="1431745" y="6278831"/>
            <a:ext cx="2572234" cy="1049051"/>
          </a:xfrm>
          <a:prstGeom prst="wedgeEllipseCallout">
            <a:avLst>
              <a:gd name="adj1" fmla="val -36817"/>
              <a:gd name="adj2" fmla="val -75963"/>
            </a:avLst>
          </a:prstGeom>
          <a:solidFill>
            <a:schemeClr val="accent4">
              <a:alpha val="9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3200"/>
              <a:t>格子欠陥</a:t>
            </a:r>
          </a:p>
        </p:txBody>
      </p:sp>
    </p:spTree>
    <p:extLst>
      <p:ext uri="{BB962C8B-B14F-4D97-AF65-F5344CB8AC3E}">
        <p14:creationId xmlns:p14="http://schemas.microsoft.com/office/powerpoint/2010/main" val="239803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B1997507-76FB-3447-1A34-4E057CE2D16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ja-JP"/>
              <a:t>07</a:t>
            </a:r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タイトル 2">
                <a:extLst>
                  <a:ext uri="{FF2B5EF4-FFF2-40B4-BE49-F238E27FC236}">
                    <a16:creationId xmlns:a16="http://schemas.microsoft.com/office/drawing/2014/main" id="{F40F1986-C634-B091-4F20-9E2F4921E93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altLang="ja-JP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ja-JP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ja-JP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ja-JP" altLang="en-US" dirty="0"/>
                  <a:t>図と状態変化</a:t>
                </a:r>
                <a:endParaRPr kumimoji="1" lang="ja-JP" altLang="en-US" dirty="0"/>
              </a:p>
            </p:txBody>
          </p:sp>
        </mc:Choice>
        <mc:Fallback xmlns="">
          <p:sp>
            <p:nvSpPr>
              <p:cNvPr id="3" name="タイトル 2">
                <a:extLst>
                  <a:ext uri="{FF2B5EF4-FFF2-40B4-BE49-F238E27FC236}">
                    <a16:creationId xmlns:a16="http://schemas.microsoft.com/office/drawing/2014/main" id="{F40F1986-C634-B091-4F20-9E2F4921E9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b="-1822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字幕 3">
            <a:extLst>
              <a:ext uri="{FF2B5EF4-FFF2-40B4-BE49-F238E27FC236}">
                <a16:creationId xmlns:a16="http://schemas.microsoft.com/office/drawing/2014/main" id="{7D84022C-54CF-3B90-D6DC-5D761E6760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6146" y="5727168"/>
            <a:ext cx="6439726" cy="801451"/>
          </a:xfrm>
        </p:spPr>
        <p:txBody>
          <a:bodyPr numCol="2"/>
          <a:lstStyle/>
          <a:p>
            <a:r>
              <a:rPr kumimoji="1" lang="ja-JP" altLang="en-US"/>
              <a:t>定圧変化</a:t>
            </a:r>
            <a:endParaRPr kumimoji="1" lang="en-US" altLang="ja-JP"/>
          </a:p>
          <a:p>
            <a:r>
              <a:rPr lang="ja-JP" altLang="en-US"/>
              <a:t>定積変化</a:t>
            </a:r>
            <a:endParaRPr lang="en-US" altLang="ja-JP"/>
          </a:p>
          <a:p>
            <a:r>
              <a:rPr kumimoji="1" lang="ja-JP" altLang="en-US"/>
              <a:t>定温変化</a:t>
            </a:r>
            <a:endParaRPr kumimoji="1" lang="en-US" altLang="ja-JP"/>
          </a:p>
          <a:p>
            <a:r>
              <a:rPr lang="ja-JP" altLang="en-US"/>
              <a:t>断熱変化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94084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A1B1CCEC-DE1A-CCAD-8D83-4C3AF3D43B33}"/>
              </a:ext>
            </a:extLst>
          </p:cNvPr>
          <p:cNvSpPr/>
          <p:nvPr/>
        </p:nvSpPr>
        <p:spPr>
          <a:xfrm>
            <a:off x="2799180" y="5290737"/>
            <a:ext cx="4827040" cy="1153152"/>
          </a:xfrm>
          <a:prstGeom prst="rect">
            <a:avLst/>
          </a:prstGeom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B6DE9454-5E81-27E7-3CF7-B2BEFB854C7A}"/>
              </a:ext>
            </a:extLst>
          </p:cNvPr>
          <p:cNvSpPr/>
          <p:nvPr/>
        </p:nvSpPr>
        <p:spPr>
          <a:xfrm>
            <a:off x="2799179" y="2415587"/>
            <a:ext cx="4886764" cy="893219"/>
          </a:xfrm>
          <a:prstGeom prst="rect">
            <a:avLst/>
          </a:prstGeom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755C88F4-D720-DC41-2C12-22A68F5F4875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68</a:t>
            </a:fld>
            <a:endParaRPr kumimoji="1" lang="ja-JP" altLang="en-US" b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A2E179CA-5401-160E-A427-633715282594}"/>
                  </a:ext>
                </a:extLst>
              </p:cNvPr>
              <p:cNvSpPr>
                <a:spLocks noGrp="1"/>
              </p:cNvSpPr>
              <p:nvPr>
                <p:ph type="body" sz="quarter" idx="24"/>
              </p:nvPr>
            </p:nvSpPr>
            <p:spPr>
              <a:xfrm>
                <a:off x="0" y="1317411"/>
                <a:ext cx="10665945" cy="6242256"/>
              </a:xfrm>
            </p:spPr>
            <p:txBody>
              <a:bodyPr/>
              <a:lstStyle/>
              <a:p>
                <a:r>
                  <a:rPr lang="ja-JP" altLang="en-US" sz="4400" dirty="0">
                    <a:solidFill>
                      <a:schemeClr val="tx1"/>
                    </a:solidFill>
                  </a:rPr>
                  <a:t>比例</a:t>
                </a:r>
                <a:endParaRPr lang="en-US" altLang="ja-JP" sz="4400" dirty="0">
                  <a:solidFill>
                    <a:schemeClr val="tx1"/>
                  </a:solidFill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altLang="ja-JP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ja-JP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𝑘𝑥</m:t>
                    </m:r>
                  </m:oMath>
                </a14:m>
                <a:r>
                  <a:rPr lang="en-US" altLang="ja-JP" dirty="0">
                    <a:solidFill>
                      <a:schemeClr val="tx1"/>
                    </a:solidFill>
                  </a:rPr>
                  <a:t> …(1.xx)</a:t>
                </a:r>
              </a:p>
              <a:p>
                <a:r>
                  <a:rPr lang="ja-JP" altLang="en-US" sz="4400" dirty="0">
                    <a:solidFill>
                      <a:schemeClr val="tx1"/>
                    </a:solidFill>
                  </a:rPr>
                  <a:t>そのため，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ja-JP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4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num>
                      <m:den>
                        <m:r>
                          <a:rPr lang="en-US" altLang="ja-JP" sz="4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en-US" altLang="ja-JP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ja-JP" sz="4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Const</m:t>
                    </m:r>
                    <m:r>
                      <a:rPr lang="en-US" altLang="ja-JP" sz="4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ja-JP" altLang="en-US" sz="4400" dirty="0">
                    <a:solidFill>
                      <a:schemeClr val="tx1"/>
                    </a:solidFill>
                  </a:rPr>
                  <a:t>である．</a:t>
                </a:r>
                <a:endParaRPr lang="en-US" altLang="ja-JP" sz="4400" dirty="0">
                  <a:solidFill>
                    <a:schemeClr val="tx1"/>
                  </a:solidFill>
                </a:endParaRPr>
              </a:p>
              <a:p>
                <a:r>
                  <a:rPr lang="ja-JP" altLang="en-US" sz="4400" dirty="0">
                    <a:solidFill>
                      <a:schemeClr val="tx1"/>
                    </a:solidFill>
                  </a:rPr>
                  <a:t>反比例</a:t>
                </a:r>
                <a:endParaRPr lang="en-US" altLang="ja-JP" sz="4400" dirty="0">
                  <a:solidFill>
                    <a:schemeClr val="tx1"/>
                  </a:solidFill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altLang="ja-JP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ja-JP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num>
                      <m:den>
                        <m:r>
                          <a:rPr lang="en-US" altLang="ja-JP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</m:oMath>
                </a14:m>
                <a:r>
                  <a:rPr lang="en-US" altLang="ja-JP" dirty="0">
                    <a:solidFill>
                      <a:schemeClr val="tx1"/>
                    </a:solidFill>
                  </a:rPr>
                  <a:t> …(1.xx)</a:t>
                </a:r>
              </a:p>
              <a:p>
                <a:r>
                  <a:rPr lang="ja-JP" altLang="en-US" sz="4400" dirty="0">
                    <a:solidFill>
                      <a:schemeClr val="tx1"/>
                    </a:solidFill>
                  </a:rPr>
                  <a:t>そのため，</a:t>
                </a:r>
                <a14:m>
                  <m:oMath xmlns:m="http://schemas.openxmlformats.org/officeDocument/2006/math">
                    <m:r>
                      <a:rPr lang="en-US" altLang="ja-JP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𝑥𝑦</m:t>
                    </m:r>
                    <m:r>
                      <a:rPr lang="en-US" altLang="ja-JP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ja-JP" sz="4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Const</m:t>
                    </m:r>
                    <m:r>
                      <a:rPr lang="en-US" altLang="ja-JP" sz="4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ja-JP" altLang="en-US" sz="4400" dirty="0">
                    <a:solidFill>
                      <a:schemeClr val="tx1"/>
                    </a:solidFill>
                  </a:rPr>
                  <a:t>である．</a:t>
                </a:r>
                <a:endParaRPr lang="en-US" altLang="ja-JP" sz="4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A2E179CA-5401-160E-A427-63371528259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24"/>
              </p:nvPr>
            </p:nvSpPr>
            <p:spPr>
              <a:xfrm>
                <a:off x="0" y="1317411"/>
                <a:ext cx="10665945" cy="6242256"/>
              </a:xfrm>
              <a:blipFill>
                <a:blip r:embed="rId2"/>
                <a:stretch>
                  <a:fillRect l="-205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タイトル 3">
            <a:extLst>
              <a:ext uri="{FF2B5EF4-FFF2-40B4-BE49-F238E27FC236}">
                <a16:creationId xmlns:a16="http://schemas.microsoft.com/office/drawing/2014/main" id="{945AAD63-DBD0-C4A1-1715-E8ECD14CD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比例・反比例</a:t>
            </a:r>
            <a:r>
              <a:rPr lang="en-US" altLang="ja-JP" dirty="0"/>
              <a:t> -1</a:t>
            </a:r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ED86A95B-4988-1530-98D8-A8497EA9CB6F}"/>
              </a:ext>
            </a:extLst>
          </p:cNvPr>
          <p:cNvSpPr/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2">
                      <a:lumMod val="50000"/>
                    </a:schemeClr>
                  </a:solidFill>
                </a:ln>
              </a:rPr>
              <a:t>余談</a:t>
            </a:r>
          </a:p>
        </p:txBody>
      </p:sp>
    </p:spTree>
    <p:extLst>
      <p:ext uri="{BB962C8B-B14F-4D97-AF65-F5344CB8AC3E}">
        <p14:creationId xmlns:p14="http://schemas.microsoft.com/office/powerpoint/2010/main" val="908123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4E8610-0EAB-ED8B-B73B-34A6D90A1D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820C61AB-1203-3841-B88E-D1171A4C8975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69</a:t>
            </a:fld>
            <a:endParaRPr kumimoji="1" lang="ja-JP" altLang="en-US" b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D5DEF5B3-FBA9-CC83-54F2-8668452942C0}"/>
                  </a:ext>
                </a:extLst>
              </p:cNvPr>
              <p:cNvSpPr>
                <a:spLocks noGrp="1"/>
              </p:cNvSpPr>
              <p:nvPr>
                <p:ph type="body" sz="quarter" idx="24"/>
              </p:nvPr>
            </p:nvSpPr>
            <p:spPr>
              <a:xfrm>
                <a:off x="0" y="1317411"/>
                <a:ext cx="10665945" cy="6242256"/>
              </a:xfrm>
            </p:spPr>
            <p:txBody>
              <a:bodyPr/>
              <a:lstStyle/>
              <a:p>
                <a:pPr>
                  <a:lnSpc>
                    <a:spcPct val="150000"/>
                  </a:lnSpc>
                  <a:buClr>
                    <a:schemeClr val="tx1"/>
                  </a:buClr>
                </a:pPr>
                <a:r>
                  <a:rPr lang="ja-JP" altLang="en-US" sz="4400" dirty="0"/>
                  <a:t>物理学の数式は，ほとんどが</a:t>
                </a:r>
                <a:r>
                  <a:rPr lang="ja-JP" altLang="en-US" sz="4400" dirty="0">
                    <a:solidFill>
                      <a:schemeClr val="accent6"/>
                    </a:solidFill>
                  </a:rPr>
                  <a:t>比例・反比例の関係</a:t>
                </a:r>
                <a:r>
                  <a:rPr lang="ja-JP" altLang="en-US" sz="4400" dirty="0"/>
                  <a:t>である．</a:t>
                </a:r>
                <a:endParaRPr lang="en-US" altLang="ja-JP" sz="4400" dirty="0"/>
              </a:p>
              <a:p>
                <a:pPr>
                  <a:lnSpc>
                    <a:spcPct val="150000"/>
                  </a:lnSpc>
                  <a:buClr>
                    <a:schemeClr val="tx1"/>
                  </a:buClr>
                </a:pPr>
                <a:r>
                  <a:rPr lang="ja-JP" altLang="en-US" sz="4400" dirty="0">
                    <a:solidFill>
                      <a:schemeClr val="accent6"/>
                    </a:solidFill>
                  </a:rPr>
                  <a:t>掛け算が</a:t>
                </a:r>
                <a:r>
                  <a:rPr lang="en-US" altLang="ja-JP" sz="4400" dirty="0">
                    <a:solidFill>
                      <a:schemeClr val="accent6"/>
                    </a:solidFill>
                  </a:rPr>
                  <a:t>Const.</a:t>
                </a:r>
                <a:r>
                  <a:rPr lang="ja-JP" altLang="en-US" sz="4400" dirty="0"/>
                  <a:t>のとき</a:t>
                </a:r>
                <a:r>
                  <a:rPr lang="ja-JP" altLang="en-US" sz="4400" dirty="0">
                    <a:solidFill>
                      <a:schemeClr val="accent6"/>
                    </a:solidFill>
                  </a:rPr>
                  <a:t>比例の関係</a:t>
                </a:r>
                <a:r>
                  <a:rPr lang="ja-JP" altLang="en-US" sz="4400" dirty="0"/>
                  <a:t>であるといい，</a:t>
                </a:r>
                <a14:m>
                  <m:oMath xmlns:m="http://schemas.openxmlformats.org/officeDocument/2006/math">
                    <m:r>
                      <a:rPr lang="en-US" altLang="ja-JP" sz="4400" i="1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ja-JP" sz="4400" i="1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  <m:r>
                      <a:rPr lang="en-US" altLang="ja-JP" sz="4400" i="1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ja-JP" altLang="en-US" sz="4400" dirty="0"/>
                  <a:t>と表記する．</a:t>
                </a:r>
                <a:endParaRPr lang="en-US" altLang="ja-JP" sz="4400" dirty="0"/>
              </a:p>
              <a:p>
                <a:pPr>
                  <a:lnSpc>
                    <a:spcPct val="150000"/>
                  </a:lnSpc>
                  <a:buClr>
                    <a:schemeClr val="tx1"/>
                  </a:buClr>
                </a:pPr>
                <a:r>
                  <a:rPr lang="ja-JP" altLang="en-US" sz="4400" dirty="0">
                    <a:solidFill>
                      <a:schemeClr val="accent6"/>
                    </a:solidFill>
                  </a:rPr>
                  <a:t>割り算が</a:t>
                </a:r>
                <a:r>
                  <a:rPr lang="en-US" altLang="ja-JP" sz="4400" dirty="0">
                    <a:solidFill>
                      <a:schemeClr val="accent6"/>
                    </a:solidFill>
                  </a:rPr>
                  <a:t>Const.</a:t>
                </a:r>
                <a:r>
                  <a:rPr lang="ja-JP" altLang="en-US" sz="4400" dirty="0"/>
                  <a:t>のとき</a:t>
                </a:r>
                <a:r>
                  <a:rPr lang="ja-JP" altLang="en-US" sz="4400" dirty="0">
                    <a:solidFill>
                      <a:schemeClr val="accent6"/>
                    </a:solidFill>
                  </a:rPr>
                  <a:t>反比例の関係</a:t>
                </a:r>
                <a:r>
                  <a:rPr lang="ja-JP" altLang="en-US" sz="4400" dirty="0"/>
                  <a:t>であるといい，</a:t>
                </a:r>
                <a:r>
                  <a:rPr lang="en-US" altLang="ja-JP" sz="4400" dirty="0"/>
                  <a:t> </a:t>
                </a:r>
                <a14:m>
                  <m:oMath xmlns:m="http://schemas.openxmlformats.org/officeDocument/2006/math">
                    <m:r>
                      <a:rPr lang="en-US" altLang="ja-JP" sz="4400" i="1">
                        <a:latin typeface="Cambria Math" panose="02040503050406030204" pitchFamily="18" charset="0"/>
                      </a:rPr>
                      <m:t>𝑥</m:t>
                    </m:r>
                    <m:sSup>
                      <m:sSupPr>
                        <m:ctrlPr>
                          <a:rPr lang="en-US" altLang="ja-JP" sz="4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4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∝</m:t>
                        </m:r>
                      </m:e>
                      <m:sup>
                        <m:r>
                          <a:rPr lang="en-US" altLang="ja-JP" sz="4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altLang="ja-JP" sz="4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ja-JP" altLang="en-US" sz="4400" dirty="0"/>
                  <a:t>と表記する．</a:t>
                </a:r>
              </a:p>
            </p:txBody>
          </p:sp>
        </mc:Choice>
        <mc:Fallback xmlns="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D5DEF5B3-FBA9-CC83-54F2-8668452942C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24"/>
              </p:nvPr>
            </p:nvSpPr>
            <p:spPr>
              <a:xfrm>
                <a:off x="0" y="1317411"/>
                <a:ext cx="10665945" cy="6242256"/>
              </a:xfrm>
              <a:blipFill>
                <a:blip r:embed="rId2"/>
                <a:stretch>
                  <a:fillRect l="-2057" b="-449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タイトル 3">
            <a:extLst>
              <a:ext uri="{FF2B5EF4-FFF2-40B4-BE49-F238E27FC236}">
                <a16:creationId xmlns:a16="http://schemas.microsoft.com/office/drawing/2014/main" id="{2CF8B208-FD0F-0F30-E87E-B801F2ED8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比例・反比例</a:t>
            </a:r>
            <a:r>
              <a:rPr lang="en-US" altLang="ja-JP" dirty="0"/>
              <a:t> -2</a:t>
            </a:r>
            <a:endParaRPr kumimoji="1" lang="ja-JP" altLang="en-US" dirty="0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20E5761F-0673-1998-4C66-161FCA8504A5}"/>
              </a:ext>
            </a:extLst>
          </p:cNvPr>
          <p:cNvSpPr/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2">
                      <a:lumMod val="50000"/>
                    </a:schemeClr>
                  </a:solidFill>
                </a:ln>
              </a:rPr>
              <a:t>余談</a:t>
            </a:r>
          </a:p>
        </p:txBody>
      </p:sp>
    </p:spTree>
    <p:extLst>
      <p:ext uri="{BB962C8B-B14F-4D97-AF65-F5344CB8AC3E}">
        <p14:creationId xmlns:p14="http://schemas.microsoft.com/office/powerpoint/2010/main" val="2514559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63F12680-B646-A331-68D9-F19B88D6944B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7</a:t>
            </a:fld>
            <a:endParaRPr kumimoji="1" lang="ja-JP" altLang="en-US">
              <a:latin typeface="+mn-ea"/>
              <a:ea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テキスト プレースホルダー 5">
                <a:extLst>
                  <a:ext uri="{FF2B5EF4-FFF2-40B4-BE49-F238E27FC236}">
                    <a16:creationId xmlns:a16="http://schemas.microsoft.com/office/drawing/2014/main" id="{85898CFC-E9FC-C97A-8587-B79BA60DD310}"/>
                  </a:ext>
                </a:extLst>
              </p:cNvPr>
              <p:cNvSpPr>
                <a:spLocks noGrp="1"/>
              </p:cNvSpPr>
              <p:nvPr>
                <p:ph type="body" sz="quarter" idx="24"/>
              </p:nvPr>
            </p:nvSpPr>
            <p:spPr>
              <a:xfrm>
                <a:off x="0" y="1317411"/>
                <a:ext cx="10665945" cy="5437143"/>
              </a:xfrm>
            </p:spPr>
            <p:txBody>
              <a:bodyPr numCol="3"/>
              <a:lstStyle/>
              <a:p>
                <a:pPr marL="0" indent="0" algn="ctr">
                  <a:buNone/>
                </a:pPr>
                <a:r>
                  <a:rPr lang="ja-JP" altLang="en-US" sz="4400"/>
                  <a:t>ｾﾙｼｳｽ温度</a:t>
                </a:r>
                <a14:m>
                  <m:oMath xmlns:m="http://schemas.openxmlformats.org/officeDocument/2006/math">
                    <m:r>
                      <a:rPr lang="en-US" altLang="ja-JP" sz="44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ja-JP" altLang="en-US" sz="4400" i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altLang="ja-JP" sz="4400">
                    <a:latin typeface="+mn-ea"/>
                    <a:ea typeface="+mn-ea"/>
                  </a:rPr>
                  <a:t>[</a:t>
                </a:r>
                <a:r>
                  <a:rPr lang="ja-JP" altLang="en-US" sz="4400"/>
                  <a:t>℃</a:t>
                </a:r>
                <a:r>
                  <a:rPr lang="en-US" altLang="ja-JP" sz="4400"/>
                  <a:t>]</a:t>
                </a:r>
              </a:p>
              <a:p>
                <a:pPr marL="0" indent="0" algn="ctr">
                  <a:buNone/>
                </a:pPr>
                <a:r>
                  <a:rPr lang="en-US" altLang="ja-JP" sz="4400"/>
                  <a:t>-273</a:t>
                </a:r>
              </a:p>
              <a:p>
                <a:pPr marL="0" indent="0" algn="ctr">
                  <a:buNone/>
                </a:pPr>
                <a:r>
                  <a:rPr lang="en-US" altLang="ja-JP" sz="4400"/>
                  <a:t>-196</a:t>
                </a:r>
              </a:p>
              <a:p>
                <a:pPr marL="0" indent="0" algn="ctr">
                  <a:buNone/>
                </a:pPr>
                <a:r>
                  <a:rPr lang="en-US" altLang="ja-JP" sz="4400"/>
                  <a:t>0</a:t>
                </a:r>
              </a:p>
              <a:p>
                <a:pPr marL="0" indent="0" algn="ctr">
                  <a:buNone/>
                </a:pPr>
                <a:r>
                  <a:rPr lang="en-US" altLang="ja-JP" sz="4400"/>
                  <a:t>27</a:t>
                </a:r>
              </a:p>
              <a:p>
                <a:pPr marL="0" indent="0" algn="ctr">
                  <a:buNone/>
                </a:pPr>
                <a:r>
                  <a:rPr lang="en-US" altLang="ja-JP" sz="44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+</a:t>
                </a:r>
                <a:r>
                  <a:rPr lang="ja-JP" altLang="en-US" sz="44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altLang="ja-JP" sz="4400">
                    <a:latin typeface="+mn-ea"/>
                    <a:ea typeface="+mn-ea"/>
                  </a:rPr>
                  <a:t>273</a:t>
                </a:r>
                <a:endParaRPr lang="en-US" altLang="ja-JP" sz="4400"/>
              </a:p>
              <a:p>
                <a:pPr marL="0" indent="0" algn="ctr">
                  <a:buNone/>
                </a:pPr>
                <a:r>
                  <a:rPr lang="ja-JP" altLang="en-US" sz="4400">
                    <a:latin typeface="Cambria Math" panose="02040503050406030204" pitchFamily="18" charset="0"/>
                  </a:rPr>
                  <a:t>⇒</a:t>
                </a:r>
                <a:endParaRPr lang="en-US" altLang="ja-JP" sz="44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:endParaRPr lang="en-US" altLang="ja-JP" sz="4400"/>
              </a:p>
              <a:p>
                <a:pPr marL="0" indent="0" algn="ctr">
                  <a:buNone/>
                </a:pPr>
                <a:endParaRPr lang="en-US" altLang="ja-JP" sz="4400"/>
              </a:p>
              <a:p>
                <a:pPr marL="0" indent="0" algn="ctr">
                  <a:buNone/>
                </a:pPr>
                <a:endParaRPr lang="en-US" altLang="ja-JP" sz="4400"/>
              </a:p>
              <a:p>
                <a:pPr marL="0" indent="0" algn="ctr">
                  <a:buNone/>
                </a:pPr>
                <a:endParaRPr lang="en-US" altLang="ja-JP" sz="4400"/>
              </a:p>
              <a:p>
                <a:pPr marL="0" indent="0" algn="ctr">
                  <a:buNone/>
                </a:pPr>
                <a:r>
                  <a:rPr lang="ja-JP" altLang="en-US" sz="4400"/>
                  <a:t>絶対温度</a:t>
                </a:r>
                <a14:m>
                  <m:oMath xmlns:m="http://schemas.openxmlformats.org/officeDocument/2006/math">
                    <m:r>
                      <a:rPr lang="en-US" altLang="ja-JP" sz="4400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altLang="ja-JP" sz="4400"/>
                  <a:t>[K]</a:t>
                </a:r>
              </a:p>
              <a:p>
                <a:pPr marL="0" indent="0" algn="ctr">
                  <a:buNone/>
                </a:pPr>
                <a:r>
                  <a:rPr lang="ja-JP" altLang="en-US" sz="4400">
                    <a:solidFill>
                      <a:schemeClr val="accent6"/>
                    </a:solidFill>
                  </a:rPr>
                  <a:t>負にならない</a:t>
                </a:r>
                <a:endParaRPr lang="en-US" altLang="ja-JP" sz="4400">
                  <a:solidFill>
                    <a:schemeClr val="accent6"/>
                  </a:solidFill>
                </a:endParaRPr>
              </a:p>
              <a:p>
                <a:pPr marL="0" indent="0" algn="ctr">
                  <a:buNone/>
                </a:pPr>
                <a:r>
                  <a:rPr lang="en-US" altLang="ja-JP" sz="4400"/>
                  <a:t>0</a:t>
                </a:r>
              </a:p>
              <a:p>
                <a:pPr marL="0" indent="0" algn="ctr">
                  <a:buNone/>
                </a:pPr>
                <a:r>
                  <a:rPr lang="en-US" altLang="ja-JP" sz="4400"/>
                  <a:t>77</a:t>
                </a:r>
              </a:p>
              <a:p>
                <a:pPr marL="0" indent="0" algn="ctr">
                  <a:buNone/>
                </a:pPr>
                <a:r>
                  <a:rPr lang="en-US" altLang="ja-JP" sz="4400"/>
                  <a:t>273</a:t>
                </a:r>
              </a:p>
              <a:p>
                <a:pPr marL="0" indent="0" algn="ctr">
                  <a:buNone/>
                </a:pPr>
                <a:r>
                  <a:rPr lang="en-US" altLang="ja-JP" sz="4400"/>
                  <a:t>300</a:t>
                </a:r>
              </a:p>
            </p:txBody>
          </p:sp>
        </mc:Choice>
        <mc:Fallback xmlns="">
          <p:sp>
            <p:nvSpPr>
              <p:cNvPr id="6" name="テキスト プレースホルダー 5">
                <a:extLst>
                  <a:ext uri="{FF2B5EF4-FFF2-40B4-BE49-F238E27FC236}">
                    <a16:creationId xmlns:a16="http://schemas.microsoft.com/office/drawing/2014/main" id="{85898CFC-E9FC-C97A-8587-B79BA60DD3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body" sz="quarter" idx="24"/>
              </p:nvPr>
            </p:nvSpPr>
            <p:spPr>
              <a:xfrm>
                <a:off x="0" y="1317411"/>
                <a:ext cx="10665945" cy="5437143"/>
              </a:xfrm>
              <a:blipFill>
                <a:blip r:embed="rId2"/>
                <a:stretch>
                  <a:fillRect r="-188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タイトル 3">
            <a:extLst>
              <a:ext uri="{FF2B5EF4-FFF2-40B4-BE49-F238E27FC236}">
                <a16:creationId xmlns:a16="http://schemas.microsoft.com/office/drawing/2014/main" id="{F03C23B9-9375-C070-4EAA-5FAC2AC04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ｾﾙｼｳｽ温度を絶対温度にせよ</a:t>
            </a:r>
          </a:p>
        </p:txBody>
      </p:sp>
      <p:sp>
        <p:nvSpPr>
          <p:cNvPr id="8" name="矢印: 下 7">
            <a:extLst>
              <a:ext uri="{FF2B5EF4-FFF2-40B4-BE49-F238E27FC236}">
                <a16:creationId xmlns:a16="http://schemas.microsoft.com/office/drawing/2014/main" id="{2BA6F9F1-C9F6-44C0-9577-F3B80F94E277}"/>
              </a:ext>
            </a:extLst>
          </p:cNvPr>
          <p:cNvSpPr>
            <a:spLocks/>
          </p:cNvSpPr>
          <p:nvPr/>
        </p:nvSpPr>
        <p:spPr>
          <a:xfrm>
            <a:off x="4709043" y="3253717"/>
            <a:ext cx="1273726" cy="3217148"/>
          </a:xfrm>
          <a:prstGeom prst="downArrow">
            <a:avLst/>
          </a:prstGeom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58B97C4B-8449-EF48-73A2-020024772B9E}"/>
              </a:ext>
            </a:extLst>
          </p:cNvPr>
          <p:cNvSpPr>
            <a:spLocks/>
          </p:cNvSpPr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ln/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5">
                      <a:lumMod val="75000"/>
                    </a:schemeClr>
                  </a:solidFill>
                </a:ln>
              </a:rPr>
              <a:t>演習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591247C0-59C9-75C8-3562-D034FB9AD2B1}"/>
              </a:ext>
            </a:extLst>
          </p:cNvPr>
          <p:cNvSpPr txBox="1">
            <a:spLocks/>
          </p:cNvSpPr>
          <p:nvPr/>
        </p:nvSpPr>
        <p:spPr>
          <a:xfrm>
            <a:off x="290676" y="6754554"/>
            <a:ext cx="10110460" cy="646331"/>
          </a:xfrm>
          <a:prstGeom prst="rect">
            <a:avLst/>
          </a:prstGeom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ja-JP" altLang="en-US" sz="3600">
                <a:solidFill>
                  <a:schemeClr val="tx1"/>
                </a:solidFill>
                <a:latin typeface="+mn-ea"/>
                <a:cs typeface="CMU Serif" panose="02000603000000000000" pitchFamily="2" charset="0"/>
              </a:rPr>
              <a:t>温度変化は，ｾﾙｼｳｽ温度と絶対温度で</a:t>
            </a:r>
            <a:r>
              <a:rPr lang="ja-JP" altLang="en-US" sz="3600">
                <a:solidFill>
                  <a:schemeClr val="accent6"/>
                </a:solidFill>
                <a:latin typeface="+mn-ea"/>
                <a:cs typeface="CMU Serif" panose="02000603000000000000" pitchFamily="2" charset="0"/>
              </a:rPr>
              <a:t>同じ</a:t>
            </a:r>
            <a:r>
              <a:rPr lang="ja-JP" altLang="en-US" sz="3600">
                <a:solidFill>
                  <a:schemeClr val="tx1"/>
                </a:solidFill>
                <a:latin typeface="+mn-ea"/>
                <a:cs typeface="CMU Serif" panose="02000603000000000000" pitchFamily="2" charset="0"/>
              </a:rPr>
              <a:t>になる</a:t>
            </a:r>
            <a:endParaRPr lang="en-US" altLang="ja-JP" sz="3600">
              <a:solidFill>
                <a:schemeClr val="tx1"/>
              </a:solidFill>
              <a:latin typeface="+mn-ea"/>
              <a:cs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1468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9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C430C077-EE77-928A-3D21-0CBF3DE1F8A6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70</a:t>
            </a:fld>
            <a:endParaRPr kumimoji="1" lang="ja-JP" altLang="en-US" b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AEDC2FE0-D36D-B865-FC3D-36735E27C1C6}"/>
                  </a:ext>
                </a:extLst>
              </p:cNvPr>
              <p:cNvSpPr>
                <a:spLocks noGrp="1"/>
              </p:cNvSpPr>
              <p:nvPr>
                <p:ph type="body" sz="quarter" idx="24"/>
              </p:nvPr>
            </p:nvSpPr>
            <p:spPr>
              <a:xfrm>
                <a:off x="0" y="1317411"/>
                <a:ext cx="10665945" cy="6242256"/>
              </a:xfrm>
            </p:spPr>
            <p:txBody>
              <a:bodyPr/>
              <a:lstStyle/>
              <a:p>
                <a:pPr marL="0" indent="0">
                  <a:buClr>
                    <a:schemeClr val="tx1"/>
                  </a:buClr>
                  <a:buNone/>
                </a:pPr>
                <a:r>
                  <a:rPr lang="ja-JP" altLang="en-US" sz="3600" dirty="0"/>
                  <a:t>力学</a:t>
                </a:r>
                <a:endParaRPr lang="en-US" altLang="ja-JP" sz="3600" dirty="0"/>
              </a:p>
              <a:p>
                <a:pPr>
                  <a:buClr>
                    <a:schemeClr val="tx1"/>
                  </a:buClr>
                </a:pPr>
                <a:r>
                  <a:rPr lang="ja-JP" altLang="en-US" sz="3600" dirty="0"/>
                  <a:t>グラフ</a:t>
                </a:r>
                <a:r>
                  <a:rPr lang="en-US" altLang="ja-JP" sz="3600" dirty="0"/>
                  <a:t>: </a:t>
                </a:r>
                <a14:m>
                  <m:oMath xmlns:m="http://schemas.openxmlformats.org/officeDocument/2006/math">
                    <m:r>
                      <a:rPr lang="ja-JP" altLang="en-US" sz="3600" i="1" dirty="0">
                        <a:latin typeface="Cambria Math" panose="02040503050406030204" pitchFamily="18" charset="0"/>
                      </a:rPr>
                      <m:t>速さ</m:t>
                    </m:r>
                    <m:r>
                      <a:rPr lang="en-US" altLang="ja-JP" sz="3600" i="1" dirty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kumimoji="1" lang="en-US" altLang="ja-JP" sz="3600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ja-JP" altLang="en-US" sz="3600" i="1" dirty="0">
                        <a:latin typeface="Cambria Math" panose="02040503050406030204" pitchFamily="18" charset="0"/>
                      </a:rPr>
                      <m:t>時間</m:t>
                    </m:r>
                    <m:r>
                      <a:rPr kumimoji="1" lang="en-US" altLang="ja-JP" sz="3600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kumimoji="1" lang="en-US" altLang="ja-JP" sz="3600" dirty="0"/>
                  <a:t>	</a:t>
                </a:r>
                <a:r>
                  <a:rPr kumimoji="1" lang="ja-JP" altLang="en-US" sz="3600" dirty="0"/>
                  <a:t>，</a:t>
                </a:r>
                <a:r>
                  <a:rPr kumimoji="1" lang="en-US" altLang="ja-JP" sz="3600" dirty="0"/>
                  <a:t>	</a:t>
                </a:r>
                <a:r>
                  <a:rPr kumimoji="1" lang="ja-JP" altLang="en-US" sz="3600" dirty="0"/>
                  <a:t>面積</a:t>
                </a:r>
                <a:r>
                  <a:rPr kumimoji="1" lang="en-US" altLang="ja-JP" sz="3600" dirty="0"/>
                  <a:t>: </a:t>
                </a:r>
                <a14:m>
                  <m:oMath xmlns:m="http://schemas.openxmlformats.org/officeDocument/2006/math">
                    <m:r>
                      <a:rPr lang="ja-JP" altLang="en-US" sz="3600" i="1" dirty="0">
                        <a:latin typeface="Cambria Math" panose="02040503050406030204" pitchFamily="18" charset="0"/>
                      </a:rPr>
                      <m:t>位置</m:t>
                    </m:r>
                    <m:r>
                      <a:rPr kumimoji="1" lang="en-US" altLang="ja-JP" sz="360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kumimoji="1" lang="en-US" altLang="ja-JP" sz="3600" i="1" dirty="0">
                  <a:latin typeface="Cambria Math" panose="02040503050406030204" pitchFamily="18" charset="0"/>
                </a:endParaRPr>
              </a:p>
              <a:p>
                <a:pPr>
                  <a:buClr>
                    <a:schemeClr val="tx1"/>
                  </a:buClr>
                </a:pPr>
                <a:r>
                  <a:rPr kumimoji="1" lang="ja-JP" altLang="en-US" sz="3600" dirty="0">
                    <a:latin typeface="+mn-ea"/>
                    <a:ea typeface="+mn-ea"/>
                  </a:rPr>
                  <a:t>グラフ</a:t>
                </a:r>
                <a:r>
                  <a:rPr kumimoji="1" lang="en-US" altLang="ja-JP" sz="3600" dirty="0">
                    <a:latin typeface="+mn-ea"/>
                    <a:ea typeface="+mn-ea"/>
                  </a:rPr>
                  <a:t>: </a:t>
                </a:r>
                <a14:m>
                  <m:oMath xmlns:m="http://schemas.openxmlformats.org/officeDocument/2006/math">
                    <m:r>
                      <a:rPr lang="ja-JP" altLang="en-US" sz="3600" i="1" dirty="0">
                        <a:latin typeface="Cambria Math" panose="02040503050406030204" pitchFamily="18" charset="0"/>
                      </a:rPr>
                      <m:t>合力</m:t>
                    </m:r>
                    <m:r>
                      <a:rPr kumimoji="1" lang="en-US" altLang="ja-JP" sz="3600" i="1" dirty="0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kumimoji="1" lang="en-US" altLang="ja-JP" sz="3600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ja-JP" altLang="en-US" sz="3600" i="1" dirty="0">
                        <a:latin typeface="Cambria Math" panose="02040503050406030204" pitchFamily="18" charset="0"/>
                      </a:rPr>
                      <m:t>位置</m:t>
                    </m:r>
                    <m:r>
                      <a:rPr kumimoji="1" lang="en-US" altLang="ja-JP" sz="360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kumimoji="1" lang="ja-JP" altLang="en-US" sz="3600" dirty="0"/>
                  <a:t>，</a:t>
                </a:r>
                <a:r>
                  <a:rPr kumimoji="1" lang="en-US" altLang="ja-JP" sz="3600" dirty="0"/>
                  <a:t>	</a:t>
                </a:r>
                <a:r>
                  <a:rPr kumimoji="1" lang="ja-JP" altLang="en-US" sz="3600" dirty="0"/>
                  <a:t>面積</a:t>
                </a:r>
                <a:r>
                  <a:rPr kumimoji="1" lang="en-US" altLang="ja-JP" sz="3600" dirty="0"/>
                  <a:t>: </a:t>
                </a:r>
                <a14:m>
                  <m:oMath xmlns:m="http://schemas.openxmlformats.org/officeDocument/2006/math">
                    <m:r>
                      <a:rPr lang="ja-JP" altLang="en-US" sz="3600" i="1" dirty="0">
                        <a:latin typeface="Cambria Math" panose="02040503050406030204" pitchFamily="18" charset="0"/>
                      </a:rPr>
                      <m:t>仕事</m:t>
                    </m:r>
                    <m:r>
                      <a:rPr kumimoji="1" lang="en-US" altLang="ja-JP" sz="3600" i="1" dirty="0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endParaRPr kumimoji="1" lang="en-US" altLang="ja-JP" sz="3600" i="1" dirty="0">
                  <a:latin typeface="Cambria Math" panose="02040503050406030204" pitchFamily="18" charset="0"/>
                </a:endParaRPr>
              </a:p>
              <a:p>
                <a:pPr>
                  <a:buClr>
                    <a:schemeClr val="tx1"/>
                  </a:buClr>
                </a:pPr>
                <a:r>
                  <a:rPr kumimoji="1" lang="ja-JP" altLang="en-US" sz="3600" dirty="0">
                    <a:latin typeface="+mn-ea"/>
                    <a:ea typeface="+mn-ea"/>
                  </a:rPr>
                  <a:t>グラフ</a:t>
                </a:r>
                <a:r>
                  <a:rPr kumimoji="1" lang="en-US" altLang="ja-JP" sz="3600" dirty="0">
                    <a:latin typeface="+mn-ea"/>
                    <a:ea typeface="+mn-ea"/>
                  </a:rPr>
                  <a:t>: </a:t>
                </a:r>
                <a14:m>
                  <m:oMath xmlns:m="http://schemas.openxmlformats.org/officeDocument/2006/math">
                    <m:r>
                      <a:rPr lang="ja-JP" altLang="en-US" sz="3600" i="1" dirty="0">
                        <a:latin typeface="Cambria Math" panose="02040503050406030204" pitchFamily="18" charset="0"/>
                      </a:rPr>
                      <m:t>合力</m:t>
                    </m:r>
                    <m:r>
                      <a:rPr kumimoji="1" lang="en-US" altLang="ja-JP" sz="3600" i="1" dirty="0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kumimoji="1" lang="en-US" altLang="ja-JP" sz="3600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ja-JP" altLang="en-US" sz="3600" i="1" dirty="0">
                        <a:latin typeface="Cambria Math" panose="02040503050406030204" pitchFamily="18" charset="0"/>
                      </a:rPr>
                      <m:t>時間</m:t>
                    </m:r>
                    <m:r>
                      <a:rPr kumimoji="1" lang="en-US" altLang="ja-JP" sz="3600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kumimoji="1" lang="en-US" altLang="ja-JP" sz="3600" dirty="0"/>
                  <a:t>	</a:t>
                </a:r>
                <a:r>
                  <a:rPr kumimoji="1" lang="ja-JP" altLang="en-US" sz="3600" dirty="0"/>
                  <a:t>，</a:t>
                </a:r>
                <a:r>
                  <a:rPr kumimoji="1" lang="en-US" altLang="ja-JP" sz="3600" dirty="0"/>
                  <a:t>	</a:t>
                </a:r>
                <a:r>
                  <a:rPr kumimoji="1" lang="ja-JP" altLang="en-US" sz="3600" dirty="0"/>
                  <a:t>面積</a:t>
                </a:r>
                <a:r>
                  <a:rPr kumimoji="1" lang="en-US" altLang="ja-JP" sz="3600" dirty="0"/>
                  <a:t>: </a:t>
                </a:r>
                <a14:m>
                  <m:oMath xmlns:m="http://schemas.openxmlformats.org/officeDocument/2006/math">
                    <m:r>
                      <a:rPr lang="ja-JP" altLang="en-US" sz="3600" i="1" dirty="0">
                        <a:latin typeface="Cambria Math" panose="02040503050406030204" pitchFamily="18" charset="0"/>
                      </a:rPr>
                      <m:t>力積</m:t>
                    </m:r>
                    <m:r>
                      <a:rPr kumimoji="1" lang="en-US" altLang="ja-JP" sz="3600" i="1" dirty="0" smtClean="0"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endParaRPr kumimoji="1" lang="en-US" altLang="ja-JP" sz="3600" dirty="0"/>
              </a:p>
              <a:p>
                <a:pPr marL="0" indent="0" algn="just">
                  <a:buClr>
                    <a:schemeClr val="tx1"/>
                  </a:buClr>
                  <a:buNone/>
                </a:pPr>
                <a:r>
                  <a:rPr kumimoji="1" lang="ja-JP" altLang="en-US" sz="3600" dirty="0"/>
                  <a:t>熱学</a:t>
                </a:r>
                <a:endParaRPr kumimoji="1" lang="en-US" altLang="ja-JP" sz="3600" dirty="0"/>
              </a:p>
              <a:p>
                <a:pPr algn="just">
                  <a:buClr>
                    <a:schemeClr val="tx1"/>
                  </a:buClr>
                </a:pPr>
                <a:r>
                  <a:rPr lang="ja-JP" altLang="en-US" sz="3600" dirty="0"/>
                  <a:t>グラフ</a:t>
                </a:r>
                <a:r>
                  <a:rPr lang="en-US" altLang="ja-JP" sz="3600" dirty="0"/>
                  <a:t>: </a:t>
                </a:r>
                <a14:m>
                  <m:oMath xmlns:m="http://schemas.openxmlformats.org/officeDocument/2006/math">
                    <m:r>
                      <a:rPr lang="ja-JP" altLang="en-US" sz="3600" i="1" dirty="0">
                        <a:latin typeface="Cambria Math" panose="02040503050406030204" pitchFamily="18" charset="0"/>
                      </a:rPr>
                      <m:t>圧力</m:t>
                    </m:r>
                    <m:r>
                      <a:rPr lang="en-US" altLang="ja-JP" sz="360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ja-JP" sz="3600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ja-JP" altLang="en-US" sz="3600" i="1" dirty="0">
                        <a:latin typeface="Cambria Math" panose="02040503050406030204" pitchFamily="18" charset="0"/>
                      </a:rPr>
                      <m:t>体積</m:t>
                    </m:r>
                    <m:r>
                      <a:rPr lang="en-US" altLang="ja-JP" sz="3600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ja-JP" altLang="en-US" sz="3600" dirty="0"/>
                  <a:t>，</a:t>
                </a:r>
                <a:r>
                  <a:rPr lang="en-US" altLang="ja-JP" sz="3600" dirty="0"/>
                  <a:t>	</a:t>
                </a:r>
                <a:r>
                  <a:rPr lang="ja-JP" altLang="en-US" sz="3600" dirty="0"/>
                  <a:t>面積</a:t>
                </a:r>
                <a:r>
                  <a:rPr lang="en-US" altLang="ja-JP" sz="3600" dirty="0"/>
                  <a:t>: </a:t>
                </a:r>
                <a14:m>
                  <m:oMath xmlns:m="http://schemas.openxmlformats.org/officeDocument/2006/math">
                    <m:r>
                      <a:rPr lang="ja-JP" altLang="en-US" sz="3600" i="1" dirty="0">
                        <a:latin typeface="Cambria Math" panose="02040503050406030204" pitchFamily="18" charset="0"/>
                      </a:rPr>
                      <m:t>気体の仕事</m:t>
                    </m:r>
                    <m:r>
                      <a:rPr lang="en-US" altLang="ja-JP" sz="3600" i="1" dirty="0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endParaRPr lang="en-US" altLang="ja-JP" sz="3600" dirty="0"/>
              </a:p>
              <a:p>
                <a:pPr marL="0" indent="0" algn="just">
                  <a:buClr>
                    <a:schemeClr val="tx1"/>
                  </a:buClr>
                  <a:buNone/>
                </a:pPr>
                <a:r>
                  <a:rPr kumimoji="1" lang="ja-JP" altLang="en-US" sz="3600" dirty="0"/>
                  <a:t>電磁気学</a:t>
                </a:r>
                <a:endParaRPr kumimoji="1" lang="en-US" altLang="ja-JP" sz="3600" dirty="0"/>
              </a:p>
              <a:p>
                <a:pPr algn="just">
                  <a:buClr>
                    <a:schemeClr val="tx1"/>
                  </a:buClr>
                </a:pPr>
                <a:r>
                  <a:rPr lang="ja-JP" altLang="en-US" sz="3600" dirty="0"/>
                  <a:t>グラフ</a:t>
                </a:r>
                <a:r>
                  <a:rPr lang="en-US" altLang="ja-JP" sz="3600" dirty="0"/>
                  <a:t>: </a:t>
                </a:r>
                <a14:m>
                  <m:oMath xmlns:m="http://schemas.openxmlformats.org/officeDocument/2006/math">
                    <m:r>
                      <a:rPr lang="ja-JP" altLang="en-US" sz="3600" i="1" dirty="0">
                        <a:latin typeface="Cambria Math" panose="02040503050406030204" pitchFamily="18" charset="0"/>
                      </a:rPr>
                      <m:t>電場</m:t>
                    </m:r>
                    <m:r>
                      <a:rPr lang="en-US" altLang="ja-JP" sz="3600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ja-JP" sz="3600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ja-JP" altLang="en-US" sz="3600" i="1" dirty="0">
                        <a:latin typeface="Cambria Math" panose="02040503050406030204" pitchFamily="18" charset="0"/>
                      </a:rPr>
                      <m:t>位置</m:t>
                    </m:r>
                    <m:r>
                      <a:rPr lang="en-US" altLang="ja-JP" sz="360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ja-JP" sz="3600" dirty="0"/>
                  <a:t>	</a:t>
                </a:r>
                <a:r>
                  <a:rPr lang="ja-JP" altLang="en-US" sz="3600" dirty="0"/>
                  <a:t>，</a:t>
                </a:r>
                <a:r>
                  <a:rPr lang="en-US" altLang="ja-JP" sz="3600" dirty="0"/>
                  <a:t>	</a:t>
                </a:r>
                <a:r>
                  <a:rPr lang="ja-JP" altLang="en-US" sz="3600" dirty="0"/>
                  <a:t>面積</a:t>
                </a:r>
                <a:r>
                  <a:rPr lang="en-US" altLang="ja-JP" sz="3600" dirty="0"/>
                  <a:t>: </a:t>
                </a:r>
                <a14:m>
                  <m:oMath xmlns:m="http://schemas.openxmlformats.org/officeDocument/2006/math">
                    <m:r>
                      <a:rPr lang="ja-JP" altLang="en-US" sz="3600" i="1" dirty="0">
                        <a:latin typeface="Cambria Math" panose="02040503050406030204" pitchFamily="18" charset="0"/>
                      </a:rPr>
                      <m:t>電位</m:t>
                    </m:r>
                    <m:r>
                      <a:rPr lang="en-US" altLang="ja-JP" sz="3600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endParaRPr lang="en-US" altLang="ja-JP" sz="3600" i="1" dirty="0">
                  <a:latin typeface="Cambria Math" panose="02040503050406030204" pitchFamily="18" charset="0"/>
                </a:endParaRPr>
              </a:p>
              <a:p>
                <a:pPr algn="just">
                  <a:buClr>
                    <a:schemeClr val="tx1"/>
                  </a:buClr>
                </a:pPr>
                <a:r>
                  <a:rPr lang="ja-JP" altLang="en-US" sz="3600" dirty="0"/>
                  <a:t>グラフ</a:t>
                </a:r>
                <a:r>
                  <a:rPr lang="en-US" altLang="ja-JP" sz="3600" dirty="0"/>
                  <a:t>: </a:t>
                </a:r>
                <a14:m>
                  <m:oMath xmlns:m="http://schemas.openxmlformats.org/officeDocument/2006/math">
                    <m:r>
                      <a:rPr lang="ja-JP" altLang="en-US" sz="3600" i="1" dirty="0">
                        <a:latin typeface="Cambria Math" panose="02040503050406030204" pitchFamily="18" charset="0"/>
                      </a:rPr>
                      <m:t>電流</m:t>
                    </m:r>
                    <m:r>
                      <a:rPr lang="en-US" altLang="ja-JP" sz="3600" i="1" dirty="0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altLang="ja-JP" sz="3600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ja-JP" altLang="en-US" sz="3600" i="1" dirty="0">
                        <a:latin typeface="Cambria Math" panose="02040503050406030204" pitchFamily="18" charset="0"/>
                      </a:rPr>
                      <m:t>時間</m:t>
                    </m:r>
                    <m:r>
                      <a:rPr lang="en-US" altLang="ja-JP" sz="3600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altLang="ja-JP" sz="3600" dirty="0"/>
                  <a:t>	</a:t>
                </a:r>
                <a:r>
                  <a:rPr lang="ja-JP" altLang="en-US" sz="3600" dirty="0"/>
                  <a:t>，</a:t>
                </a:r>
                <a:r>
                  <a:rPr lang="en-US" altLang="ja-JP" sz="3600" dirty="0"/>
                  <a:t>	</a:t>
                </a:r>
                <a:r>
                  <a:rPr lang="ja-JP" altLang="en-US" sz="3600" dirty="0"/>
                  <a:t>面積</a:t>
                </a:r>
                <a:r>
                  <a:rPr lang="en-US" altLang="ja-JP" sz="3600" dirty="0"/>
                  <a:t>: </a:t>
                </a:r>
                <a14:m>
                  <m:oMath xmlns:m="http://schemas.openxmlformats.org/officeDocument/2006/math">
                    <m:r>
                      <a:rPr lang="ja-JP" altLang="en-US" sz="3600" i="1" dirty="0">
                        <a:latin typeface="Cambria Math" panose="02040503050406030204" pitchFamily="18" charset="0"/>
                      </a:rPr>
                      <m:t>電気量</m:t>
                    </m:r>
                    <m:r>
                      <a:rPr lang="en-US" altLang="ja-JP" sz="3600" i="1" dirty="0" smtClea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endParaRPr kumimoji="1" lang="ja-JP" altLang="en-US" sz="3600" dirty="0"/>
              </a:p>
            </p:txBody>
          </p:sp>
        </mc:Choice>
        <mc:Fallback xmlns="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AEDC2FE0-D36D-B865-FC3D-36735E27C1C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24"/>
              </p:nvPr>
            </p:nvSpPr>
            <p:spPr>
              <a:xfrm>
                <a:off x="0" y="1317411"/>
                <a:ext cx="10665945" cy="6242256"/>
              </a:xfrm>
              <a:blipFill>
                <a:blip r:embed="rId2"/>
                <a:stretch>
                  <a:fillRect l="-1714" b="-7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ED1601CE-4E0E-75BB-1379-17A109530F24}"/>
              </a:ext>
            </a:extLst>
          </p:cNvPr>
          <p:cNvSpPr/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2">
                      <a:lumMod val="50000"/>
                    </a:schemeClr>
                  </a:solidFill>
                </a:ln>
              </a:rPr>
              <a:t>余談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タイトル 3">
                <a:extLst>
                  <a:ext uri="{FF2B5EF4-FFF2-40B4-BE49-F238E27FC236}">
                    <a16:creationId xmlns:a16="http://schemas.microsoft.com/office/drawing/2014/main" id="{1393A7F7-0C3A-AB93-DE92-12A0E0980C1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noFill/>
            </p:spPr>
            <p:txBody>
              <a:bodyPr/>
              <a:lstStyle/>
              <a:p>
                <a:r>
                  <a:rPr kumimoji="1" lang="ja-JP" altLang="en-US" dirty="0"/>
                  <a:t>物理学では</a:t>
                </a:r>
                <a14:m>
                  <m:oMath xmlns:m="http://schemas.openxmlformats.org/officeDocument/2006/math">
                    <m:r>
                      <a:rPr kumimoji="1" lang="en-US" altLang="ja-JP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kumimoji="1" lang="en-US" altLang="ja-JP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kumimoji="1" lang="en-US" altLang="ja-JP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kumimoji="1" lang="ja-JP" altLang="en-US" dirty="0"/>
                  <a:t>と限らない</a:t>
                </a:r>
              </a:p>
            </p:txBody>
          </p:sp>
        </mc:Choice>
        <mc:Fallback xmlns="">
          <p:sp>
            <p:nvSpPr>
              <p:cNvPr id="4" name="タイトル 3">
                <a:extLst>
                  <a:ext uri="{FF2B5EF4-FFF2-40B4-BE49-F238E27FC236}">
                    <a16:creationId xmlns:a16="http://schemas.microsoft.com/office/drawing/2014/main" id="{1393A7F7-0C3A-AB93-DE92-12A0E0980C1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405" t="-2055" b="-308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71485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65063D-D136-5894-8F72-99A7436101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D58BCDBD-81E6-8CE5-1A77-DF338A27AF08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71</a:t>
            </a:fld>
            <a:endParaRPr kumimoji="1" lang="ja-JP" altLang="en-US" b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テキスト プレースホルダー 7">
                <a:extLst>
                  <a:ext uri="{FF2B5EF4-FFF2-40B4-BE49-F238E27FC236}">
                    <a16:creationId xmlns:a16="http://schemas.microsoft.com/office/drawing/2014/main" id="{8F193695-90EC-E8DE-FFF2-966068C9A7CD}"/>
                  </a:ext>
                </a:extLst>
              </p:cNvPr>
              <p:cNvSpPr>
                <a:spLocks noGrp="1"/>
              </p:cNvSpPr>
              <p:nvPr>
                <p:ph type="body" sz="quarter" idx="24"/>
              </p:nvPr>
            </p:nvSpPr>
            <p:spPr>
              <a:xfrm>
                <a:off x="4871649" y="1317410"/>
                <a:ext cx="5794295" cy="6240297"/>
              </a:xfrm>
            </p:spPr>
            <p:txBody>
              <a:bodyPr/>
              <a:lstStyle/>
              <a:p>
                <a:pPr>
                  <a:buClr>
                    <a:schemeClr val="tx1"/>
                  </a:buClr>
                </a:pPr>
                <a:r>
                  <a:rPr lang="ja-JP" altLang="en-US" sz="3200" dirty="0"/>
                  <a:t>定温（等温）変化なので，</a:t>
                </a:r>
                <a:endParaRPr lang="en-US" altLang="ja-JP" sz="3200" dirty="0"/>
              </a:p>
              <a:p>
                <a:pPr marL="0" indent="0" algn="ctr">
                  <a:buClr>
                    <a:schemeClr val="tx1"/>
                  </a:buClr>
                  <a:buNone/>
                </a:pPr>
                <a14:m>
                  <m:oMath xmlns:m="http://schemas.openxmlformats.org/officeDocument/2006/math">
                    <m:r>
                      <a:rPr lang="en-US" altLang="ja-JP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ja-JP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ja-JP" b="0" i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Const</m:t>
                    </m:r>
                    <m:r>
                      <a:rPr lang="en-US" altLang="ja-JP" b="0" i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altLang="ja-JP" b="0" i="0" dirty="0">
                    <a:latin typeface="Cambria Math" panose="02040503050406030204" pitchFamily="18" charset="0"/>
                  </a:rPr>
                  <a:t> </a:t>
                </a:r>
                <a:r>
                  <a:rPr lang="en-US" altLang="ja-JP" dirty="0">
                    <a:latin typeface="+mn-ea"/>
                    <a:ea typeface="+mn-ea"/>
                  </a:rPr>
                  <a:t>…(2.36)</a:t>
                </a:r>
                <a:endParaRPr lang="en-US" altLang="ja-JP" b="0" i="0" dirty="0">
                  <a:latin typeface="Cambria Math" panose="02040503050406030204" pitchFamily="18" charset="0"/>
                </a:endParaRPr>
              </a:p>
              <a:p>
                <a:pPr marL="0" indent="0" algn="ctr">
                  <a:buClr>
                    <a:schemeClr val="tx1"/>
                  </a:buClr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-JP" b="0" i="0" dirty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altLang="ja-JP" b="0" i="1" dirty="0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altLang="ja-JP" b="0" i="1" dirty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ja-JP" dirty="0"/>
                  <a:t>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-JP" b="0" i="0" dirty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altLang="ja-JP" b="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ja-JP" b="0" i="1" dirty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ja-JP" dirty="0"/>
                  <a:t>)…(2.37)</a:t>
                </a:r>
              </a:p>
              <a:p>
                <a:pPr marL="0" indent="0" algn="r">
                  <a:buClr>
                    <a:schemeClr val="tx1"/>
                  </a:buClr>
                  <a:buNone/>
                </a:pPr>
                <a:r>
                  <a:rPr lang="ja-JP" altLang="en-US" sz="3200" dirty="0"/>
                  <a:t>である．</a:t>
                </a:r>
                <a:endParaRPr lang="en-US" altLang="ja-JP" sz="3200" dirty="0"/>
              </a:p>
              <a:p>
                <a:pPr>
                  <a:buClr>
                    <a:schemeClr val="tx1"/>
                  </a:buClr>
                </a:pPr>
                <a:r>
                  <a:rPr lang="ja-JP" altLang="en-US" sz="3200" dirty="0"/>
                  <a:t>ボイルの法則より，</a:t>
                </a:r>
                <a:endParaRPr lang="en-US" altLang="ja-JP" sz="3200" dirty="0"/>
              </a:p>
              <a:p>
                <a:pPr marL="0" indent="0" algn="ctr">
                  <a:buClr>
                    <a:schemeClr val="tx1"/>
                  </a:buClr>
                  <a:buNone/>
                </a:pPr>
                <a14:m>
                  <m:oMath xmlns:m="http://schemas.openxmlformats.org/officeDocument/2006/math">
                    <m:r>
                      <a:rPr lang="en-US" altLang="ja-JP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𝑃𝑉</m:t>
                    </m:r>
                    <m:r>
                      <a:rPr lang="en-US" altLang="ja-JP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ja-JP" b="0" i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Const</m:t>
                    </m:r>
                    <m:r>
                      <a:rPr lang="en-US" altLang="ja-JP" b="0" i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altLang="ja-JP" dirty="0">
                    <a:solidFill>
                      <a:srgbClr val="00B0F0"/>
                    </a:solidFill>
                  </a:rPr>
                  <a:t> </a:t>
                </a:r>
                <a:r>
                  <a:rPr lang="en-US" altLang="ja-JP" dirty="0"/>
                  <a:t>…(2.9)</a:t>
                </a:r>
              </a:p>
              <a:p>
                <a:pPr marL="0" indent="0" algn="r">
                  <a:buClr>
                    <a:schemeClr val="tx1"/>
                  </a:buClr>
                  <a:buNone/>
                </a:pPr>
                <a:r>
                  <a:rPr lang="ja-JP" altLang="en-US" sz="3200" dirty="0"/>
                  <a:t>である．</a:t>
                </a:r>
                <a:endParaRPr lang="en-US" altLang="ja-JP" sz="3200" dirty="0">
                  <a:solidFill>
                    <a:schemeClr val="accent6"/>
                  </a:solidFill>
                </a:endParaRPr>
              </a:p>
              <a:p>
                <a:pPr>
                  <a:buClr>
                    <a:schemeClr val="tx1"/>
                  </a:buClr>
                </a:pPr>
                <a:r>
                  <a:rPr lang="ja-JP" altLang="en-US" sz="3200" dirty="0"/>
                  <a:t>熱力学第一法則より，</a:t>
                </a:r>
                <a:endParaRPr lang="en-US" altLang="ja-JP" sz="3200" dirty="0"/>
              </a:p>
              <a:p>
                <a:pPr marL="0" indent="0" algn="ctr">
                  <a:buClr>
                    <a:schemeClr val="tx1"/>
                  </a:buClr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b="0" i="1" dirty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 dirty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ja-JP" b="0" i="0" dirty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in</m:t>
                        </m:r>
                      </m:sub>
                    </m:sSub>
                    <m:r>
                      <a:rPr lang="en-US" altLang="ja-JP" b="0" i="1" dirty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ja-JP" b="0" i="1" dirty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b="0" i="1" dirty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ja-JP" b="0" i="0" dirty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out</m:t>
                        </m:r>
                      </m:sub>
                    </m:sSub>
                  </m:oMath>
                </a14:m>
                <a:r>
                  <a:rPr lang="en-US" altLang="ja-JP" dirty="0">
                    <a:solidFill>
                      <a:schemeClr val="tx1"/>
                    </a:solidFill>
                  </a:rPr>
                  <a:t> …(2.38)</a:t>
                </a:r>
              </a:p>
              <a:p>
                <a:pPr marL="0" indent="0" algn="r">
                  <a:buClr>
                    <a:schemeClr val="tx1"/>
                  </a:buClr>
                  <a:buNone/>
                </a:pPr>
                <a:r>
                  <a:rPr lang="ja-JP" altLang="en-US" sz="3200" dirty="0"/>
                  <a:t>である．</a:t>
                </a:r>
                <a:endParaRPr lang="en-US" altLang="ja-JP" sz="3200" dirty="0"/>
              </a:p>
            </p:txBody>
          </p:sp>
        </mc:Choice>
        <mc:Fallback xmlns="">
          <p:sp>
            <p:nvSpPr>
              <p:cNvPr id="8" name="テキスト プレースホルダー 7">
                <a:extLst>
                  <a:ext uri="{FF2B5EF4-FFF2-40B4-BE49-F238E27FC236}">
                    <a16:creationId xmlns:a16="http://schemas.microsoft.com/office/drawing/2014/main" id="{8F193695-90EC-E8DE-FFF2-966068C9A7C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24"/>
              </p:nvPr>
            </p:nvSpPr>
            <p:spPr>
              <a:xfrm>
                <a:off x="4871649" y="1317410"/>
                <a:ext cx="5794295" cy="6240297"/>
              </a:xfrm>
              <a:blipFill>
                <a:blip r:embed="rId2"/>
                <a:stretch>
                  <a:fillRect l="-2313" t="-488" r="-3891" b="-234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タイトル 5">
            <a:extLst>
              <a:ext uri="{FF2B5EF4-FFF2-40B4-BE49-F238E27FC236}">
                <a16:creationId xmlns:a16="http://schemas.microsoft.com/office/drawing/2014/main" id="{976E7B1A-B2B1-638B-B994-3AF77673B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定温変化</a:t>
            </a: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95BD51D3-C686-A151-5BB6-16BA51CC840A}"/>
              </a:ext>
            </a:extLst>
          </p:cNvPr>
          <p:cNvSpPr/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3">
                      <a:lumMod val="75000"/>
                    </a:schemeClr>
                  </a:solidFill>
                </a:ln>
              </a:rPr>
              <a:t>板書</a:t>
            </a:r>
          </a:p>
        </p:txBody>
      </p:sp>
      <p:grpSp>
        <p:nvGrpSpPr>
          <p:cNvPr id="21" name="グループ化 20">
            <a:extLst>
              <a:ext uri="{FF2B5EF4-FFF2-40B4-BE49-F238E27FC236}">
                <a16:creationId xmlns:a16="http://schemas.microsoft.com/office/drawing/2014/main" id="{CCA7AE6C-FE85-1D20-2572-345CC3F5C24D}"/>
              </a:ext>
            </a:extLst>
          </p:cNvPr>
          <p:cNvGrpSpPr/>
          <p:nvPr/>
        </p:nvGrpSpPr>
        <p:grpSpPr>
          <a:xfrm>
            <a:off x="0" y="1967891"/>
            <a:ext cx="4871649" cy="4939331"/>
            <a:chOff x="-1" y="2514328"/>
            <a:chExt cx="3536499" cy="3426799"/>
          </a:xfrm>
        </p:grpSpPr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22" name="グラフ 21">
                  <a:extLst>
                    <a:ext uri="{FF2B5EF4-FFF2-40B4-BE49-F238E27FC236}">
                      <a16:creationId xmlns:a16="http://schemas.microsoft.com/office/drawing/2014/main" id="{5941B4F3-4CA7-7ADD-579C-FD1EEC5ACC53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1157235873"/>
                    </p:ext>
                  </p:extLst>
                </p:nvPr>
              </p:nvGraphicFramePr>
              <p:xfrm>
                <a:off x="-1" y="2514328"/>
                <a:ext cx="3536499" cy="3426799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3"/>
                </a:graphicData>
              </a:graphic>
            </p:graphicFrame>
          </mc:Choice>
          <mc:Fallback xmlns="">
            <p:graphicFrame>
              <p:nvGraphicFramePr>
                <p:cNvPr id="22" name="グラフ 21">
                  <a:extLst>
                    <a:ext uri="{FF2B5EF4-FFF2-40B4-BE49-F238E27FC236}">
                      <a16:creationId xmlns:a16="http://schemas.microsoft.com/office/drawing/2014/main" id="{5941B4F3-4CA7-7ADD-579C-FD1EEC5ACC53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1157235873"/>
                    </p:ext>
                  </p:extLst>
                </p:nvPr>
              </p:nvGraphicFramePr>
              <p:xfrm>
                <a:off x="-1" y="2514328"/>
                <a:ext cx="3536499" cy="3426799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4"/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吹き出し: 折線 (枠付き、強調線付き) 22">
                  <a:extLst>
                    <a:ext uri="{FF2B5EF4-FFF2-40B4-BE49-F238E27FC236}">
                      <a16:creationId xmlns:a16="http://schemas.microsoft.com/office/drawing/2014/main" id="{099CCE0B-497D-083B-5B07-1F66527CBA35}"/>
                    </a:ext>
                  </a:extLst>
                </p:cNvPr>
                <p:cNvSpPr/>
                <p:nvPr/>
              </p:nvSpPr>
              <p:spPr>
                <a:xfrm>
                  <a:off x="1728562" y="3480700"/>
                  <a:ext cx="1338647" cy="789766"/>
                </a:xfrm>
                <a:prstGeom prst="accentBorderCallout2">
                  <a:avLst>
                    <a:gd name="adj1" fmla="val 51050"/>
                    <a:gd name="adj2" fmla="val -4213"/>
                    <a:gd name="adj3" fmla="val 51145"/>
                    <a:gd name="adj4" fmla="val -18764"/>
                    <a:gd name="adj5" fmla="val 112500"/>
                    <a:gd name="adj6" fmla="val -46667"/>
                  </a:avLst>
                </a:prstGeom>
                <a:ln w="19050"/>
                <a:effectLst/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kumimoji="1" lang="en-US" altLang="ja-JP" sz="32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kumimoji="1" lang="en-US" altLang="ja-JP" sz="3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kumimoji="1" lang="en-US" altLang="ja-JP" sz="32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1" lang="en-US" altLang="ja-JP" sz="32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num>
                          <m:den>
                            <m:r>
                              <a:rPr kumimoji="1" lang="en-US" altLang="ja-JP" sz="32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den>
                        </m:f>
                      </m:oMath>
                    </m:oMathPara>
                  </a14:m>
                  <a:endParaRPr kumimoji="1" lang="ja-JP" altLang="en-US" sz="1400" dirty="0"/>
                </a:p>
              </p:txBody>
            </p:sp>
          </mc:Choice>
          <mc:Fallback xmlns="">
            <p:sp>
              <p:nvSpPr>
                <p:cNvPr id="23" name="吹き出し: 折線 (枠付き、強調線付き) 22">
                  <a:extLst>
                    <a:ext uri="{FF2B5EF4-FFF2-40B4-BE49-F238E27FC236}">
                      <a16:creationId xmlns:a16="http://schemas.microsoft.com/office/drawing/2014/main" id="{099CCE0B-497D-083B-5B07-1F66527CBA3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28562" y="3480700"/>
                  <a:ext cx="1338647" cy="789766"/>
                </a:xfrm>
                <a:prstGeom prst="accentBorderCallout2">
                  <a:avLst>
                    <a:gd name="adj1" fmla="val 51050"/>
                    <a:gd name="adj2" fmla="val -4213"/>
                    <a:gd name="adj3" fmla="val 51145"/>
                    <a:gd name="adj4" fmla="val -18764"/>
                    <a:gd name="adj5" fmla="val 112500"/>
                    <a:gd name="adj6" fmla="val -46667"/>
                  </a:avLst>
                </a:prstGeom>
                <a:blipFill>
                  <a:blip r:embed="rId5"/>
                  <a:stretch>
                    <a:fillRect/>
                  </a:stretch>
                </a:blipFill>
                <a:ln w="19050"/>
                <a:effectLst/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4" name="テキスト ボックス 23">
              <a:extLst>
                <a:ext uri="{FF2B5EF4-FFF2-40B4-BE49-F238E27FC236}">
                  <a16:creationId xmlns:a16="http://schemas.microsoft.com/office/drawing/2014/main" id="{90E2BA1E-8907-A2FB-C2A6-D767057ADCE6}"/>
                </a:ext>
              </a:extLst>
            </p:cNvPr>
            <p:cNvSpPr txBox="1"/>
            <p:nvPr/>
          </p:nvSpPr>
          <p:spPr>
            <a:xfrm>
              <a:off x="2326906" y="4891312"/>
              <a:ext cx="1035377" cy="320293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kumimoji="1" lang="ja-JP" altLang="en-US" sz="2400" dirty="0"/>
                <a:t>温度一定</a:t>
              </a:r>
            </a:p>
          </p:txBody>
        </p:sp>
        <p:sp>
          <p:nvSpPr>
            <p:cNvPr id="25" name="二等辺三角形 24">
              <a:extLst>
                <a:ext uri="{FF2B5EF4-FFF2-40B4-BE49-F238E27FC236}">
                  <a16:creationId xmlns:a16="http://schemas.microsoft.com/office/drawing/2014/main" id="{2000A8FC-77C8-8674-DCFE-A4D866AA66DE}"/>
                </a:ext>
              </a:extLst>
            </p:cNvPr>
            <p:cNvSpPr/>
            <p:nvPr/>
          </p:nvSpPr>
          <p:spPr>
            <a:xfrm rot="7881308">
              <a:off x="1267546" y="4563430"/>
              <a:ext cx="138632" cy="139797"/>
            </a:xfrm>
            <a:prstGeom prst="triangle">
              <a:avLst/>
            </a:prstGeom>
            <a:ln w="19050"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21191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F4F959-C358-5FD4-4F01-BEB6073676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76592830-A977-F725-111C-B9B97060F4B9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72</a:t>
            </a:fld>
            <a:endParaRPr kumimoji="1" lang="ja-JP" altLang="en-US" b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65E72539-6A70-44A5-BE8E-74F0A082DB2A}"/>
                  </a:ext>
                </a:extLst>
              </p:cNvPr>
              <p:cNvSpPr>
                <a:spLocks noGrp="1"/>
              </p:cNvSpPr>
              <p:nvPr>
                <p:ph type="body" sz="quarter" idx="24"/>
              </p:nvPr>
            </p:nvSpPr>
            <p:spPr>
              <a:xfrm>
                <a:off x="0" y="1317411"/>
                <a:ext cx="10665945" cy="6242256"/>
              </a:xfrm>
            </p:spPr>
            <p:txBody>
              <a:bodyPr/>
              <a:lstStyle/>
              <a:p>
                <a:r>
                  <a:rPr kumimoji="1" lang="ja-JP" altLang="en-US" sz="3600" dirty="0"/>
                  <a:t>定積変化において物質</a:t>
                </a:r>
                <a:r>
                  <a:rPr kumimoji="1" lang="en-US" altLang="ja-JP" sz="3600" dirty="0"/>
                  <a:t>1[mol]</a:t>
                </a:r>
                <a:r>
                  <a:rPr kumimoji="1" lang="ja-JP" altLang="en-US" sz="3600" dirty="0"/>
                  <a:t>を</a:t>
                </a:r>
                <a:r>
                  <a:rPr kumimoji="1" lang="en-US" altLang="ja-JP" sz="3600" dirty="0"/>
                  <a:t>1[K]</a:t>
                </a:r>
                <a:r>
                  <a:rPr kumimoji="1" lang="ja-JP" altLang="en-US" sz="3600" dirty="0"/>
                  <a:t>上げるのに必要な熱量のこと．</a:t>
                </a:r>
                <a:endParaRPr kumimoji="1" lang="en-US" altLang="ja-JP" sz="3600" dirty="0"/>
              </a:p>
              <a:p>
                <a:r>
                  <a:rPr lang="ja-JP" altLang="en-US" sz="3600" dirty="0"/>
                  <a:t>定積モル比熱を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3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36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ja-JP" sz="36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sub>
                    </m:sSub>
                  </m:oMath>
                </a14:m>
                <a:r>
                  <a:rPr lang="en-US" altLang="ja-JP" sz="3600" dirty="0"/>
                  <a:t>[J/(mol</a:t>
                </a:r>
                <a:r>
                  <a:rPr lang="ja-JP" altLang="en-US" sz="4400" dirty="0"/>
                  <a:t>･</a:t>
                </a:r>
                <a:r>
                  <a:rPr lang="en-US" altLang="ja-JP" sz="3600" dirty="0"/>
                  <a:t>K)]</a:t>
                </a:r>
                <a:r>
                  <a:rPr lang="ja-JP" altLang="en-US" sz="3600" dirty="0"/>
                  <a:t>，物質量</a:t>
                </a:r>
                <a14:m>
                  <m:oMath xmlns:m="http://schemas.openxmlformats.org/officeDocument/2006/math">
                    <m:r>
                      <a:rPr lang="en-US" altLang="ja-JP" sz="36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ja-JP" sz="3600" dirty="0"/>
                  <a:t>[mol]</a:t>
                </a:r>
                <a:r>
                  <a:rPr kumimoji="1" lang="ja-JP" altLang="en-US" sz="3600" dirty="0"/>
                  <a:t>，熱量</a:t>
                </a:r>
                <a14:m>
                  <m:oMath xmlns:m="http://schemas.openxmlformats.org/officeDocument/2006/math">
                    <m:r>
                      <a:rPr kumimoji="1" lang="en-US" altLang="ja-JP" sz="3600" i="1" dirty="0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kumimoji="1" lang="en-US" altLang="ja-JP" sz="3600" dirty="0"/>
                  <a:t>[J]</a:t>
                </a:r>
                <a:r>
                  <a:rPr kumimoji="1" lang="ja-JP" altLang="en-US" sz="3600" dirty="0"/>
                  <a:t>とすると，次である．</a:t>
                </a:r>
                <a:endParaRPr kumimoji="1" lang="en-US" altLang="ja-JP" sz="36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ja-JP" sz="4000" b="0" i="1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kumimoji="1" lang="en-US" altLang="ja-JP" sz="4000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kumimoji="1" lang="en-US" altLang="ja-JP" sz="4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ja-JP" sz="4000" b="0" i="1" smtClean="0">
                        <a:latin typeface="Cambria Math" panose="02040503050406030204" pitchFamily="18" charset="0"/>
                      </a:rPr>
                      <m:t>𝑛</m:t>
                    </m:r>
                    <m:sSub>
                      <m:sSubPr>
                        <m:ctrlPr>
                          <a:rPr kumimoji="1" lang="en-US" altLang="ja-JP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4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kumimoji="1" lang="en-US" altLang="ja-JP" sz="4000" b="0" i="0" smtClean="0">
                            <a:latin typeface="Cambria Math" panose="02040503050406030204" pitchFamily="18" charset="0"/>
                          </a:rPr>
                          <m:t>𝑉</m:t>
                        </m:r>
                      </m:sub>
                    </m:sSub>
                    <m:r>
                      <m:rPr>
                        <m:sty m:val="p"/>
                      </m:rPr>
                      <a:rPr kumimoji="1" lang="en-US" altLang="ja-JP" sz="4000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kumimoji="1" lang="en-US" altLang="ja-JP" sz="4000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kumimoji="1" lang="en-US" altLang="ja-JP" sz="4000" dirty="0"/>
                  <a:t> …(2.39)</a:t>
                </a:r>
              </a:p>
              <a:p>
                <a:r>
                  <a:rPr kumimoji="1" lang="ja-JP" altLang="en-US" sz="3600" dirty="0"/>
                  <a:t>そのため，定積モル比熱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3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360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ja-JP" sz="36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sub>
                    </m:sSub>
                  </m:oMath>
                </a14:m>
                <a:r>
                  <a:rPr lang="en-US" altLang="ja-JP" sz="3600" dirty="0"/>
                  <a:t>[J/(g</a:t>
                </a:r>
                <a:r>
                  <a:rPr lang="ja-JP" altLang="en-US" sz="4400" dirty="0"/>
                  <a:t>･</a:t>
                </a:r>
                <a:r>
                  <a:rPr lang="en-US" altLang="ja-JP" sz="3600" dirty="0"/>
                  <a:t>K)]</a:t>
                </a:r>
                <a:r>
                  <a:rPr lang="ja-JP" altLang="en-US" sz="3600" dirty="0"/>
                  <a:t>は次である．</a:t>
                </a:r>
                <a:endParaRPr lang="en-US" altLang="ja-JP" sz="36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4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kumimoji="1" lang="en-US" altLang="ja-JP" sz="4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sub>
                    </m:sSub>
                    <m:r>
                      <a:rPr kumimoji="1" lang="en-US" altLang="ja-JP" sz="4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ja-JP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kumimoji="1" lang="en-US" altLang="ja-JP" sz="4000" b="0" i="1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kumimoji="1" lang="en-US" altLang="ja-JP" sz="40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num>
                      <m:den>
                        <m:r>
                          <a:rPr kumimoji="1" lang="en-US" altLang="ja-JP" sz="4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m:rPr>
                            <m:sty m:val="p"/>
                          </m:rPr>
                          <a:rPr kumimoji="1" lang="en-US" altLang="ja-JP" sz="4000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kumimoji="1" lang="en-US" altLang="ja-JP" sz="4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den>
                    </m:f>
                  </m:oMath>
                </a14:m>
                <a:r>
                  <a:rPr kumimoji="1" lang="ja-JP" altLang="en-US" sz="4000" dirty="0"/>
                  <a:t> </a:t>
                </a:r>
                <a:r>
                  <a:rPr kumimoji="1" lang="en-US" altLang="ja-JP" sz="4000" dirty="0"/>
                  <a:t>…(2.40)</a:t>
                </a:r>
                <a:endParaRPr kumimoji="1" lang="ja-JP" altLang="en-US" sz="3600" dirty="0"/>
              </a:p>
            </p:txBody>
          </p:sp>
        </mc:Choice>
        <mc:Fallback xmlns="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65E72539-6A70-44A5-BE8E-74F0A082DB2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24"/>
              </p:nvPr>
            </p:nvSpPr>
            <p:spPr>
              <a:xfrm>
                <a:off x="0" y="1317411"/>
                <a:ext cx="10665945" cy="6242256"/>
              </a:xfrm>
              <a:blipFill>
                <a:blip r:embed="rId2"/>
                <a:stretch>
                  <a:fillRect l="-1543" r="-60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タイトル 3">
            <a:extLst>
              <a:ext uri="{FF2B5EF4-FFF2-40B4-BE49-F238E27FC236}">
                <a16:creationId xmlns:a16="http://schemas.microsoft.com/office/drawing/2014/main" id="{18B9CF0D-8C4C-2032-5FF0-960957E3E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定積モル比熱 </a:t>
            </a:r>
            <a:r>
              <a:rPr kumimoji="1" lang="en-US" altLang="ja-JP" dirty="0"/>
              <a:t>-1</a:t>
            </a:r>
            <a:endParaRPr kumimoji="1" lang="ja-JP" altLang="en-US" dirty="0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5D57EF4C-143E-6929-E2B1-0FB762BE9AC1}"/>
              </a:ext>
            </a:extLst>
          </p:cNvPr>
          <p:cNvSpPr/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3">
                      <a:lumMod val="75000"/>
                    </a:schemeClr>
                  </a:solidFill>
                </a:ln>
              </a:rPr>
              <a:t>板書</a:t>
            </a:r>
          </a:p>
        </p:txBody>
      </p:sp>
    </p:spTree>
    <p:extLst>
      <p:ext uri="{BB962C8B-B14F-4D97-AF65-F5344CB8AC3E}">
        <p14:creationId xmlns:p14="http://schemas.microsoft.com/office/powerpoint/2010/main" val="3576664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8E09BF-9F3E-9A47-4054-E9519BE45E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9152150-C5BB-3224-EDF6-60AF2FC3E230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73</a:t>
            </a:fld>
            <a:endParaRPr kumimoji="1" lang="ja-JP" altLang="en-US" b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EC90F2BE-1F37-DD65-D81E-BE3BB157BB1E}"/>
                  </a:ext>
                </a:extLst>
              </p:cNvPr>
              <p:cNvSpPr>
                <a:spLocks noGrp="1"/>
              </p:cNvSpPr>
              <p:nvPr>
                <p:ph type="body" sz="quarter" idx="24"/>
              </p:nvPr>
            </p:nvSpPr>
            <p:spPr>
              <a:xfrm>
                <a:off x="0" y="1317411"/>
                <a:ext cx="10665945" cy="6242256"/>
              </a:xfrm>
            </p:spPr>
            <p:txBody>
              <a:bodyPr/>
              <a:lstStyle/>
              <a:p>
                <a:r>
                  <a:rPr kumimoji="1" lang="ja-JP" altLang="en-US" sz="3600" dirty="0"/>
                  <a:t>定積変化では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36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3600" i="1" dirty="0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ja-JP" sz="3600" i="0" dirty="0" smtClean="0">
                            <a:latin typeface="Cambria Math" panose="02040503050406030204" pitchFamily="18" charset="0"/>
                          </a:rPr>
                          <m:t>out</m:t>
                        </m:r>
                      </m:sub>
                    </m:sSub>
                    <m:r>
                      <a:rPr kumimoji="1" lang="en-US" altLang="ja-JP" sz="3600" i="1" dirty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kumimoji="1" lang="ja-JP" altLang="en-US" sz="3600" dirty="0"/>
                  <a:t>より，</a:t>
                </a:r>
                <a:r>
                  <a:rPr kumimoji="1" lang="en-US" altLang="ja-JP" sz="3600" dirty="0"/>
                  <a:t>(2.35)</a:t>
                </a:r>
                <a:r>
                  <a:rPr kumimoji="1" lang="ja-JP" altLang="en-US" sz="3600" dirty="0"/>
                  <a:t>式に代入すると，次である．</a:t>
                </a:r>
                <a:endParaRPr kumimoji="1" lang="en-US" altLang="ja-JP" sz="36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ja-JP" sz="4000" i="0" dirty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kumimoji="1" lang="en-US" altLang="ja-JP" sz="4000" b="0" i="0" dirty="0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kumimoji="1" lang="en-US" altLang="ja-JP" sz="40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kumimoji="1" lang="en-US" altLang="ja-JP" sz="4000" i="0" dirty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kumimoji="1" lang="en-US" altLang="ja-JP" sz="4000" b="0" i="0" dirty="0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kumimoji="1" lang="en-US" altLang="ja-JP" sz="4000" dirty="0"/>
                  <a:t> …(2.41)</a:t>
                </a:r>
              </a:p>
              <a:p>
                <a:r>
                  <a:rPr kumimoji="1" lang="en-US" altLang="ja-JP" sz="3600" dirty="0"/>
                  <a:t>(2.41)</a:t>
                </a:r>
                <a:r>
                  <a:rPr kumimoji="1" lang="ja-JP" altLang="en-US" sz="3600" dirty="0"/>
                  <a:t>式を</a:t>
                </a:r>
                <a:r>
                  <a:rPr kumimoji="1" lang="en-US" altLang="ja-JP" sz="3600" dirty="0"/>
                  <a:t>(2.40)</a:t>
                </a:r>
                <a:r>
                  <a:rPr kumimoji="1" lang="ja-JP" altLang="en-US" sz="3600" dirty="0"/>
                  <a:t>式に代入すると，次である．</a:t>
                </a:r>
                <a:endParaRPr kumimoji="1" lang="en-US" altLang="ja-JP" sz="36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-JP" sz="4000" i="0" dirty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altLang="ja-JP" sz="4000" i="1" dirty="0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altLang="ja-JP" sz="40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sz="4000" i="1" dirty="0" err="1" smtClean="0">
                        <a:latin typeface="Cambria Math" panose="02040503050406030204" pitchFamily="18" charset="0"/>
                      </a:rPr>
                      <m:t>𝑛</m:t>
                    </m:r>
                    <m:sSub>
                      <m:sSubPr>
                        <m:ctrlPr>
                          <a:rPr lang="en-US" altLang="ja-JP" sz="4000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4000" i="1" dirty="0" err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ja-JP" sz="4000" i="1" dirty="0" err="1" smtClean="0">
                            <a:latin typeface="Cambria Math" panose="02040503050406030204" pitchFamily="18" charset="0"/>
                          </a:rPr>
                          <m:t>𝑉</m:t>
                        </m:r>
                      </m:sub>
                    </m:sSub>
                    <m:r>
                      <m:rPr>
                        <m:sty m:val="p"/>
                      </m:rPr>
                      <a:rPr lang="en-US" altLang="ja-JP" sz="4000" i="0" dirty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altLang="ja-JP" sz="4000" i="1" dirty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kumimoji="1" lang="ja-JP" altLang="en-US" sz="4000" dirty="0"/>
                  <a:t> </a:t>
                </a:r>
                <a:r>
                  <a:rPr kumimoji="1" lang="en-US" altLang="ja-JP" sz="4000" dirty="0"/>
                  <a:t>…(2.42)</a:t>
                </a:r>
              </a:p>
              <a:p>
                <a:r>
                  <a:rPr kumimoji="1" lang="en-US" altLang="ja-JP" sz="3600" dirty="0"/>
                  <a:t>(2.29)</a:t>
                </a:r>
                <a:r>
                  <a:rPr kumimoji="1" lang="ja-JP" altLang="en-US" sz="3600" dirty="0"/>
                  <a:t>と</a:t>
                </a:r>
                <a:r>
                  <a:rPr kumimoji="1" lang="en-US" altLang="ja-JP" sz="3600" dirty="0"/>
                  <a:t>(2.42)</a:t>
                </a:r>
                <a:r>
                  <a:rPr kumimoji="1" lang="ja-JP" altLang="en-US" sz="3600" dirty="0"/>
                  <a:t>式は恒等式なので，単原子分子の定積モル比熱は次である．</a:t>
                </a:r>
                <a:endParaRPr lang="en-US" altLang="ja-JP" sz="360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4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4000" i="1" dirty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ja-JP" sz="4000" i="1" dirty="0" smtClean="0">
                            <a:latin typeface="Cambria Math" panose="02040503050406030204" pitchFamily="18" charset="0"/>
                          </a:rPr>
                          <m:t>𝑉</m:t>
                        </m:r>
                      </m:sub>
                    </m:sSub>
                    <m:r>
                      <a:rPr lang="en-US" altLang="ja-JP" sz="400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sz="40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400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altLang="ja-JP" sz="400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ja-JP" sz="4000" i="1" dirty="0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altLang="ja-JP" sz="4000" dirty="0"/>
                  <a:t> …(2.43)</a:t>
                </a:r>
              </a:p>
            </p:txBody>
          </p:sp>
        </mc:Choice>
        <mc:Fallback xmlns="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EC90F2BE-1F37-DD65-D81E-BE3BB157BB1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24"/>
              </p:nvPr>
            </p:nvSpPr>
            <p:spPr>
              <a:xfrm>
                <a:off x="0" y="1317411"/>
                <a:ext cx="10665945" cy="6242256"/>
              </a:xfrm>
              <a:blipFill>
                <a:blip r:embed="rId2"/>
                <a:stretch>
                  <a:fillRect l="-154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タイトル 3">
            <a:extLst>
              <a:ext uri="{FF2B5EF4-FFF2-40B4-BE49-F238E27FC236}">
                <a16:creationId xmlns:a16="http://schemas.microsoft.com/office/drawing/2014/main" id="{5AB8FCB7-E591-3722-492A-22D8C7FE6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定積モル比熱 </a:t>
            </a:r>
            <a:r>
              <a:rPr kumimoji="1" lang="en-US" altLang="ja-JP" dirty="0"/>
              <a:t>-2</a:t>
            </a:r>
            <a:endParaRPr kumimoji="1" lang="ja-JP" altLang="en-US" dirty="0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4135A8F2-0D39-9D5B-57F9-3CAE765FD858}"/>
              </a:ext>
            </a:extLst>
          </p:cNvPr>
          <p:cNvSpPr/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3">
                      <a:lumMod val="75000"/>
                    </a:schemeClr>
                  </a:solidFill>
                </a:ln>
              </a:rPr>
              <a:t>板書</a:t>
            </a:r>
          </a:p>
        </p:txBody>
      </p:sp>
    </p:spTree>
    <p:extLst>
      <p:ext uri="{BB962C8B-B14F-4D97-AF65-F5344CB8AC3E}">
        <p14:creationId xmlns:p14="http://schemas.microsoft.com/office/powerpoint/2010/main" val="1694552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869C03-0FB0-51C2-2D64-B156E5C9E3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A1296A96-0A01-B817-8858-9D2898A464E2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74</a:t>
            </a:fld>
            <a:endParaRPr kumimoji="1" lang="ja-JP" altLang="en-US" b="0"/>
          </a:p>
        </p:txBody>
      </p:sp>
      <p:sp>
        <p:nvSpPr>
          <p:cNvPr id="6" name="タイトル 5">
            <a:extLst>
              <a:ext uri="{FF2B5EF4-FFF2-40B4-BE49-F238E27FC236}">
                <a16:creationId xmlns:a16="http://schemas.microsoft.com/office/drawing/2014/main" id="{84D1888C-60D9-5C29-D15B-159668FF82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定積変化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テキスト プレースホルダー 7">
                <a:extLst>
                  <a:ext uri="{FF2B5EF4-FFF2-40B4-BE49-F238E27FC236}">
                    <a16:creationId xmlns:a16="http://schemas.microsoft.com/office/drawing/2014/main" id="{578050BD-B1E4-CEDE-8716-6ECA654995E2}"/>
                  </a:ext>
                </a:extLst>
              </p:cNvPr>
              <p:cNvSpPr>
                <a:spLocks noGrp="1"/>
              </p:cNvSpPr>
              <p:nvPr>
                <p:ph type="body" sz="quarter" idx="24"/>
              </p:nvPr>
            </p:nvSpPr>
            <p:spPr>
              <a:xfrm>
                <a:off x="4910306" y="1317410"/>
                <a:ext cx="5755637" cy="6240297"/>
              </a:xfrm>
            </p:spPr>
            <p:txBody>
              <a:bodyPr/>
              <a:lstStyle/>
              <a:p>
                <a:r>
                  <a:rPr lang="ja-JP" altLang="en-US" sz="3200" dirty="0"/>
                  <a:t>定積（定容）変化なので，</a:t>
                </a:r>
                <a:endParaRPr lang="en-US" altLang="ja-JP" sz="32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altLang="ja-JP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altLang="ja-JP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ja-JP" b="0" i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Const</m:t>
                    </m:r>
                    <m:r>
                      <a:rPr lang="en-US" altLang="ja-JP" b="0" i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altLang="ja-JP" b="0" dirty="0">
                    <a:solidFill>
                      <a:schemeClr val="accent4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US" altLang="ja-JP" b="0" dirty="0">
                    <a:latin typeface="+mn-ea"/>
                    <a:ea typeface="+mn-ea"/>
                  </a:rPr>
                  <a:t>…(2.44)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b="0" i="1" dirty="0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ja-JP" b="0" i="0" dirty="0" smtClean="0">
                            <a:latin typeface="Cambria Math" panose="02040503050406030204" pitchFamily="18" charset="0"/>
                          </a:rPr>
                          <m:t>out</m:t>
                        </m:r>
                      </m:sub>
                    </m:sSub>
                    <m:r>
                      <a:rPr lang="en-US" altLang="ja-JP" b="0" i="1" dirty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ja-JP" dirty="0"/>
                  <a:t>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-JP" i="0" dirty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altLang="ja-JP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altLang="ja-JP" i="1" dirty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ja-JP" dirty="0"/>
                  <a:t>)…(2.45)</a:t>
                </a:r>
              </a:p>
              <a:p>
                <a:pPr marL="0" indent="0" algn="r">
                  <a:buNone/>
                </a:pPr>
                <a:r>
                  <a:rPr lang="ja-JP" altLang="en-US" sz="3200" dirty="0"/>
                  <a:t>である．</a:t>
                </a:r>
                <a:endParaRPr lang="en-US" altLang="ja-JP" sz="3200" dirty="0"/>
              </a:p>
              <a:p>
                <a:r>
                  <a:rPr lang="ja-JP" altLang="en-US" sz="3200" dirty="0"/>
                  <a:t>ﾎﾞｲﾙ</a:t>
                </a:r>
                <a:r>
                  <a:rPr lang="en-US" altLang="ja-JP" sz="3200" dirty="0"/>
                  <a:t>-</a:t>
                </a:r>
                <a:r>
                  <a:rPr lang="ja-JP" altLang="en-US" sz="3200" dirty="0"/>
                  <a:t>ｼｬﾙﾙの法則より，</a:t>
                </a:r>
                <a:endParaRPr lang="en-US" altLang="ja-JP" sz="32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altLang="ja-JP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num>
                      <m:den>
                        <m:r>
                          <a:rPr lang="en-US" altLang="ja-JP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den>
                    </m:f>
                    <m:r>
                      <a:rPr lang="en-US" altLang="ja-JP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ja-JP" b="0" i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Const</m:t>
                    </m:r>
                    <m:r>
                      <a:rPr lang="en-US" altLang="ja-JP" b="0" i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altLang="ja-JP" dirty="0">
                    <a:solidFill>
                      <a:srgbClr val="00B0F0"/>
                    </a:solidFill>
                  </a:rPr>
                  <a:t> </a:t>
                </a:r>
                <a:r>
                  <a:rPr lang="en-US" altLang="ja-JP" dirty="0"/>
                  <a:t>…(2.46)</a:t>
                </a:r>
              </a:p>
              <a:p>
                <a:pPr marL="0" indent="0" algn="r">
                  <a:buNone/>
                </a:pPr>
                <a:r>
                  <a:rPr lang="ja-JP" altLang="en-US" sz="3200" dirty="0"/>
                  <a:t>である．</a:t>
                </a:r>
                <a:endParaRPr lang="en-US" altLang="ja-JP" sz="3200" dirty="0"/>
              </a:p>
              <a:p>
                <a:r>
                  <a:rPr lang="ja-JP" altLang="en-US" sz="3200" dirty="0"/>
                  <a:t>熱力学第一法則より，</a:t>
                </a:r>
                <a:endParaRPr lang="en-US" altLang="ja-JP" sz="32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ja-JP" b="0" i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in</m:t>
                        </m:r>
                      </m:sub>
                    </m:sSub>
                    <m:r>
                      <a:rPr lang="en-US" altLang="ja-JP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ja-JP" b="0" i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altLang="ja-JP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US" altLang="ja-JP" dirty="0">
                    <a:solidFill>
                      <a:schemeClr val="accent6"/>
                    </a:solidFill>
                  </a:rPr>
                  <a:t> </a:t>
                </a:r>
                <a:r>
                  <a:rPr lang="en-US" altLang="ja-JP" dirty="0"/>
                  <a:t>…(2.47)</a:t>
                </a:r>
              </a:p>
              <a:p>
                <a:pPr marL="0" indent="0" algn="r">
                  <a:buNone/>
                </a:pPr>
                <a:r>
                  <a:rPr lang="ja-JP" altLang="en-US" sz="3200" dirty="0"/>
                  <a:t>である．</a:t>
                </a:r>
              </a:p>
            </p:txBody>
          </p:sp>
        </mc:Choice>
        <mc:Fallback xmlns="">
          <p:sp>
            <p:nvSpPr>
              <p:cNvPr id="8" name="テキスト プレースホルダー 7">
                <a:extLst>
                  <a:ext uri="{FF2B5EF4-FFF2-40B4-BE49-F238E27FC236}">
                    <a16:creationId xmlns:a16="http://schemas.microsoft.com/office/drawing/2014/main" id="{578050BD-B1E4-CEDE-8716-6ECA654995E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24"/>
              </p:nvPr>
            </p:nvSpPr>
            <p:spPr>
              <a:xfrm>
                <a:off x="4910306" y="1317410"/>
                <a:ext cx="5755637" cy="6240297"/>
              </a:xfrm>
              <a:blipFill>
                <a:blip r:embed="rId2"/>
                <a:stretch>
                  <a:fillRect l="-2328" t="-2637" r="-4550" b="-459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15E4478F-FB6E-2F32-FDC1-E28444FE2C51}"/>
              </a:ext>
            </a:extLst>
          </p:cNvPr>
          <p:cNvSpPr/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3">
                      <a:lumMod val="75000"/>
                    </a:schemeClr>
                  </a:solidFill>
                </a:ln>
              </a:rPr>
              <a:t>板書</a:t>
            </a:r>
          </a:p>
        </p:txBody>
      </p:sp>
      <p:grpSp>
        <p:nvGrpSpPr>
          <p:cNvPr id="3" name="グループ化 2">
            <a:extLst>
              <a:ext uri="{FF2B5EF4-FFF2-40B4-BE49-F238E27FC236}">
                <a16:creationId xmlns:a16="http://schemas.microsoft.com/office/drawing/2014/main" id="{89205030-F1B8-8D3F-BD41-5EC6F063A42B}"/>
              </a:ext>
            </a:extLst>
          </p:cNvPr>
          <p:cNvGrpSpPr/>
          <p:nvPr/>
        </p:nvGrpSpPr>
        <p:grpSpPr>
          <a:xfrm>
            <a:off x="0" y="2019466"/>
            <a:ext cx="4910307" cy="4968099"/>
            <a:chOff x="0" y="2019466"/>
            <a:chExt cx="4910307" cy="4968099"/>
          </a:xfrm>
        </p:grpSpPr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19" name="グラフ 18">
                  <a:extLst>
                    <a:ext uri="{FF2B5EF4-FFF2-40B4-BE49-F238E27FC236}">
                      <a16:creationId xmlns:a16="http://schemas.microsoft.com/office/drawing/2014/main" id="{AD820BE4-B27A-34AA-4BB4-994343FDB587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3689343432"/>
                    </p:ext>
                  </p:extLst>
                </p:nvPr>
              </p:nvGraphicFramePr>
              <p:xfrm>
                <a:off x="0" y="2019466"/>
                <a:ext cx="4910307" cy="4968099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3"/>
                </a:graphicData>
              </a:graphic>
            </p:graphicFrame>
          </mc:Choice>
          <mc:Fallback xmlns="">
            <p:graphicFrame>
              <p:nvGraphicFramePr>
                <p:cNvPr id="19" name="グラフ 18">
                  <a:extLst>
                    <a:ext uri="{FF2B5EF4-FFF2-40B4-BE49-F238E27FC236}">
                      <a16:creationId xmlns:a16="http://schemas.microsoft.com/office/drawing/2014/main" id="{AD820BE4-B27A-34AA-4BB4-994343FDB587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3689343432"/>
                    </p:ext>
                  </p:extLst>
                </p:nvPr>
              </p:nvGraphicFramePr>
              <p:xfrm>
                <a:off x="0" y="2019466"/>
                <a:ext cx="4910307" cy="4968099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4"/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吹き出し: 折線 (枠付き、強調線付き) 19">
                  <a:extLst>
                    <a:ext uri="{FF2B5EF4-FFF2-40B4-BE49-F238E27FC236}">
                      <a16:creationId xmlns:a16="http://schemas.microsoft.com/office/drawing/2014/main" id="{C69AEDB3-393D-511A-64A5-648D6E3F31EF}"/>
                    </a:ext>
                  </a:extLst>
                </p:cNvPr>
                <p:cNvSpPr/>
                <p:nvPr/>
              </p:nvSpPr>
              <p:spPr>
                <a:xfrm>
                  <a:off x="3070240" y="3057577"/>
                  <a:ext cx="1702178" cy="722259"/>
                </a:xfrm>
                <a:prstGeom prst="accentBorderCallout2">
                  <a:avLst>
                    <a:gd name="adj1" fmla="val 51050"/>
                    <a:gd name="adj2" fmla="val -4213"/>
                    <a:gd name="adj3" fmla="val 51145"/>
                    <a:gd name="adj4" fmla="val -18764"/>
                    <a:gd name="adj5" fmla="val 112500"/>
                    <a:gd name="adj6" fmla="val -46667"/>
                  </a:avLst>
                </a:prstGeom>
                <a:ln w="19050"/>
                <a:effectLst/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kumimoji="1" lang="en-US" altLang="ja-JP" sz="32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kumimoji="1" lang="en-US" altLang="ja-JP" sz="3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kumimoji="1" lang="en-US" altLang="ja-JP" sz="32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oMath>
                    </m:oMathPara>
                  </a14:m>
                  <a:endParaRPr kumimoji="1" lang="ja-JP" altLang="en-US" sz="1400" dirty="0"/>
                </a:p>
              </p:txBody>
            </p:sp>
          </mc:Choice>
          <mc:Fallback xmlns="">
            <p:sp>
              <p:nvSpPr>
                <p:cNvPr id="20" name="吹き出し: 折線 (枠付き、強調線付き) 19">
                  <a:extLst>
                    <a:ext uri="{FF2B5EF4-FFF2-40B4-BE49-F238E27FC236}">
                      <a16:creationId xmlns:a16="http://schemas.microsoft.com/office/drawing/2014/main" id="{C69AEDB3-393D-511A-64A5-648D6E3F31E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70240" y="3057577"/>
                  <a:ext cx="1702178" cy="722259"/>
                </a:xfrm>
                <a:prstGeom prst="accentBorderCallout2">
                  <a:avLst>
                    <a:gd name="adj1" fmla="val 51050"/>
                    <a:gd name="adj2" fmla="val -4213"/>
                    <a:gd name="adj3" fmla="val 51145"/>
                    <a:gd name="adj4" fmla="val -18764"/>
                    <a:gd name="adj5" fmla="val 112500"/>
                    <a:gd name="adj6" fmla="val -46667"/>
                  </a:avLst>
                </a:prstGeom>
                <a:blipFill>
                  <a:blip r:embed="rId5"/>
                  <a:stretch>
                    <a:fillRect/>
                  </a:stretch>
                </a:blipFill>
                <a:ln w="19050"/>
                <a:effectLst/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" name="二等辺三角形 22">
              <a:extLst>
                <a:ext uri="{FF2B5EF4-FFF2-40B4-BE49-F238E27FC236}">
                  <a16:creationId xmlns:a16="http://schemas.microsoft.com/office/drawing/2014/main" id="{212AA775-2CFF-244A-0476-CBD545604554}"/>
                </a:ext>
              </a:extLst>
            </p:cNvPr>
            <p:cNvSpPr/>
            <p:nvPr/>
          </p:nvSpPr>
          <p:spPr>
            <a:xfrm>
              <a:off x="2167892" y="4267330"/>
              <a:ext cx="192486" cy="202675"/>
            </a:xfrm>
            <a:prstGeom prst="triangle">
              <a:avLst/>
            </a:prstGeom>
            <a:ln w="19050"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" name="テキスト ボックス 3">
              <a:extLst>
                <a:ext uri="{FF2B5EF4-FFF2-40B4-BE49-F238E27FC236}">
                  <a16:creationId xmlns:a16="http://schemas.microsoft.com/office/drawing/2014/main" id="{03A48703-C54A-F375-3C12-2B07C24E50BB}"/>
                </a:ext>
              </a:extLst>
            </p:cNvPr>
            <p:cNvSpPr txBox="1"/>
            <p:nvPr/>
          </p:nvSpPr>
          <p:spPr>
            <a:xfrm>
              <a:off x="3815183" y="4583793"/>
              <a:ext cx="816244" cy="461665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kumimoji="1" lang="ja-JP" altLang="en-US" sz="2400" dirty="0">
                  <a:solidFill>
                    <a:schemeClr val="accent5"/>
                  </a:solidFill>
                </a:rPr>
                <a:t>高温</a:t>
              </a:r>
            </a:p>
          </p:txBody>
        </p:sp>
        <p:sp>
          <p:nvSpPr>
            <p:cNvPr id="9" name="テキスト ボックス 8">
              <a:extLst>
                <a:ext uri="{FF2B5EF4-FFF2-40B4-BE49-F238E27FC236}">
                  <a16:creationId xmlns:a16="http://schemas.microsoft.com/office/drawing/2014/main" id="{AADB4030-6444-6196-6CE1-E7DD7B17E8A5}"/>
                </a:ext>
              </a:extLst>
            </p:cNvPr>
            <p:cNvSpPr txBox="1"/>
            <p:nvPr/>
          </p:nvSpPr>
          <p:spPr>
            <a:xfrm>
              <a:off x="3815183" y="5415691"/>
              <a:ext cx="816244" cy="461665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kumimoji="1" lang="ja-JP" altLang="en-US" sz="2400" dirty="0">
                  <a:solidFill>
                    <a:schemeClr val="accent2">
                      <a:lumMod val="75000"/>
                    </a:schemeClr>
                  </a:solidFill>
                </a:rPr>
                <a:t>低温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48720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8AACA470-63ED-C12D-1890-2FDB9C02012A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75</a:t>
            </a:fld>
            <a:endParaRPr kumimoji="1" lang="ja-JP" altLang="en-US" b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4C1DA1DD-AD95-92CA-3268-C843053B72E7}"/>
                  </a:ext>
                </a:extLst>
              </p:cNvPr>
              <p:cNvSpPr>
                <a:spLocks noGrp="1"/>
              </p:cNvSpPr>
              <p:nvPr>
                <p:ph type="body" sz="quarter" idx="24"/>
              </p:nvPr>
            </p:nvSpPr>
            <p:spPr>
              <a:xfrm>
                <a:off x="0" y="1317411"/>
                <a:ext cx="10665945" cy="6242256"/>
              </a:xfrm>
            </p:spPr>
            <p:txBody>
              <a:bodyPr/>
              <a:lstStyle/>
              <a:p>
                <a:r>
                  <a:rPr kumimoji="1" lang="ja-JP" altLang="en-US" sz="3600" dirty="0"/>
                  <a:t>定圧変化において物質</a:t>
                </a:r>
                <a:r>
                  <a:rPr kumimoji="1" lang="en-US" altLang="ja-JP" sz="3600" dirty="0"/>
                  <a:t>1[mol]</a:t>
                </a:r>
                <a:r>
                  <a:rPr kumimoji="1" lang="ja-JP" altLang="en-US" sz="3600" dirty="0"/>
                  <a:t>を</a:t>
                </a:r>
                <a:r>
                  <a:rPr kumimoji="1" lang="en-US" altLang="ja-JP" sz="3600" dirty="0"/>
                  <a:t>1[K]</a:t>
                </a:r>
                <a:r>
                  <a:rPr kumimoji="1" lang="ja-JP" altLang="en-US" sz="3600" dirty="0"/>
                  <a:t>上げるのに必要な熱量のこと．</a:t>
                </a:r>
                <a:endParaRPr kumimoji="1" lang="en-US" altLang="ja-JP" sz="3600" dirty="0"/>
              </a:p>
              <a:p>
                <a:r>
                  <a:rPr lang="ja-JP" altLang="en-US" sz="3600" dirty="0"/>
                  <a:t>定圧モル比熱を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3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36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ja-JP" sz="36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</m:oMath>
                </a14:m>
                <a:r>
                  <a:rPr lang="en-US" altLang="ja-JP" sz="3600" dirty="0"/>
                  <a:t>[J/(mol</a:t>
                </a:r>
                <a:r>
                  <a:rPr lang="ja-JP" altLang="en-US" sz="4400" dirty="0"/>
                  <a:t>･</a:t>
                </a:r>
                <a:r>
                  <a:rPr lang="en-US" altLang="ja-JP" sz="3600" dirty="0"/>
                  <a:t>K)]</a:t>
                </a:r>
                <a:r>
                  <a:rPr lang="ja-JP" altLang="en-US" sz="3600" dirty="0"/>
                  <a:t>，物質量</a:t>
                </a:r>
                <a14:m>
                  <m:oMath xmlns:m="http://schemas.openxmlformats.org/officeDocument/2006/math">
                    <m:r>
                      <a:rPr lang="en-US" altLang="ja-JP" sz="36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ja-JP" sz="3600" dirty="0"/>
                  <a:t>[mol]</a:t>
                </a:r>
                <a:r>
                  <a:rPr kumimoji="1" lang="ja-JP" altLang="en-US" sz="3600" dirty="0"/>
                  <a:t>，熱量</a:t>
                </a:r>
                <a14:m>
                  <m:oMath xmlns:m="http://schemas.openxmlformats.org/officeDocument/2006/math">
                    <m:r>
                      <a:rPr kumimoji="1" lang="en-US" altLang="ja-JP" sz="3600" i="1" dirty="0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kumimoji="1" lang="en-US" altLang="ja-JP" sz="3600" dirty="0"/>
                  <a:t>[J]</a:t>
                </a:r>
                <a:r>
                  <a:rPr kumimoji="1" lang="ja-JP" altLang="en-US" sz="3600" dirty="0"/>
                  <a:t>とすると，次である．</a:t>
                </a:r>
                <a:endParaRPr kumimoji="1" lang="en-US" altLang="ja-JP" sz="36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ja-JP" sz="4000" b="0" i="1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kumimoji="1" lang="en-US" altLang="ja-JP" sz="4000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kumimoji="1" lang="en-US" altLang="ja-JP" sz="4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ja-JP" sz="4000" b="0" i="1" smtClean="0">
                        <a:latin typeface="Cambria Math" panose="02040503050406030204" pitchFamily="18" charset="0"/>
                      </a:rPr>
                      <m:t>𝑛</m:t>
                    </m:r>
                    <m:sSub>
                      <m:sSubPr>
                        <m:ctrlPr>
                          <a:rPr kumimoji="1" lang="en-US" altLang="ja-JP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4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kumimoji="1" lang="en-US" altLang="ja-JP" sz="4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  <m:r>
                      <m:rPr>
                        <m:sty m:val="p"/>
                      </m:rPr>
                      <a:rPr kumimoji="1" lang="en-US" altLang="ja-JP" sz="4000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kumimoji="1" lang="en-US" altLang="ja-JP" sz="4000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kumimoji="1" lang="en-US" altLang="ja-JP" sz="4000" dirty="0"/>
                  <a:t> …(2.48)</a:t>
                </a:r>
              </a:p>
              <a:p>
                <a:r>
                  <a:rPr kumimoji="1" lang="ja-JP" altLang="en-US" sz="3600" dirty="0"/>
                  <a:t>そのため，定圧モル比熱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36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ja-JP" sz="3600" i="1"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</m:oMath>
                </a14:m>
                <a:r>
                  <a:rPr lang="en-US" altLang="ja-JP" sz="3600" dirty="0"/>
                  <a:t>[J/(g</a:t>
                </a:r>
                <a:r>
                  <a:rPr lang="ja-JP" altLang="en-US" sz="4400" dirty="0"/>
                  <a:t>･</a:t>
                </a:r>
                <a:r>
                  <a:rPr lang="en-US" altLang="ja-JP" sz="3600" dirty="0"/>
                  <a:t>K)]</a:t>
                </a:r>
                <a:r>
                  <a:rPr lang="ja-JP" altLang="en-US" sz="3600" dirty="0"/>
                  <a:t>は次である．</a:t>
                </a:r>
                <a:endParaRPr lang="en-US" altLang="ja-JP" sz="36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4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kumimoji="1" lang="en-US" altLang="ja-JP" sz="4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  <m:r>
                      <a:rPr kumimoji="1" lang="en-US" altLang="ja-JP" sz="4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ja-JP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ja-JP" sz="40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num>
                      <m:den>
                        <m:r>
                          <a:rPr kumimoji="1" lang="en-US" altLang="ja-JP" sz="4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m:rPr>
                            <m:sty m:val="p"/>
                          </m:rPr>
                          <a:rPr kumimoji="1" lang="en-US" altLang="ja-JP" sz="4000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kumimoji="1" lang="en-US" altLang="ja-JP" sz="4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den>
                    </m:f>
                  </m:oMath>
                </a14:m>
                <a:r>
                  <a:rPr kumimoji="1" lang="ja-JP" altLang="en-US" sz="4000" dirty="0"/>
                  <a:t> </a:t>
                </a:r>
                <a:r>
                  <a:rPr kumimoji="1" lang="en-US" altLang="ja-JP" sz="4000" dirty="0"/>
                  <a:t>…(2.49)</a:t>
                </a:r>
                <a:endParaRPr kumimoji="1" lang="ja-JP" altLang="en-US" sz="4000" dirty="0"/>
              </a:p>
            </p:txBody>
          </p:sp>
        </mc:Choice>
        <mc:Fallback xmlns="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4C1DA1DD-AD95-92CA-3268-C843053B72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24"/>
              </p:nvPr>
            </p:nvSpPr>
            <p:spPr>
              <a:xfrm>
                <a:off x="0" y="1317411"/>
                <a:ext cx="10665945" cy="6242256"/>
              </a:xfrm>
              <a:blipFill>
                <a:blip r:embed="rId2"/>
                <a:stretch>
                  <a:fillRect l="-1543" r="-60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タイトル 3">
            <a:extLst>
              <a:ext uri="{FF2B5EF4-FFF2-40B4-BE49-F238E27FC236}">
                <a16:creationId xmlns:a16="http://schemas.microsoft.com/office/drawing/2014/main" id="{369633A1-D1F1-E397-687D-F57A7BA2A4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定圧モル比熱 </a:t>
            </a:r>
            <a:r>
              <a:rPr kumimoji="1" lang="en-US" altLang="ja-JP" dirty="0"/>
              <a:t>-1</a:t>
            </a:r>
            <a:endParaRPr kumimoji="1" lang="ja-JP" altLang="en-US" dirty="0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AC2A6BA2-B407-72E7-855D-A764DD3888D0}"/>
              </a:ext>
            </a:extLst>
          </p:cNvPr>
          <p:cNvSpPr/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3">
                      <a:lumMod val="75000"/>
                    </a:schemeClr>
                  </a:solidFill>
                </a:ln>
              </a:rPr>
              <a:t>板書</a:t>
            </a:r>
          </a:p>
        </p:txBody>
      </p:sp>
    </p:spTree>
    <p:extLst>
      <p:ext uri="{BB962C8B-B14F-4D97-AF65-F5344CB8AC3E}">
        <p14:creationId xmlns:p14="http://schemas.microsoft.com/office/powerpoint/2010/main" val="4143807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C4B162-CE20-081A-C642-2FFA066251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EAFCFB15-D867-4EA8-C162-92CD3ACF4C6A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76</a:t>
            </a:fld>
            <a:endParaRPr kumimoji="1" lang="ja-JP" altLang="en-US" b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16823C0C-EDE5-9594-9B31-DA8728798345}"/>
                  </a:ext>
                </a:extLst>
              </p:cNvPr>
              <p:cNvSpPr>
                <a:spLocks noGrp="1"/>
              </p:cNvSpPr>
              <p:nvPr>
                <p:ph type="body" sz="quarter" idx="24"/>
              </p:nvPr>
            </p:nvSpPr>
            <p:spPr>
              <a:xfrm>
                <a:off x="0" y="1317411"/>
                <a:ext cx="10665945" cy="6242256"/>
              </a:xfrm>
            </p:spPr>
            <p:txBody>
              <a:bodyPr/>
              <a:lstStyle/>
              <a:p>
                <a:pPr>
                  <a:lnSpc>
                    <a:spcPct val="150000"/>
                  </a:lnSpc>
                </a:pPr>
                <a:r>
                  <a:rPr kumimoji="1" lang="ja-JP" altLang="en-US" sz="4000" dirty="0"/>
                  <a:t>定</a:t>
                </a:r>
                <a:r>
                  <a:rPr lang="ja-JP" altLang="en-US" sz="4000" dirty="0"/>
                  <a:t>圧</a:t>
                </a:r>
                <a:r>
                  <a:rPr kumimoji="1" lang="ja-JP" altLang="en-US" sz="4000" dirty="0"/>
                  <a:t>変化では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4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4000" i="1" dirty="0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ja-JP" sz="4000" i="0" dirty="0" smtClean="0">
                            <a:latin typeface="Cambria Math" panose="02040503050406030204" pitchFamily="18" charset="0"/>
                          </a:rPr>
                          <m:t>out</m:t>
                        </m:r>
                      </m:sub>
                    </m:sSub>
                    <m:r>
                      <a:rPr kumimoji="1" lang="en-US" altLang="ja-JP" sz="40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ja-JP" sz="4000" i="1" dirty="0" err="1" smtClean="0">
                        <a:latin typeface="Cambria Math" panose="02040503050406030204" pitchFamily="18" charset="0"/>
                      </a:rPr>
                      <m:t>𝑛𝑅𝑇</m:t>
                    </m:r>
                  </m:oMath>
                </a14:m>
                <a:r>
                  <a:rPr kumimoji="1" lang="ja-JP" altLang="en-US" sz="4000" dirty="0"/>
                  <a:t>より，</a:t>
                </a:r>
                <a:r>
                  <a:rPr kumimoji="1" lang="en-US" altLang="ja-JP" sz="4000" dirty="0"/>
                  <a:t>(2.35)</a:t>
                </a:r>
                <a:r>
                  <a:rPr kumimoji="1" lang="ja-JP" altLang="en-US" sz="4000" dirty="0"/>
                  <a:t>式に代入すると，次である．</a:t>
                </a:r>
                <a:endParaRPr kumimoji="1" lang="en-US" altLang="ja-JP" sz="40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ja-JP" sz="440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kumimoji="1" lang="en-US" altLang="ja-JP" sz="4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r>
                      <a:rPr kumimoji="1" lang="en-US" altLang="ja-JP" sz="4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kumimoji="1" lang="en-US" altLang="ja-JP" sz="440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kumimoji="1" lang="en-US" altLang="ja-JP" sz="4400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  <m:r>
                      <a:rPr kumimoji="1" lang="en-US" altLang="ja-JP" sz="4400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kumimoji="1" lang="en-US" altLang="ja-JP" sz="4400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𝑛𝑅𝑇</m:t>
                    </m:r>
                  </m:oMath>
                </a14:m>
                <a:r>
                  <a:rPr kumimoji="1" lang="en-US" altLang="ja-JP" sz="4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kumimoji="1" lang="en-US" altLang="ja-JP" sz="4400" dirty="0"/>
                  <a:t>…(2.50)</a:t>
                </a:r>
              </a:p>
              <a:p>
                <a:pPr>
                  <a:lnSpc>
                    <a:spcPct val="150000"/>
                  </a:lnSpc>
                </a:pPr>
                <a:r>
                  <a:rPr kumimoji="1" lang="en-US" altLang="ja-JP" sz="4000" dirty="0"/>
                  <a:t>(2.50)</a:t>
                </a:r>
                <a:r>
                  <a:rPr kumimoji="1" lang="ja-JP" altLang="en-US" sz="4000" dirty="0"/>
                  <a:t>式</a:t>
                </a:r>
                <a:r>
                  <a:rPr lang="ja-JP" altLang="en-US" sz="4000" dirty="0"/>
                  <a:t>に</a:t>
                </a:r>
                <a:r>
                  <a:rPr kumimoji="1" lang="en-US" altLang="ja-JP" sz="4000" dirty="0"/>
                  <a:t>(2.48)</a:t>
                </a:r>
                <a:r>
                  <a:rPr kumimoji="1" lang="ja-JP" altLang="en-US" sz="4000" dirty="0"/>
                  <a:t>と</a:t>
                </a:r>
                <a:r>
                  <a:rPr kumimoji="1" lang="en-US" altLang="ja-JP" sz="4000" dirty="0"/>
                  <a:t>(2.42)</a:t>
                </a:r>
                <a:r>
                  <a:rPr kumimoji="1" lang="ja-JP" altLang="en-US" sz="4000" dirty="0"/>
                  <a:t>式に代入すると，次である．</a:t>
                </a:r>
                <a:endParaRPr kumimoji="1" lang="en-US" altLang="ja-JP" sz="40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altLang="ja-JP" sz="4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sSub>
                      <m:sSubPr>
                        <m:ctrlPr>
                          <a:rPr lang="en-US" altLang="ja-JP" sz="44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44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ja-JP" sz="4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sub>
                    </m:sSub>
                    <m:r>
                      <m:rPr>
                        <m:sty m:val="p"/>
                      </m:rPr>
                      <a:rPr lang="en-US" altLang="ja-JP" sz="440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lang="en-US" altLang="ja-JP" sz="4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  <m:r>
                      <a:rPr lang="en-US" altLang="ja-JP" sz="4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ja-JP" sz="4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sSub>
                      <m:sSubPr>
                        <m:ctrlPr>
                          <a:rPr lang="en-US" altLang="ja-JP" sz="4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4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ja-JP" sz="4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sub>
                    </m:sSub>
                    <m:r>
                      <m:rPr>
                        <m:sty m:val="p"/>
                      </m:rPr>
                      <a:rPr lang="en-US" altLang="ja-JP" sz="4400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lang="en-US" altLang="ja-JP" sz="4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  <m:r>
                      <a:rPr lang="en-US" altLang="ja-JP" sz="4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altLang="ja-JP" sz="4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𝑛𝑅𝑇</m:t>
                    </m:r>
                  </m:oMath>
                </a14:m>
                <a:r>
                  <a:rPr kumimoji="1" lang="ja-JP" altLang="en-US" sz="4400" dirty="0">
                    <a:latin typeface="Cambria Math" panose="02040503050406030204" pitchFamily="18" charset="0"/>
                  </a:rPr>
                  <a:t> </a:t>
                </a:r>
                <a:r>
                  <a:rPr kumimoji="1" lang="en-US" altLang="ja-JP" sz="4400" dirty="0"/>
                  <a:t>…(2.51)</a:t>
                </a:r>
              </a:p>
            </p:txBody>
          </p:sp>
        </mc:Choice>
        <mc:Fallback xmlns="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16823C0C-EDE5-9594-9B31-DA872879834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24"/>
              </p:nvPr>
            </p:nvSpPr>
            <p:spPr>
              <a:xfrm>
                <a:off x="0" y="1317411"/>
                <a:ext cx="10665945" cy="6242256"/>
              </a:xfrm>
              <a:blipFill>
                <a:blip r:embed="rId2"/>
                <a:stretch>
                  <a:fillRect l="-1829" r="-542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タイトル 3">
            <a:extLst>
              <a:ext uri="{FF2B5EF4-FFF2-40B4-BE49-F238E27FC236}">
                <a16:creationId xmlns:a16="http://schemas.microsoft.com/office/drawing/2014/main" id="{0E1F705D-DBFC-D8D9-15F7-6C8AEE4634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定圧モル比熱 </a:t>
            </a:r>
            <a:r>
              <a:rPr kumimoji="1" lang="en-US" altLang="ja-JP" dirty="0"/>
              <a:t>-2</a:t>
            </a:r>
            <a:endParaRPr kumimoji="1" lang="ja-JP" altLang="en-US" dirty="0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F02D2A98-9249-FB6E-64E1-7B0CB32EF143}"/>
              </a:ext>
            </a:extLst>
          </p:cNvPr>
          <p:cNvSpPr/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2">
                      <a:lumMod val="50000"/>
                    </a:schemeClr>
                  </a:solidFill>
                </a:ln>
              </a:rPr>
              <a:t>余談</a:t>
            </a:r>
          </a:p>
        </p:txBody>
      </p:sp>
    </p:spTree>
    <p:extLst>
      <p:ext uri="{BB962C8B-B14F-4D97-AF65-F5344CB8AC3E}">
        <p14:creationId xmlns:p14="http://schemas.microsoft.com/office/powerpoint/2010/main" val="1145141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75723D-CE2C-32D4-7BF0-793710814B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6F3EC089-A817-DB8B-F7B1-490EC03CD590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77</a:t>
            </a:fld>
            <a:endParaRPr kumimoji="1" lang="ja-JP" altLang="en-US" b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DEE96A66-5283-8D43-4A07-DB70CADEE346}"/>
                  </a:ext>
                </a:extLst>
              </p:cNvPr>
              <p:cNvSpPr>
                <a:spLocks noGrp="1"/>
              </p:cNvSpPr>
              <p:nvPr>
                <p:ph type="body" sz="quarter" idx="24"/>
              </p:nvPr>
            </p:nvSpPr>
            <p:spPr>
              <a:xfrm>
                <a:off x="0" y="1317411"/>
                <a:ext cx="10665945" cy="6242256"/>
              </a:xfrm>
            </p:spPr>
            <p:txBody>
              <a:bodyPr/>
              <a:lstStyle/>
              <a:p>
                <a:r>
                  <a:rPr lang="en-US" altLang="ja-JP" sz="3600" dirty="0"/>
                  <a:t>(2.51)</a:t>
                </a:r>
                <a:r>
                  <a:rPr lang="ja-JP" altLang="en-US" sz="3600" dirty="0"/>
                  <a:t>を整理すると次である</a:t>
                </a:r>
                <a14:m>
                  <m:oMath xmlns:m="http://schemas.openxmlformats.org/officeDocument/2006/math">
                    <m:r>
                      <a:rPr lang="ja-JP" altLang="en-US" sz="3600" i="1" dirty="0">
                        <a:latin typeface="Cambria Math" panose="02040503050406030204" pitchFamily="18" charset="0"/>
                      </a:rPr>
                      <m:t>．</m:t>
                    </m:r>
                  </m:oMath>
                </a14:m>
                <a:endParaRPr lang="en-US" altLang="ja-JP" sz="360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4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4000" i="1" dirty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ja-JP" sz="4000" i="1" dirty="0"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  <m:r>
                      <a:rPr lang="en-US" altLang="ja-JP" sz="4000" i="1" dirty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ja-JP" sz="4000" i="1" dirty="0" err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4000" i="1" dirty="0" err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ja-JP" sz="4000" i="1" dirty="0" err="1">
                            <a:latin typeface="Cambria Math" panose="02040503050406030204" pitchFamily="18" charset="0"/>
                          </a:rPr>
                          <m:t>𝑉</m:t>
                        </m:r>
                      </m:sub>
                    </m:sSub>
                    <m:r>
                      <a:rPr lang="en-US" altLang="ja-JP" sz="4000" i="1" dirty="0" err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ja-JP" sz="4000" i="1" dirty="0" err="1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altLang="ja-JP" sz="4000" dirty="0"/>
                  <a:t> …(2.52)</a:t>
                </a:r>
              </a:p>
              <a:p>
                <a:r>
                  <a:rPr lang="en-US" altLang="ja-JP" sz="3600" dirty="0"/>
                  <a:t>(2.52)</a:t>
                </a:r>
                <a:r>
                  <a:rPr lang="ja-JP" altLang="en-US" sz="3600" dirty="0"/>
                  <a:t>式を，</a:t>
                </a:r>
                <a:r>
                  <a:rPr lang="ja-JP" altLang="en-US" sz="3600" dirty="0">
                    <a:solidFill>
                      <a:schemeClr val="accent6"/>
                    </a:solidFill>
                  </a:rPr>
                  <a:t>マイヤーの関係式</a:t>
                </a:r>
                <a:r>
                  <a:rPr lang="ja-JP" altLang="en-US" sz="3600" dirty="0"/>
                  <a:t>と呼ぶ．</a:t>
                </a:r>
                <a:endParaRPr kumimoji="1" lang="en-US" altLang="ja-JP" sz="3600" dirty="0"/>
              </a:p>
              <a:p>
                <a:r>
                  <a:rPr kumimoji="1" lang="en-US" altLang="ja-JP" sz="3600" dirty="0"/>
                  <a:t>(2.52)</a:t>
                </a:r>
                <a:r>
                  <a:rPr kumimoji="1" lang="ja-JP" altLang="en-US" sz="3600" dirty="0"/>
                  <a:t>式に</a:t>
                </a:r>
                <a:r>
                  <a:rPr kumimoji="1" lang="en-US" altLang="ja-JP" sz="3600" dirty="0"/>
                  <a:t>(2.43)</a:t>
                </a:r>
                <a:r>
                  <a:rPr kumimoji="1" lang="ja-JP" altLang="en-US" sz="3600" dirty="0"/>
                  <a:t>式を代入すると，次である．</a:t>
                </a:r>
                <a:endParaRPr lang="en-US" altLang="ja-JP" sz="36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4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kumimoji="1" lang="en-US" altLang="ja-JP" sz="4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  <m:r>
                      <a:rPr kumimoji="1" lang="en-US" altLang="ja-JP" sz="4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ja-JP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ja-JP" sz="4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kumimoji="1" lang="en-US" altLang="ja-JP" sz="4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kumimoji="1" lang="en-US" altLang="ja-JP" sz="40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kumimoji="1" lang="en-US" altLang="ja-JP" sz="4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kumimoji="1" lang="en-US" altLang="ja-JP" sz="4000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kumimoji="1" lang="en-US" altLang="ja-JP" sz="4000" dirty="0"/>
                  <a:t> …(2.53)</a:t>
                </a:r>
              </a:p>
              <a:p>
                <a:r>
                  <a:rPr lang="en-US" altLang="ja-JP" sz="3600" dirty="0"/>
                  <a:t>(2.53)</a:t>
                </a:r>
                <a:r>
                  <a:rPr lang="ja-JP" altLang="en-US" sz="3600" dirty="0"/>
                  <a:t>式を計算し，単原子分子理想気体の定圧モル比熱は次である．</a:t>
                </a:r>
                <a:endParaRPr lang="en-US" altLang="ja-JP" sz="36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4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kumimoji="1" lang="en-US" altLang="ja-JP" sz="4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  <m:r>
                      <a:rPr kumimoji="1" lang="en-US" altLang="ja-JP" sz="4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ja-JP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ja-JP" sz="40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num>
                      <m:den>
                        <m:r>
                          <a:rPr kumimoji="1" lang="en-US" altLang="ja-JP" sz="4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kumimoji="1" lang="en-US" altLang="ja-JP" sz="4000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kumimoji="1" lang="en-US" altLang="ja-JP" sz="4000" dirty="0"/>
                  <a:t> …(2.54)</a:t>
                </a:r>
                <a:endParaRPr kumimoji="1" lang="en-US" altLang="ja-JP" sz="3600" dirty="0"/>
              </a:p>
            </p:txBody>
          </p:sp>
        </mc:Choice>
        <mc:Fallback xmlns="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DEE96A66-5283-8D43-4A07-DB70CADEE34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24"/>
              </p:nvPr>
            </p:nvSpPr>
            <p:spPr>
              <a:xfrm>
                <a:off x="0" y="1317411"/>
                <a:ext cx="10665945" cy="6242256"/>
              </a:xfrm>
              <a:blipFill>
                <a:blip r:embed="rId2"/>
                <a:stretch>
                  <a:fillRect l="-154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タイトル 3">
            <a:extLst>
              <a:ext uri="{FF2B5EF4-FFF2-40B4-BE49-F238E27FC236}">
                <a16:creationId xmlns:a16="http://schemas.microsoft.com/office/drawing/2014/main" id="{04FF8A30-95E9-F497-C7B4-0C99DA5EA1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定圧モル比熱 </a:t>
            </a:r>
            <a:r>
              <a:rPr kumimoji="1" lang="en-US" altLang="ja-JP" dirty="0"/>
              <a:t>-3</a:t>
            </a:r>
            <a:endParaRPr kumimoji="1" lang="ja-JP" altLang="en-US" dirty="0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4A1E5050-D53C-34AF-D2F3-D9D5C0626367}"/>
              </a:ext>
            </a:extLst>
          </p:cNvPr>
          <p:cNvSpPr/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3">
                      <a:lumMod val="75000"/>
                    </a:schemeClr>
                  </a:solidFill>
                </a:ln>
              </a:rPr>
              <a:t>板書</a:t>
            </a:r>
          </a:p>
        </p:txBody>
      </p:sp>
    </p:spTree>
    <p:extLst>
      <p:ext uri="{BB962C8B-B14F-4D97-AF65-F5344CB8AC3E}">
        <p14:creationId xmlns:p14="http://schemas.microsoft.com/office/powerpoint/2010/main" val="1710633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7161B6-AFB4-5F0D-DDF0-72B9736C33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031D9040-7856-36D3-6690-FA93961DC5AF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78</a:t>
            </a:fld>
            <a:endParaRPr kumimoji="1" lang="ja-JP" altLang="en-US" b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テキスト プレースホルダー 7">
                <a:extLst>
                  <a:ext uri="{FF2B5EF4-FFF2-40B4-BE49-F238E27FC236}">
                    <a16:creationId xmlns:a16="http://schemas.microsoft.com/office/drawing/2014/main" id="{3170202D-B64F-39B0-C125-3435F9D701FA}"/>
                  </a:ext>
                </a:extLst>
              </p:cNvPr>
              <p:cNvSpPr>
                <a:spLocks noGrp="1"/>
              </p:cNvSpPr>
              <p:nvPr>
                <p:ph type="body" sz="quarter" idx="24"/>
              </p:nvPr>
            </p:nvSpPr>
            <p:spPr>
              <a:xfrm>
                <a:off x="4893507" y="1317410"/>
                <a:ext cx="5772438" cy="6240297"/>
              </a:xfrm>
            </p:spPr>
            <p:txBody>
              <a:bodyPr/>
              <a:lstStyle/>
              <a:p>
                <a:r>
                  <a:rPr lang="ja-JP" altLang="en-US" sz="3200" dirty="0"/>
                  <a:t>定圧変化なので，</a:t>
                </a:r>
                <a:endParaRPr lang="en-US" altLang="ja-JP" sz="32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altLang="ja-JP" i="1" dirty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ja-JP" i="1" dirty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ja-JP" b="0" i="0" dirty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Const</m:t>
                    </m:r>
                    <m:r>
                      <a:rPr lang="en-US" altLang="ja-JP" b="0" i="0" dirty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altLang="ja-JP" b="0" dirty="0">
                    <a:solidFill>
                      <a:schemeClr val="accent4"/>
                    </a:solidFill>
                  </a:rPr>
                  <a:t> </a:t>
                </a:r>
                <a:r>
                  <a:rPr lang="en-US" altLang="ja-JP" b="0" dirty="0"/>
                  <a:t>…(2.55)</a:t>
                </a:r>
                <a:endParaRPr lang="en-US" altLang="ja-JP" sz="4000" b="0" dirty="0"/>
              </a:p>
              <a:p>
                <a:pPr marL="0" indent="0" algn="r">
                  <a:buNone/>
                </a:pPr>
                <a:r>
                  <a:rPr lang="ja-JP" altLang="en-US" sz="3200" dirty="0"/>
                  <a:t>である．</a:t>
                </a:r>
                <a:endParaRPr lang="en-US" altLang="ja-JP" sz="3200" dirty="0"/>
              </a:p>
              <a:p>
                <a:r>
                  <a:rPr lang="ja-JP" altLang="en-US" sz="3200" dirty="0"/>
                  <a:t>シャルルの法則より，</a:t>
                </a:r>
                <a:endParaRPr lang="en-US" altLang="ja-JP" sz="32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altLang="ja-JP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num>
                      <m:den>
                        <m:r>
                          <a:rPr lang="en-US" altLang="ja-JP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den>
                    </m:f>
                    <m:r>
                      <a:rPr lang="en-US" altLang="ja-JP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ja-JP" b="0" i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Const</m:t>
                    </m:r>
                    <m:r>
                      <a:rPr lang="en-US" altLang="ja-JP" b="0" i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altLang="ja-JP" dirty="0">
                    <a:solidFill>
                      <a:srgbClr val="00B0F0"/>
                    </a:solidFill>
                  </a:rPr>
                  <a:t> </a:t>
                </a:r>
                <a:r>
                  <a:rPr lang="en-US" altLang="ja-JP" dirty="0"/>
                  <a:t>…(2.11)</a:t>
                </a:r>
                <a:endParaRPr lang="en-US" altLang="ja-JP" sz="3200" dirty="0"/>
              </a:p>
              <a:p>
                <a:pPr marL="0" indent="0" algn="r">
                  <a:buNone/>
                </a:pPr>
                <a:r>
                  <a:rPr lang="ja-JP" altLang="en-US" sz="3200" dirty="0"/>
                  <a:t>である．</a:t>
                </a:r>
                <a:endParaRPr lang="en-US" altLang="ja-JP" sz="3200" dirty="0"/>
              </a:p>
              <a:p>
                <a:r>
                  <a:rPr lang="ja-JP" altLang="en-US" sz="3200" dirty="0"/>
                  <a:t>熱力学第一法則より，</a:t>
                </a:r>
                <a:endParaRPr lang="en-US" altLang="ja-JP" sz="32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ja-JP" b="0" i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in</m:t>
                        </m:r>
                      </m:sub>
                    </m:sSub>
                    <m:r>
                      <a:rPr lang="en-US" altLang="ja-JP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ja-JP" b="0" i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altLang="ja-JP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altLang="ja-JP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ja-JP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m:rPr>
                        <m:sty m:val="p"/>
                      </m:rPr>
                      <a:rPr lang="en-US" altLang="ja-JP" b="0" i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altLang="ja-JP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altLang="ja-JP" dirty="0"/>
                  <a:t> …(2.56)</a:t>
                </a:r>
                <a:endParaRPr lang="en-US" altLang="ja-JP" sz="2800" dirty="0"/>
              </a:p>
              <a:p>
                <a:pPr marL="0" indent="0" algn="r">
                  <a:buNone/>
                </a:pPr>
                <a:r>
                  <a:rPr lang="ja-JP" altLang="en-US" sz="3200" dirty="0"/>
                  <a:t>である．</a:t>
                </a:r>
                <a:endParaRPr lang="en-US" altLang="ja-JP" sz="3200" dirty="0"/>
              </a:p>
            </p:txBody>
          </p:sp>
        </mc:Choice>
        <mc:Fallback xmlns="">
          <p:sp>
            <p:nvSpPr>
              <p:cNvPr id="8" name="テキスト プレースホルダー 7">
                <a:extLst>
                  <a:ext uri="{FF2B5EF4-FFF2-40B4-BE49-F238E27FC236}">
                    <a16:creationId xmlns:a16="http://schemas.microsoft.com/office/drawing/2014/main" id="{3170202D-B64F-39B0-C125-3435F9D701F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24"/>
              </p:nvPr>
            </p:nvSpPr>
            <p:spPr>
              <a:xfrm>
                <a:off x="4893507" y="1317410"/>
                <a:ext cx="5772438" cy="6240297"/>
              </a:xfrm>
              <a:blipFill>
                <a:blip r:embed="rId2"/>
                <a:stretch>
                  <a:fillRect l="-2429" r="-264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タイトル 5">
            <a:extLst>
              <a:ext uri="{FF2B5EF4-FFF2-40B4-BE49-F238E27FC236}">
                <a16:creationId xmlns:a16="http://schemas.microsoft.com/office/drawing/2014/main" id="{91566940-0A9A-927C-45FE-E9E10C2BD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定圧変化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150CA0B4-BE5F-A844-67FA-B15439158FF5}"/>
              </a:ext>
            </a:extLst>
          </p:cNvPr>
          <p:cNvSpPr/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3">
                      <a:lumMod val="75000"/>
                    </a:schemeClr>
                  </a:solidFill>
                </a:ln>
              </a:rPr>
              <a:t>板書</a:t>
            </a:r>
          </a:p>
        </p:txBody>
      </p:sp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5ACC347C-F7D2-62D3-D5EE-20DFEF35C37F}"/>
              </a:ext>
            </a:extLst>
          </p:cNvPr>
          <p:cNvGrpSpPr/>
          <p:nvPr/>
        </p:nvGrpSpPr>
        <p:grpSpPr>
          <a:xfrm>
            <a:off x="0" y="2019466"/>
            <a:ext cx="5345906" cy="4944167"/>
            <a:chOff x="0" y="2019466"/>
            <a:chExt cx="5345906" cy="4944167"/>
          </a:xfrm>
        </p:grpSpPr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11" name="グラフ 10">
                  <a:extLst>
                    <a:ext uri="{FF2B5EF4-FFF2-40B4-BE49-F238E27FC236}">
                      <a16:creationId xmlns:a16="http://schemas.microsoft.com/office/drawing/2014/main" id="{053C96B0-45B3-CF63-E289-7000F73672C4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2851496773"/>
                    </p:ext>
                  </p:extLst>
                </p:nvPr>
              </p:nvGraphicFramePr>
              <p:xfrm>
                <a:off x="0" y="2019466"/>
                <a:ext cx="4895220" cy="4944167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3"/>
                </a:graphicData>
              </a:graphic>
            </p:graphicFrame>
          </mc:Choice>
          <mc:Fallback xmlns="">
            <p:graphicFrame>
              <p:nvGraphicFramePr>
                <p:cNvPr id="11" name="グラフ 10">
                  <a:extLst>
                    <a:ext uri="{FF2B5EF4-FFF2-40B4-BE49-F238E27FC236}">
                      <a16:creationId xmlns:a16="http://schemas.microsoft.com/office/drawing/2014/main" id="{053C96B0-45B3-CF63-E289-7000F73672C4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2851496773"/>
                    </p:ext>
                  </p:extLst>
                </p:nvPr>
              </p:nvGraphicFramePr>
              <p:xfrm>
                <a:off x="0" y="2019466"/>
                <a:ext cx="4895220" cy="4944167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4"/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吹き出し: 折線 (枠付き、強調線付き) 11">
                  <a:extLst>
                    <a:ext uri="{FF2B5EF4-FFF2-40B4-BE49-F238E27FC236}">
                      <a16:creationId xmlns:a16="http://schemas.microsoft.com/office/drawing/2014/main" id="{D2FE734C-66C0-88EF-68F1-8F849C19A573}"/>
                    </a:ext>
                  </a:extLst>
                </p:cNvPr>
                <p:cNvSpPr/>
                <p:nvPr/>
              </p:nvSpPr>
              <p:spPr>
                <a:xfrm>
                  <a:off x="3643728" y="3693615"/>
                  <a:ext cx="1702178" cy="722259"/>
                </a:xfrm>
                <a:prstGeom prst="accentBorderCallout2">
                  <a:avLst>
                    <a:gd name="adj1" fmla="val 51050"/>
                    <a:gd name="adj2" fmla="val -4213"/>
                    <a:gd name="adj3" fmla="val 51145"/>
                    <a:gd name="adj4" fmla="val -18764"/>
                    <a:gd name="adj5" fmla="val 112500"/>
                    <a:gd name="adj6" fmla="val -46667"/>
                  </a:avLst>
                </a:prstGeom>
                <a:ln w="19050"/>
                <a:effectLst/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kumimoji="1" lang="en-US" altLang="ja-JP" sz="32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kumimoji="1" lang="en-US" altLang="ja-JP" sz="3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kumimoji="1" lang="en-US" altLang="ja-JP" sz="32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oMath>
                    </m:oMathPara>
                  </a14:m>
                  <a:endParaRPr kumimoji="1" lang="ja-JP" altLang="en-US" sz="1400" dirty="0"/>
                </a:p>
              </p:txBody>
            </p:sp>
          </mc:Choice>
          <mc:Fallback xmlns="">
            <p:sp>
              <p:nvSpPr>
                <p:cNvPr id="12" name="吹き出し: 折線 (枠付き、強調線付き) 11">
                  <a:extLst>
                    <a:ext uri="{FF2B5EF4-FFF2-40B4-BE49-F238E27FC236}">
                      <a16:creationId xmlns:a16="http://schemas.microsoft.com/office/drawing/2014/main" id="{D2FE734C-66C0-88EF-68F1-8F849C19A57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43728" y="3693615"/>
                  <a:ext cx="1702178" cy="722259"/>
                </a:xfrm>
                <a:prstGeom prst="accentBorderCallout2">
                  <a:avLst>
                    <a:gd name="adj1" fmla="val 51050"/>
                    <a:gd name="adj2" fmla="val -4213"/>
                    <a:gd name="adj3" fmla="val 51145"/>
                    <a:gd name="adj4" fmla="val -18764"/>
                    <a:gd name="adj5" fmla="val 112500"/>
                    <a:gd name="adj6" fmla="val -46667"/>
                  </a:avLst>
                </a:prstGeom>
                <a:blipFill>
                  <a:blip r:embed="rId5"/>
                  <a:stretch>
                    <a:fillRect/>
                  </a:stretch>
                </a:blipFill>
                <a:ln w="19050"/>
                <a:effectLst/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二等辺三角形 16">
              <a:extLst>
                <a:ext uri="{FF2B5EF4-FFF2-40B4-BE49-F238E27FC236}">
                  <a16:creationId xmlns:a16="http://schemas.microsoft.com/office/drawing/2014/main" id="{094E49E2-EF3B-1360-475A-AD34CAE63DCB}"/>
                </a:ext>
              </a:extLst>
            </p:cNvPr>
            <p:cNvSpPr/>
            <p:nvPr/>
          </p:nvSpPr>
          <p:spPr>
            <a:xfrm rot="5400000">
              <a:off x="2413406" y="4420987"/>
              <a:ext cx="200018" cy="201699"/>
            </a:xfrm>
            <a:prstGeom prst="triangle">
              <a:avLst/>
            </a:prstGeom>
            <a:ln w="19050"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" name="テキスト ボックス 3">
              <a:extLst>
                <a:ext uri="{FF2B5EF4-FFF2-40B4-BE49-F238E27FC236}">
                  <a16:creationId xmlns:a16="http://schemas.microsoft.com/office/drawing/2014/main" id="{412AB69E-ABBA-C64E-936C-306D5A0D9D6E}"/>
                </a:ext>
              </a:extLst>
            </p:cNvPr>
            <p:cNvSpPr txBox="1"/>
            <p:nvPr/>
          </p:nvSpPr>
          <p:spPr>
            <a:xfrm>
              <a:off x="3815183" y="5415691"/>
              <a:ext cx="816244" cy="461665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kumimoji="1" lang="ja-JP" altLang="en-US" sz="2400" dirty="0">
                  <a:solidFill>
                    <a:schemeClr val="accent2">
                      <a:lumMod val="75000"/>
                    </a:schemeClr>
                  </a:solidFill>
                </a:rPr>
                <a:t>低温</a:t>
              </a:r>
            </a:p>
          </p:txBody>
        </p:sp>
        <p:sp>
          <p:nvSpPr>
            <p:cNvPr id="10" name="テキスト ボックス 9">
              <a:extLst>
                <a:ext uri="{FF2B5EF4-FFF2-40B4-BE49-F238E27FC236}">
                  <a16:creationId xmlns:a16="http://schemas.microsoft.com/office/drawing/2014/main" id="{6A78C705-AE38-D7F5-A846-4A7731C7613C}"/>
                </a:ext>
              </a:extLst>
            </p:cNvPr>
            <p:cNvSpPr txBox="1"/>
            <p:nvPr/>
          </p:nvSpPr>
          <p:spPr>
            <a:xfrm>
              <a:off x="3815183" y="4583793"/>
              <a:ext cx="816244" cy="461665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kumimoji="1" lang="ja-JP" altLang="en-US" sz="2400" dirty="0">
                  <a:solidFill>
                    <a:schemeClr val="accent5"/>
                  </a:solidFill>
                </a:rPr>
                <a:t>高温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62692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BA944A-C82F-B8BA-E702-E21FA7E6A2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0739D8F7-1230-5570-0ABE-5022E97A6311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79</a:t>
            </a:fld>
            <a:endParaRPr kumimoji="1" lang="ja-JP" altLang="en-US" b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1DDBCE64-0249-5210-EB7A-27F5A16AAC20}"/>
                  </a:ext>
                </a:extLst>
              </p:cNvPr>
              <p:cNvSpPr>
                <a:spLocks noGrp="1"/>
              </p:cNvSpPr>
              <p:nvPr>
                <p:ph type="body" sz="quarter" idx="24"/>
              </p:nvPr>
            </p:nvSpPr>
            <p:spPr>
              <a:xfrm>
                <a:off x="0" y="1317410"/>
                <a:ext cx="10665945" cy="6242257"/>
              </a:xfrm>
            </p:spPr>
            <p:txBody>
              <a:bodyPr/>
              <a:lstStyle/>
              <a:p>
                <a:r>
                  <a:rPr kumimoji="1" lang="ja-JP" altLang="en-US" sz="3600" dirty="0"/>
                  <a:t>断熱変化では</a:t>
                </a:r>
                <a14:m>
                  <m:oMath xmlns:m="http://schemas.openxmlformats.org/officeDocument/2006/math">
                    <m:r>
                      <a:rPr kumimoji="1" lang="en-US" altLang="ja-JP" sz="3600" i="1" dirty="0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kumimoji="1" lang="en-US" altLang="ja-JP" sz="3600" i="1" dirty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kumimoji="1" lang="ja-JP" altLang="en-US" sz="3600" dirty="0"/>
                  <a:t>，</a:t>
                </a:r>
                <a14:m>
                  <m:oMath xmlns:m="http://schemas.openxmlformats.org/officeDocument/2006/math">
                    <m:r>
                      <a:rPr kumimoji="1" lang="en-US" altLang="ja-JP" sz="3600" i="1" dirty="0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kumimoji="1" lang="en-US" altLang="ja-JP" sz="36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ja-JP" sz="3600" i="1" dirty="0" err="1" smtClean="0">
                        <a:latin typeface="Cambria Math" panose="02040503050406030204" pitchFamily="18" charset="0"/>
                      </a:rPr>
                      <m:t>𝑛</m:t>
                    </m:r>
                    <m:sSub>
                      <m:sSubPr>
                        <m:ctrlPr>
                          <a:rPr kumimoji="1" lang="en-US" altLang="ja-JP" sz="3600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3600" i="1" dirty="0" err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kumimoji="1" lang="en-US" altLang="ja-JP" sz="3600" i="1" dirty="0" err="1" smtClean="0">
                            <a:latin typeface="Cambria Math" panose="02040503050406030204" pitchFamily="18" charset="0"/>
                          </a:rPr>
                          <m:t>𝑉</m:t>
                        </m:r>
                      </m:sub>
                    </m:sSub>
                    <m:r>
                      <m:rPr>
                        <m:sty m:val="p"/>
                      </m:rPr>
                      <a:rPr kumimoji="1" lang="en-US" altLang="ja-JP" sz="3600" i="0" dirty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kumimoji="1" lang="en-US" altLang="ja-JP" sz="3600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kumimoji="1" lang="ja-JP" altLang="en-US" sz="3600" dirty="0"/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36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3600" i="1" dirty="0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kumimoji="1" lang="en-US" altLang="ja-JP" sz="3600" i="0" dirty="0" smtClean="0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kumimoji="1" lang="en-US" altLang="ja-JP" sz="36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ja-JP" sz="3600" i="1" dirty="0" smtClean="0">
                        <a:latin typeface="Cambria Math" panose="02040503050406030204" pitchFamily="18" charset="0"/>
                      </a:rPr>
                      <m:t>𝑃𝑉</m:t>
                    </m:r>
                  </m:oMath>
                </a14:m>
                <a:r>
                  <a:rPr kumimoji="1" lang="ja-JP" altLang="en-US" sz="3600" dirty="0"/>
                  <a:t>なので，</a:t>
                </a:r>
                <a:r>
                  <a:rPr kumimoji="1" lang="en-US" altLang="ja-JP" sz="3600" dirty="0"/>
                  <a:t>(2.35)</a:t>
                </a:r>
                <a:r>
                  <a:rPr kumimoji="1" lang="ja-JP" altLang="en-US" sz="3600" dirty="0"/>
                  <a:t>式に代入すると次である．</a:t>
                </a:r>
                <a:endParaRPr kumimoji="1" lang="en-US" altLang="ja-JP" sz="36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kumimoji="1" lang="en-US" altLang="ja-JP" sz="4000" i="1" dirty="0" smtClean="0">
                        <a:latin typeface="Cambria Math" panose="02040503050406030204" pitchFamily="18" charset="0"/>
                      </a:rPr>
                      <m:t>0=</m:t>
                    </m:r>
                    <m:r>
                      <a:rPr kumimoji="1" lang="en-US" altLang="ja-JP" sz="4000" i="1" dirty="0" err="1">
                        <a:latin typeface="Cambria Math" panose="02040503050406030204" pitchFamily="18" charset="0"/>
                      </a:rPr>
                      <m:t>𝑛</m:t>
                    </m:r>
                    <m:sSub>
                      <m:sSubPr>
                        <m:ctrlPr>
                          <a:rPr kumimoji="1" lang="en-US" altLang="ja-JP" sz="4000" i="1" dirty="0" err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4000" i="1" dirty="0" err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kumimoji="1" lang="en-US" altLang="ja-JP" sz="4000" b="0" i="1" dirty="0" smtClean="0">
                            <a:latin typeface="Cambria Math" panose="02040503050406030204" pitchFamily="18" charset="0"/>
                          </a:rPr>
                          <m:t>𝑉</m:t>
                        </m:r>
                      </m:sub>
                    </m:sSub>
                    <m:r>
                      <m:rPr>
                        <m:sty m:val="p"/>
                      </m:rPr>
                      <a:rPr kumimoji="1" lang="en-US" altLang="ja-JP" sz="4000" i="0" dirty="0">
                        <a:latin typeface="Cambria Math" panose="02040503050406030204" pitchFamily="18" charset="0"/>
                      </a:rPr>
                      <m:t>Δ</m:t>
                    </m:r>
                    <m:r>
                      <a:rPr kumimoji="1" lang="en-US" altLang="ja-JP" sz="4000" i="1" dirty="0">
                        <a:latin typeface="Cambria Math" panose="02040503050406030204" pitchFamily="18" charset="0"/>
                      </a:rPr>
                      <m:t>𝑇</m:t>
                    </m:r>
                    <m:r>
                      <a:rPr kumimoji="1" lang="en-US" altLang="ja-JP" sz="4000" i="1" dirty="0">
                        <a:latin typeface="Cambria Math" panose="02040503050406030204" pitchFamily="18" charset="0"/>
                      </a:rPr>
                      <m:t>+</m:t>
                    </m:r>
                    <m:r>
                      <a:rPr kumimoji="1" lang="en-US" altLang="ja-JP" sz="4000" i="1" dirty="0" smtClean="0">
                        <a:latin typeface="Cambria Math" panose="02040503050406030204" pitchFamily="18" charset="0"/>
                      </a:rPr>
                      <m:t>𝑃𝑉</m:t>
                    </m:r>
                  </m:oMath>
                </a14:m>
                <a:r>
                  <a:rPr kumimoji="1" lang="en-US" altLang="ja-JP" sz="4000" dirty="0"/>
                  <a:t> …(2.57)</a:t>
                </a:r>
              </a:p>
              <a:p>
                <a:r>
                  <a:rPr lang="en-US" altLang="ja-JP" sz="3600" dirty="0"/>
                  <a:t>(2.57)</a:t>
                </a:r>
                <a:r>
                  <a:rPr lang="ja-JP" altLang="en-US" sz="3600" dirty="0"/>
                  <a:t>式に状態方程式</a:t>
                </a:r>
                <a14:m>
                  <m:oMath xmlns:m="http://schemas.openxmlformats.org/officeDocument/2006/math">
                    <m:r>
                      <a:rPr lang="en-US" altLang="ja-JP" sz="360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ja-JP" sz="3600" i="1" dirty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sz="36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3600" i="1" dirty="0" err="1">
                            <a:latin typeface="Cambria Math" panose="02040503050406030204" pitchFamily="18" charset="0"/>
                          </a:rPr>
                          <m:t>𝑛𝑅𝑇</m:t>
                        </m:r>
                      </m:num>
                      <m:den>
                        <m:r>
                          <a:rPr lang="en-US" altLang="ja-JP" sz="3600" i="1" dirty="0">
                            <a:latin typeface="Cambria Math" panose="02040503050406030204" pitchFamily="18" charset="0"/>
                          </a:rPr>
                          <m:t>𝑉</m:t>
                        </m:r>
                      </m:den>
                    </m:f>
                  </m:oMath>
                </a14:m>
                <a:r>
                  <a:rPr lang="ja-JP" altLang="en-US" sz="3600" dirty="0"/>
                  <a:t>を代入し，辺々</a:t>
                </a:r>
                <a14:m>
                  <m:oMath xmlns:m="http://schemas.openxmlformats.org/officeDocument/2006/math">
                    <m:r>
                      <a:rPr lang="en-US" altLang="ja-JP" sz="3600" i="1" dirty="0" smtClean="0">
                        <a:latin typeface="Cambria Math" panose="02040503050406030204" pitchFamily="18" charset="0"/>
                      </a:rPr>
                      <m:t>𝑛</m:t>
                    </m:r>
                    <m:sSub>
                      <m:sSubPr>
                        <m:ctrlPr>
                          <a:rPr lang="en-US" altLang="ja-JP" sz="36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360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ja-JP" sz="3600" i="1" dirty="0" smtClean="0">
                            <a:latin typeface="Cambria Math" panose="02040503050406030204" pitchFamily="18" charset="0"/>
                          </a:rPr>
                          <m:t>𝑉</m:t>
                        </m:r>
                      </m:sub>
                    </m:sSub>
                    <m:r>
                      <m:rPr>
                        <m:sty m:val="p"/>
                      </m:rPr>
                      <a:rPr lang="en-US" altLang="ja-JP" sz="3600" b="0" i="0" dirty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altLang="ja-JP" sz="3600" b="0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ja-JP" altLang="en-US" sz="3600" dirty="0"/>
                  <a:t>で割ると次である．</a:t>
                </a:r>
                <a:endParaRPr lang="en-US" altLang="ja-JP" sz="36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altLang="ja-JP" sz="4000" i="1" dirty="0" smtClean="0">
                        <a:latin typeface="Cambria Math" panose="02040503050406030204" pitchFamily="18" charset="0"/>
                      </a:rPr>
                      <m:t>0=</m:t>
                    </m:r>
                    <m:f>
                      <m:fPr>
                        <m:ctrlPr>
                          <a:rPr lang="en-US" altLang="ja-JP" sz="40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400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ja-JP" sz="400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den>
                    </m:f>
                    <m:r>
                      <m:rPr>
                        <m:sty m:val="p"/>
                      </m:rPr>
                      <a:rPr lang="en-US" altLang="ja-JP" sz="4000" i="0" dirty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altLang="ja-JP" sz="400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ja-JP" sz="4000" i="1" dirty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ja-JP" sz="40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4000" i="1" dirty="0">
                            <a:latin typeface="Cambria Math" panose="02040503050406030204" pitchFamily="18" charset="0"/>
                          </a:rPr>
                          <m:t>𝑅</m:t>
                        </m:r>
                      </m:num>
                      <m:den>
                        <m:sSub>
                          <m:sSubPr>
                            <m:ctrlPr>
                              <a:rPr lang="en-US" altLang="ja-JP" sz="4000" i="1" dirty="0" err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4000" i="1" dirty="0" err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ja-JP" sz="4000" i="1" dirty="0" err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sub>
                        </m:sSub>
                      </m:den>
                    </m:f>
                    <m:f>
                      <m:fPr>
                        <m:ctrlPr>
                          <a:rPr lang="en-US" altLang="ja-JP" sz="40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4000" i="1" dirty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ja-JP" sz="4000" i="1" dirty="0">
                            <a:latin typeface="Cambria Math" panose="02040503050406030204" pitchFamily="18" charset="0"/>
                          </a:rPr>
                          <m:t>𝑉</m:t>
                        </m:r>
                      </m:den>
                    </m:f>
                    <m:r>
                      <m:rPr>
                        <m:sty m:val="p"/>
                      </m:rPr>
                      <a:rPr lang="en-US" altLang="ja-JP" sz="4000" i="0" dirty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altLang="ja-JP" sz="4000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altLang="ja-JP" sz="4000" dirty="0"/>
                  <a:t> …(2.58)</a:t>
                </a:r>
              </a:p>
              <a:p>
                <a:r>
                  <a:rPr lang="en-US" altLang="ja-JP" sz="3600" dirty="0"/>
                  <a:t>(2.58)</a:t>
                </a:r>
                <a:r>
                  <a:rPr lang="ja-JP" altLang="en-US" sz="3600" dirty="0"/>
                  <a:t>式を辺々積分すると，次である．</a:t>
                </a:r>
                <a:endParaRPr lang="en-US" altLang="ja-JP" sz="36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-JP" sz="4000" dirty="0">
                        <a:latin typeface="Cambria Math" panose="02040503050406030204" pitchFamily="18" charset="0"/>
                      </a:rPr>
                      <m:t>C</m:t>
                    </m:r>
                    <m:r>
                      <m:rPr>
                        <m:sty m:val="p"/>
                      </m:rPr>
                      <a:rPr lang="en-US" altLang="ja-JP" sz="4000" i="1" dirty="0">
                        <a:latin typeface="Cambria Math" panose="02040503050406030204" pitchFamily="18" charset="0"/>
                      </a:rPr>
                      <m:t>onst</m:t>
                    </m:r>
                    <m:r>
                      <a:rPr lang="en-US" altLang="ja-JP" sz="4000" i="1" dirty="0">
                        <a:latin typeface="Cambria Math" panose="02040503050406030204" pitchFamily="18" charset="0"/>
                      </a:rPr>
                      <m:t>.=</m:t>
                    </m:r>
                    <m:func>
                      <m:funcPr>
                        <m:ctrlPr>
                          <a:rPr lang="en-US" altLang="ja-JP" sz="4000" i="1" dirty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4000" dirty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altLang="ja-JP" sz="4000" i="1" dirty="0">
                            <a:latin typeface="Cambria Math" panose="02040503050406030204" pitchFamily="18" charset="0"/>
                          </a:rPr>
                          <m:t>𝑇</m:t>
                        </m:r>
                        <m:sSup>
                          <m:sSupPr>
                            <m:ctrlPr>
                              <a:rPr lang="en-US" altLang="ja-JP" sz="40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ja-JP" sz="4000" i="1" dirty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p>
                            <m:f>
                              <m:fPr>
                                <m:ctrlPr>
                                  <a:rPr lang="en-US" altLang="ja-JP" sz="4000" i="1" dirty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ja-JP" sz="4000" i="1" dirty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en-US" altLang="ja-JP" sz="4000" i="1" dirty="0" err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4000" i="1" dirty="0" err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altLang="ja-JP" sz="4000" i="1" dirty="0" err="1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sub>
                                </m:sSub>
                              </m:den>
                            </m:f>
                          </m:sup>
                        </m:sSup>
                      </m:e>
                    </m:func>
                  </m:oMath>
                </a14:m>
                <a:r>
                  <a:rPr lang="en-US" altLang="ja-JP" sz="4000" dirty="0"/>
                  <a:t> …(2.59)</a:t>
                </a:r>
              </a:p>
            </p:txBody>
          </p:sp>
        </mc:Choice>
        <mc:Fallback xmlns="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1DDBCE64-0249-5210-EB7A-27F5A16AAC2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24"/>
              </p:nvPr>
            </p:nvSpPr>
            <p:spPr>
              <a:xfrm>
                <a:off x="0" y="1317410"/>
                <a:ext cx="10665945" cy="6242257"/>
              </a:xfrm>
              <a:blipFill>
                <a:blip r:embed="rId2"/>
                <a:stretch>
                  <a:fillRect l="-1543" t="-2441" r="-57" b="-449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タイトル 3">
            <a:extLst>
              <a:ext uri="{FF2B5EF4-FFF2-40B4-BE49-F238E27FC236}">
                <a16:creationId xmlns:a16="http://schemas.microsoft.com/office/drawing/2014/main" id="{21EFABEB-EA13-59E9-13C0-BDA613AB3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ポアソンの法則 </a:t>
            </a:r>
            <a:r>
              <a:rPr kumimoji="1" lang="en-US" altLang="ja-JP" dirty="0"/>
              <a:t>-1</a:t>
            </a:r>
            <a:endParaRPr kumimoji="1" lang="ja-JP" altLang="en-US" dirty="0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A228CA6A-8740-5360-A208-6E3F7B2DF17D}"/>
              </a:ext>
            </a:extLst>
          </p:cNvPr>
          <p:cNvSpPr/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2">
                      <a:lumMod val="50000"/>
                    </a:schemeClr>
                  </a:solidFill>
                </a:ln>
              </a:rPr>
              <a:t>余談</a:t>
            </a:r>
          </a:p>
        </p:txBody>
      </p:sp>
    </p:spTree>
    <p:extLst>
      <p:ext uri="{BB962C8B-B14F-4D97-AF65-F5344CB8AC3E}">
        <p14:creationId xmlns:p14="http://schemas.microsoft.com/office/powerpoint/2010/main" val="1996270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E1261FBC-52A2-C4E9-23AA-49853A86E0F5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8</a:t>
            </a:fld>
            <a:endParaRPr kumimoji="1" lang="ja-JP" altLang="en-US">
              <a:latin typeface="+mn-ea"/>
              <a:ea typeface="+mn-ea"/>
            </a:endParaRPr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830D1EE7-7CC8-D80E-8426-A07C1D74A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物質の三態</a:t>
            </a:r>
          </a:p>
        </p:txBody>
      </p:sp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CA1B0F82-24D8-2BE4-80B0-CCEAC7A8D5AF}"/>
              </a:ext>
            </a:extLst>
          </p:cNvPr>
          <p:cNvGrpSpPr/>
          <p:nvPr/>
        </p:nvGrpSpPr>
        <p:grpSpPr>
          <a:xfrm>
            <a:off x="1250382" y="4562289"/>
            <a:ext cx="1759975" cy="2347954"/>
            <a:chOff x="638635" y="2128182"/>
            <a:chExt cx="1759975" cy="2347954"/>
          </a:xfrm>
        </p:grpSpPr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1137EA7D-38FA-2E8D-C578-FB39012BE240}"/>
                </a:ext>
              </a:extLst>
            </p:cNvPr>
            <p:cNvSpPr>
              <a:spLocks/>
            </p:cNvSpPr>
            <p:nvPr/>
          </p:nvSpPr>
          <p:spPr>
            <a:xfrm>
              <a:off x="638635" y="4476136"/>
              <a:ext cx="1759975" cy="0"/>
            </a:xfrm>
            <a:custGeom>
              <a:avLst/>
              <a:gdLst>
                <a:gd name="csX0" fmla="*/ 0 w 1759975"/>
                <a:gd name="csY0" fmla="*/ 0 h 1759975"/>
                <a:gd name="csX1" fmla="*/ 1759975 w 1759975"/>
                <a:gd name="csY1" fmla="*/ 0 h 1759975"/>
                <a:gd name="csX2" fmla="*/ 1759975 w 1759975"/>
                <a:gd name="csY2" fmla="*/ 1759975 h 1759975"/>
                <a:gd name="csX3" fmla="*/ 0 w 1759975"/>
                <a:gd name="csY3" fmla="*/ 1759975 h 1759975"/>
                <a:gd name="csX4" fmla="*/ 0 w 1759975"/>
                <a:gd name="csY4" fmla="*/ 0 h 1759975"/>
                <a:gd name="csX0" fmla="*/ 0 w 1759975"/>
                <a:gd name="csY0" fmla="*/ 1759975 h 1759975"/>
                <a:gd name="csX1" fmla="*/ 1759975 w 1759975"/>
                <a:gd name="csY1" fmla="*/ 0 h 1759975"/>
                <a:gd name="csX2" fmla="*/ 1759975 w 1759975"/>
                <a:gd name="csY2" fmla="*/ 1759975 h 1759975"/>
                <a:gd name="csX3" fmla="*/ 0 w 1759975"/>
                <a:gd name="csY3" fmla="*/ 1759975 h 1759975"/>
                <a:gd name="csX0" fmla="*/ 0 w 1759975"/>
                <a:gd name="csY0" fmla="*/ 0 h 0"/>
                <a:gd name="csX1" fmla="*/ 1759975 w 1759975"/>
                <a:gd name="csY1" fmla="*/ 0 h 0"/>
                <a:gd name="csX2" fmla="*/ 0 w 1759975"/>
                <a:gd name="csY2" fmla="*/ 0 h 0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</a:cxnLst>
              <a:rect l="l" t="t" r="r" b="b"/>
              <a:pathLst>
                <a:path w="1759975">
                  <a:moveTo>
                    <a:pt x="0" y="0"/>
                  </a:moveTo>
                  <a:lnTo>
                    <a:pt x="1759975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15" name="グループ化 14">
              <a:extLst>
                <a:ext uri="{FF2B5EF4-FFF2-40B4-BE49-F238E27FC236}">
                  <a16:creationId xmlns:a16="http://schemas.microsoft.com/office/drawing/2014/main" id="{D6AE722F-6E89-C5C3-AD7D-693EB2A2599F}"/>
                </a:ext>
              </a:extLst>
            </p:cNvPr>
            <p:cNvGrpSpPr>
              <a:grpSpLocks/>
            </p:cNvGrpSpPr>
            <p:nvPr/>
          </p:nvGrpSpPr>
          <p:grpSpPr>
            <a:xfrm>
              <a:off x="876340" y="3236480"/>
              <a:ext cx="551427" cy="497711"/>
              <a:chOff x="881623" y="2881476"/>
              <a:chExt cx="551427" cy="497711"/>
            </a:xfrm>
            <a:effectLst/>
          </p:grpSpPr>
          <p:sp>
            <p:nvSpPr>
              <p:cNvPr id="10" name="楕円 9">
                <a:extLst>
                  <a:ext uri="{FF2B5EF4-FFF2-40B4-BE49-F238E27FC236}">
                    <a16:creationId xmlns:a16="http://schemas.microsoft.com/office/drawing/2014/main" id="{48A8AF4A-3335-1E9F-C336-14D96E982D9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56593" y="2939524"/>
                <a:ext cx="381615" cy="381615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accent1">
                      <a:lumMod val="45000"/>
                      <a:lumOff val="55000"/>
                    </a:schemeClr>
                  </a:gs>
                  <a:gs pos="53000">
                    <a:schemeClr val="accent1">
                      <a:lumMod val="30000"/>
                      <a:lumOff val="7000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" name="円弧 12">
                <a:extLst>
                  <a:ext uri="{FF2B5EF4-FFF2-40B4-BE49-F238E27FC236}">
                    <a16:creationId xmlns:a16="http://schemas.microsoft.com/office/drawing/2014/main" id="{BF6FCDC2-DEFC-0702-0FEF-AEFB3E459266}"/>
                  </a:ext>
                </a:extLst>
              </p:cNvPr>
              <p:cNvSpPr>
                <a:spLocks/>
              </p:cNvSpPr>
              <p:nvPr/>
            </p:nvSpPr>
            <p:spPr>
              <a:xfrm flipH="1" flipV="1">
                <a:off x="881623" y="2992288"/>
                <a:ext cx="381615" cy="386899"/>
              </a:xfrm>
              <a:prstGeom prst="arc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" name="円弧 13">
                <a:extLst>
                  <a:ext uri="{FF2B5EF4-FFF2-40B4-BE49-F238E27FC236}">
                    <a16:creationId xmlns:a16="http://schemas.microsoft.com/office/drawing/2014/main" id="{633F4FD9-E9AA-E7CE-CE4F-44B521AD780D}"/>
                  </a:ext>
                </a:extLst>
              </p:cNvPr>
              <p:cNvSpPr>
                <a:spLocks/>
              </p:cNvSpPr>
              <p:nvPr/>
            </p:nvSpPr>
            <p:spPr>
              <a:xfrm rot="10800000" flipH="1" flipV="1">
                <a:off x="1051435" y="2881476"/>
                <a:ext cx="381615" cy="386899"/>
              </a:xfrm>
              <a:prstGeom prst="arc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20" name="グループ化 19">
              <a:extLst>
                <a:ext uri="{FF2B5EF4-FFF2-40B4-BE49-F238E27FC236}">
                  <a16:creationId xmlns:a16="http://schemas.microsoft.com/office/drawing/2014/main" id="{96B909F4-8EAA-1BE8-756D-3E3E2884900E}"/>
                </a:ext>
              </a:extLst>
            </p:cNvPr>
            <p:cNvGrpSpPr>
              <a:grpSpLocks/>
            </p:cNvGrpSpPr>
            <p:nvPr/>
          </p:nvGrpSpPr>
          <p:grpSpPr>
            <a:xfrm>
              <a:off x="871518" y="3915543"/>
              <a:ext cx="551427" cy="497711"/>
              <a:chOff x="881623" y="2881476"/>
              <a:chExt cx="551427" cy="497711"/>
            </a:xfrm>
            <a:effectLst/>
          </p:grpSpPr>
          <p:sp>
            <p:nvSpPr>
              <p:cNvPr id="21" name="楕円 20">
                <a:extLst>
                  <a:ext uri="{FF2B5EF4-FFF2-40B4-BE49-F238E27FC236}">
                    <a16:creationId xmlns:a16="http://schemas.microsoft.com/office/drawing/2014/main" id="{88A128B2-8068-4011-2009-C8B84B5008A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56593" y="2939524"/>
                <a:ext cx="381615" cy="381615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accent1">
                      <a:lumMod val="45000"/>
                      <a:lumOff val="55000"/>
                    </a:schemeClr>
                  </a:gs>
                  <a:gs pos="53000">
                    <a:schemeClr val="accent1">
                      <a:lumMod val="30000"/>
                      <a:lumOff val="7000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2" name="円弧 21">
                <a:extLst>
                  <a:ext uri="{FF2B5EF4-FFF2-40B4-BE49-F238E27FC236}">
                    <a16:creationId xmlns:a16="http://schemas.microsoft.com/office/drawing/2014/main" id="{7D725A17-197D-8D63-12DD-3561CB666629}"/>
                  </a:ext>
                </a:extLst>
              </p:cNvPr>
              <p:cNvSpPr>
                <a:spLocks/>
              </p:cNvSpPr>
              <p:nvPr/>
            </p:nvSpPr>
            <p:spPr>
              <a:xfrm flipH="1" flipV="1">
                <a:off x="881623" y="2992288"/>
                <a:ext cx="381615" cy="386899"/>
              </a:xfrm>
              <a:prstGeom prst="arc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3" name="円弧 22">
                <a:extLst>
                  <a:ext uri="{FF2B5EF4-FFF2-40B4-BE49-F238E27FC236}">
                    <a16:creationId xmlns:a16="http://schemas.microsoft.com/office/drawing/2014/main" id="{278C7C7E-E453-889F-1F1B-11A597458A9A}"/>
                  </a:ext>
                </a:extLst>
              </p:cNvPr>
              <p:cNvSpPr>
                <a:spLocks/>
              </p:cNvSpPr>
              <p:nvPr/>
            </p:nvSpPr>
            <p:spPr>
              <a:xfrm rot="10800000" flipH="1" flipV="1">
                <a:off x="1051435" y="2881476"/>
                <a:ext cx="381615" cy="386899"/>
              </a:xfrm>
              <a:prstGeom prst="arc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28" name="グループ化 27">
              <a:extLst>
                <a:ext uri="{FF2B5EF4-FFF2-40B4-BE49-F238E27FC236}">
                  <a16:creationId xmlns:a16="http://schemas.microsoft.com/office/drawing/2014/main" id="{CF525619-D298-5126-DD57-70D08625219D}"/>
                </a:ext>
              </a:extLst>
            </p:cNvPr>
            <p:cNvGrpSpPr>
              <a:grpSpLocks/>
            </p:cNvGrpSpPr>
            <p:nvPr/>
          </p:nvGrpSpPr>
          <p:grpSpPr>
            <a:xfrm>
              <a:off x="1616480" y="3026752"/>
              <a:ext cx="551427" cy="497711"/>
              <a:chOff x="881623" y="2881476"/>
              <a:chExt cx="551427" cy="497711"/>
            </a:xfrm>
            <a:effectLst/>
          </p:grpSpPr>
          <p:sp>
            <p:nvSpPr>
              <p:cNvPr id="29" name="楕円 28">
                <a:extLst>
                  <a:ext uri="{FF2B5EF4-FFF2-40B4-BE49-F238E27FC236}">
                    <a16:creationId xmlns:a16="http://schemas.microsoft.com/office/drawing/2014/main" id="{414E7DBF-FE19-E71F-439B-1BD24D62E40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56593" y="2939524"/>
                <a:ext cx="381615" cy="381615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accent1">
                      <a:lumMod val="45000"/>
                      <a:lumOff val="55000"/>
                    </a:schemeClr>
                  </a:gs>
                  <a:gs pos="53000">
                    <a:schemeClr val="accent1">
                      <a:lumMod val="30000"/>
                      <a:lumOff val="7000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0" name="円弧 29">
                <a:extLst>
                  <a:ext uri="{FF2B5EF4-FFF2-40B4-BE49-F238E27FC236}">
                    <a16:creationId xmlns:a16="http://schemas.microsoft.com/office/drawing/2014/main" id="{8A078C32-6D98-9FD2-5FF2-B9ABE8334356}"/>
                  </a:ext>
                </a:extLst>
              </p:cNvPr>
              <p:cNvSpPr>
                <a:spLocks/>
              </p:cNvSpPr>
              <p:nvPr/>
            </p:nvSpPr>
            <p:spPr>
              <a:xfrm flipH="1" flipV="1">
                <a:off x="881623" y="2992288"/>
                <a:ext cx="381615" cy="386899"/>
              </a:xfrm>
              <a:prstGeom prst="arc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1" name="円弧 30">
                <a:extLst>
                  <a:ext uri="{FF2B5EF4-FFF2-40B4-BE49-F238E27FC236}">
                    <a16:creationId xmlns:a16="http://schemas.microsoft.com/office/drawing/2014/main" id="{D5F10AD3-89B5-B26C-666C-EBF69888F065}"/>
                  </a:ext>
                </a:extLst>
              </p:cNvPr>
              <p:cNvSpPr>
                <a:spLocks/>
              </p:cNvSpPr>
              <p:nvPr/>
            </p:nvSpPr>
            <p:spPr>
              <a:xfrm rot="10800000" flipH="1" flipV="1">
                <a:off x="1051435" y="2881476"/>
                <a:ext cx="381615" cy="386899"/>
              </a:xfrm>
              <a:prstGeom prst="arc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32" name="グループ化 31">
              <a:extLst>
                <a:ext uri="{FF2B5EF4-FFF2-40B4-BE49-F238E27FC236}">
                  <a16:creationId xmlns:a16="http://schemas.microsoft.com/office/drawing/2014/main" id="{E86E85C3-CB5E-44D1-C05B-1D508CE2C8A1}"/>
                </a:ext>
              </a:extLst>
            </p:cNvPr>
            <p:cNvGrpSpPr>
              <a:grpSpLocks/>
            </p:cNvGrpSpPr>
            <p:nvPr/>
          </p:nvGrpSpPr>
          <p:grpSpPr>
            <a:xfrm>
              <a:off x="1611658" y="3705815"/>
              <a:ext cx="551427" cy="497711"/>
              <a:chOff x="881623" y="2881476"/>
              <a:chExt cx="551427" cy="497711"/>
            </a:xfrm>
            <a:effectLst/>
          </p:grpSpPr>
          <p:sp>
            <p:nvSpPr>
              <p:cNvPr id="33" name="楕円 32">
                <a:extLst>
                  <a:ext uri="{FF2B5EF4-FFF2-40B4-BE49-F238E27FC236}">
                    <a16:creationId xmlns:a16="http://schemas.microsoft.com/office/drawing/2014/main" id="{938047B4-005C-D3EA-A356-7281D61F858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56593" y="2939524"/>
                <a:ext cx="381615" cy="381615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accent1">
                      <a:lumMod val="45000"/>
                      <a:lumOff val="55000"/>
                    </a:schemeClr>
                  </a:gs>
                  <a:gs pos="53000">
                    <a:schemeClr val="accent1">
                      <a:lumMod val="30000"/>
                      <a:lumOff val="7000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4" name="円弧 33">
                <a:extLst>
                  <a:ext uri="{FF2B5EF4-FFF2-40B4-BE49-F238E27FC236}">
                    <a16:creationId xmlns:a16="http://schemas.microsoft.com/office/drawing/2014/main" id="{CAC203FD-12B3-6C95-6F4C-2EF671C2321B}"/>
                  </a:ext>
                </a:extLst>
              </p:cNvPr>
              <p:cNvSpPr>
                <a:spLocks/>
              </p:cNvSpPr>
              <p:nvPr/>
            </p:nvSpPr>
            <p:spPr>
              <a:xfrm flipH="1" flipV="1">
                <a:off x="881623" y="2992288"/>
                <a:ext cx="381615" cy="386899"/>
              </a:xfrm>
              <a:prstGeom prst="arc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5" name="円弧 34">
                <a:extLst>
                  <a:ext uri="{FF2B5EF4-FFF2-40B4-BE49-F238E27FC236}">
                    <a16:creationId xmlns:a16="http://schemas.microsoft.com/office/drawing/2014/main" id="{8D20F6E5-07A8-E976-E4B7-DC4E1DAB229E}"/>
                  </a:ext>
                </a:extLst>
              </p:cNvPr>
              <p:cNvSpPr>
                <a:spLocks/>
              </p:cNvSpPr>
              <p:nvPr/>
            </p:nvSpPr>
            <p:spPr>
              <a:xfrm rot="10800000" flipH="1" flipV="1">
                <a:off x="1051435" y="2881476"/>
                <a:ext cx="381615" cy="386899"/>
              </a:xfrm>
              <a:prstGeom prst="arc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1060" name="テキスト ボックス 1059">
              <a:extLst>
                <a:ext uri="{FF2B5EF4-FFF2-40B4-BE49-F238E27FC236}">
                  <a16:creationId xmlns:a16="http://schemas.microsoft.com/office/drawing/2014/main" id="{3C4D7943-ACED-AD25-1B69-70472962D8E1}"/>
                </a:ext>
              </a:extLst>
            </p:cNvPr>
            <p:cNvSpPr txBox="1">
              <a:spLocks/>
            </p:cNvSpPr>
            <p:nvPr/>
          </p:nvSpPr>
          <p:spPr>
            <a:xfrm>
              <a:off x="638635" y="2128182"/>
              <a:ext cx="1759973" cy="584775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sz="3200"/>
                <a:t>固体</a:t>
              </a:r>
            </a:p>
          </p:txBody>
        </p:sp>
      </p:grpSp>
      <p:grpSp>
        <p:nvGrpSpPr>
          <p:cNvPr id="36" name="グループ化 35">
            <a:extLst>
              <a:ext uri="{FF2B5EF4-FFF2-40B4-BE49-F238E27FC236}">
                <a16:creationId xmlns:a16="http://schemas.microsoft.com/office/drawing/2014/main" id="{F1F7CD50-314E-AECB-6E65-C451DEDC706C}"/>
              </a:ext>
            </a:extLst>
          </p:cNvPr>
          <p:cNvGrpSpPr/>
          <p:nvPr/>
        </p:nvGrpSpPr>
        <p:grpSpPr>
          <a:xfrm>
            <a:off x="4462952" y="1547776"/>
            <a:ext cx="1762480" cy="2344750"/>
            <a:chOff x="4462952" y="2156878"/>
            <a:chExt cx="1762480" cy="2344750"/>
          </a:xfrm>
        </p:grpSpPr>
        <p:sp>
          <p:nvSpPr>
            <p:cNvPr id="38" name="正方形/長方形 37">
              <a:extLst>
                <a:ext uri="{FF2B5EF4-FFF2-40B4-BE49-F238E27FC236}">
                  <a16:creationId xmlns:a16="http://schemas.microsoft.com/office/drawing/2014/main" id="{1C95577B-E36B-8A15-1CC7-77A92DE6464F}"/>
                </a:ext>
              </a:extLst>
            </p:cNvPr>
            <p:cNvSpPr>
              <a:spLocks/>
            </p:cNvSpPr>
            <p:nvPr/>
          </p:nvSpPr>
          <p:spPr>
            <a:xfrm>
              <a:off x="4462952" y="2741653"/>
              <a:ext cx="1759975" cy="1759975"/>
            </a:xfrm>
            <a:custGeom>
              <a:avLst/>
              <a:gdLst>
                <a:gd name="csX0" fmla="*/ 0 w 1759975"/>
                <a:gd name="csY0" fmla="*/ 0 h 1759975"/>
                <a:gd name="csX1" fmla="*/ 1759975 w 1759975"/>
                <a:gd name="csY1" fmla="*/ 0 h 1759975"/>
                <a:gd name="csX2" fmla="*/ 1759975 w 1759975"/>
                <a:gd name="csY2" fmla="*/ 1759975 h 1759975"/>
                <a:gd name="csX3" fmla="*/ 0 w 1759975"/>
                <a:gd name="csY3" fmla="*/ 1759975 h 1759975"/>
                <a:gd name="csX4" fmla="*/ 0 w 1759975"/>
                <a:gd name="csY4" fmla="*/ 0 h 1759975"/>
                <a:gd name="csX0" fmla="*/ 1759975 w 1851415"/>
                <a:gd name="csY0" fmla="*/ 0 h 1759975"/>
                <a:gd name="csX1" fmla="*/ 1759975 w 1851415"/>
                <a:gd name="csY1" fmla="*/ 1759975 h 1759975"/>
                <a:gd name="csX2" fmla="*/ 0 w 1851415"/>
                <a:gd name="csY2" fmla="*/ 1759975 h 1759975"/>
                <a:gd name="csX3" fmla="*/ 0 w 1851415"/>
                <a:gd name="csY3" fmla="*/ 0 h 1759975"/>
                <a:gd name="csX4" fmla="*/ 1851415 w 1851415"/>
                <a:gd name="csY4" fmla="*/ 91440 h 1759975"/>
                <a:gd name="csX0" fmla="*/ 1759975 w 1759975"/>
                <a:gd name="csY0" fmla="*/ 0 h 1759975"/>
                <a:gd name="csX1" fmla="*/ 1759975 w 1759975"/>
                <a:gd name="csY1" fmla="*/ 1759975 h 1759975"/>
                <a:gd name="csX2" fmla="*/ 0 w 1759975"/>
                <a:gd name="csY2" fmla="*/ 1759975 h 1759975"/>
                <a:gd name="csX3" fmla="*/ 0 w 1759975"/>
                <a:gd name="csY3" fmla="*/ 0 h 1759975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</a:cxnLst>
              <a:rect l="l" t="t" r="r" b="b"/>
              <a:pathLst>
                <a:path w="1759975" h="1759975">
                  <a:moveTo>
                    <a:pt x="1759975" y="0"/>
                  </a:moveTo>
                  <a:lnTo>
                    <a:pt x="1759975" y="1759975"/>
                  </a:lnTo>
                  <a:lnTo>
                    <a:pt x="0" y="1759975"/>
                  </a:lnTo>
                  <a:lnTo>
                    <a:pt x="0" y="0"/>
                  </a:lnTo>
                </a:path>
              </a:pathLst>
            </a:custGeom>
            <a:noFill/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1049" name="グループ化 1048">
              <a:extLst>
                <a:ext uri="{FF2B5EF4-FFF2-40B4-BE49-F238E27FC236}">
                  <a16:creationId xmlns:a16="http://schemas.microsoft.com/office/drawing/2014/main" id="{C40BB519-66C3-5682-71E7-3FE7142C3C7B}"/>
                </a:ext>
              </a:extLst>
            </p:cNvPr>
            <p:cNvGrpSpPr>
              <a:grpSpLocks/>
            </p:cNvGrpSpPr>
            <p:nvPr/>
          </p:nvGrpSpPr>
          <p:grpSpPr>
            <a:xfrm>
              <a:off x="4731377" y="2976740"/>
              <a:ext cx="512188" cy="537326"/>
              <a:chOff x="4644157" y="2298700"/>
              <a:chExt cx="512188" cy="537326"/>
            </a:xfrm>
            <a:effectLst/>
          </p:grpSpPr>
          <p:sp>
            <p:nvSpPr>
              <p:cNvPr id="37" name="楕円 36">
                <a:extLst>
                  <a:ext uri="{FF2B5EF4-FFF2-40B4-BE49-F238E27FC236}">
                    <a16:creationId xmlns:a16="http://schemas.microsoft.com/office/drawing/2014/main" id="{6F00F570-B1F7-724E-EAB1-5400FE74CC4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644157" y="2454411"/>
                <a:ext cx="381615" cy="381615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accent1">
                      <a:lumMod val="45000"/>
                      <a:lumOff val="55000"/>
                    </a:schemeClr>
                  </a:gs>
                  <a:gs pos="53000">
                    <a:schemeClr val="accent1">
                      <a:lumMod val="30000"/>
                      <a:lumOff val="7000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cxnSp>
            <p:nvCxnSpPr>
              <p:cNvPr id="48" name="直線矢印コネクタ 47">
                <a:extLst>
                  <a:ext uri="{FF2B5EF4-FFF2-40B4-BE49-F238E27FC236}">
                    <a16:creationId xmlns:a16="http://schemas.microsoft.com/office/drawing/2014/main" id="{8E68B1A0-AAF9-DC55-8C05-7CBF7CE69282}"/>
                  </a:ext>
                </a:extLst>
              </p:cNvPr>
              <p:cNvCxnSpPr>
                <a:cxnSpLocks/>
                <a:stCxn id="37" idx="7"/>
              </p:cNvCxnSpPr>
              <p:nvPr/>
            </p:nvCxnSpPr>
            <p:spPr>
              <a:xfrm flipV="1">
                <a:off x="4969886" y="2298700"/>
                <a:ext cx="186459" cy="21159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50" name="グループ化 1049">
              <a:extLst>
                <a:ext uri="{FF2B5EF4-FFF2-40B4-BE49-F238E27FC236}">
                  <a16:creationId xmlns:a16="http://schemas.microsoft.com/office/drawing/2014/main" id="{AB1A54B9-E4DB-E3A8-C676-BE5A4447CD4E}"/>
                </a:ext>
              </a:extLst>
            </p:cNvPr>
            <p:cNvGrpSpPr>
              <a:grpSpLocks/>
            </p:cNvGrpSpPr>
            <p:nvPr/>
          </p:nvGrpSpPr>
          <p:grpSpPr>
            <a:xfrm>
              <a:off x="4610767" y="3763863"/>
              <a:ext cx="623609" cy="381615"/>
              <a:chOff x="4553317" y="2921754"/>
              <a:chExt cx="623609" cy="381615"/>
            </a:xfrm>
            <a:effectLst/>
          </p:grpSpPr>
          <p:sp>
            <p:nvSpPr>
              <p:cNvPr id="45" name="楕円 44">
                <a:extLst>
                  <a:ext uri="{FF2B5EF4-FFF2-40B4-BE49-F238E27FC236}">
                    <a16:creationId xmlns:a16="http://schemas.microsoft.com/office/drawing/2014/main" id="{0F2766AC-F32E-6D14-1270-8B21D818FF9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553317" y="2921754"/>
                <a:ext cx="381615" cy="381615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accent1">
                      <a:lumMod val="45000"/>
                      <a:lumOff val="55000"/>
                    </a:schemeClr>
                  </a:gs>
                  <a:gs pos="53000">
                    <a:schemeClr val="accent1">
                      <a:lumMod val="30000"/>
                      <a:lumOff val="7000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cxnSp>
            <p:nvCxnSpPr>
              <p:cNvPr id="49" name="直線矢印コネクタ 48">
                <a:extLst>
                  <a:ext uri="{FF2B5EF4-FFF2-40B4-BE49-F238E27FC236}">
                    <a16:creationId xmlns:a16="http://schemas.microsoft.com/office/drawing/2014/main" id="{FF5E7E38-0240-2853-360C-00A89E1EE89B}"/>
                  </a:ext>
                </a:extLst>
              </p:cNvPr>
              <p:cNvCxnSpPr>
                <a:cxnSpLocks/>
                <a:stCxn id="45" idx="6"/>
              </p:cNvCxnSpPr>
              <p:nvPr/>
            </p:nvCxnSpPr>
            <p:spPr>
              <a:xfrm>
                <a:off x="4934932" y="3112562"/>
                <a:ext cx="24199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48" name="グループ化 1047">
              <a:extLst>
                <a:ext uri="{FF2B5EF4-FFF2-40B4-BE49-F238E27FC236}">
                  <a16:creationId xmlns:a16="http://schemas.microsoft.com/office/drawing/2014/main" id="{39528D77-35F4-3122-07F2-942FF0F8EEA1}"/>
                </a:ext>
              </a:extLst>
            </p:cNvPr>
            <p:cNvGrpSpPr>
              <a:grpSpLocks/>
            </p:cNvGrpSpPr>
            <p:nvPr/>
          </p:nvGrpSpPr>
          <p:grpSpPr>
            <a:xfrm>
              <a:off x="5453207" y="3148251"/>
              <a:ext cx="501897" cy="526007"/>
              <a:chOff x="5176926" y="2872215"/>
              <a:chExt cx="501897" cy="526007"/>
            </a:xfrm>
            <a:effectLst/>
          </p:grpSpPr>
          <p:sp>
            <p:nvSpPr>
              <p:cNvPr id="40" name="楕円 39">
                <a:extLst>
                  <a:ext uri="{FF2B5EF4-FFF2-40B4-BE49-F238E27FC236}">
                    <a16:creationId xmlns:a16="http://schemas.microsoft.com/office/drawing/2014/main" id="{48E40BB9-DE18-0622-42BF-CE889E00728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297208" y="2872215"/>
                <a:ext cx="381615" cy="381615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accent1">
                      <a:lumMod val="45000"/>
                      <a:lumOff val="55000"/>
                    </a:schemeClr>
                  </a:gs>
                  <a:gs pos="53000">
                    <a:schemeClr val="accent1">
                      <a:lumMod val="30000"/>
                      <a:lumOff val="7000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cxnSp>
            <p:nvCxnSpPr>
              <p:cNvPr id="63" name="直線矢印コネクタ 62">
                <a:extLst>
                  <a:ext uri="{FF2B5EF4-FFF2-40B4-BE49-F238E27FC236}">
                    <a16:creationId xmlns:a16="http://schemas.microsoft.com/office/drawing/2014/main" id="{7007F8CD-BD7D-1901-B731-C21257C8D54B}"/>
                  </a:ext>
                </a:extLst>
              </p:cNvPr>
              <p:cNvCxnSpPr>
                <a:cxnSpLocks/>
                <a:stCxn id="40" idx="3"/>
              </p:cNvCxnSpPr>
              <p:nvPr/>
            </p:nvCxnSpPr>
            <p:spPr>
              <a:xfrm flipH="1">
                <a:off x="5176926" y="3197944"/>
                <a:ext cx="176168" cy="20027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47" name="グループ化 1046">
              <a:extLst>
                <a:ext uri="{FF2B5EF4-FFF2-40B4-BE49-F238E27FC236}">
                  <a16:creationId xmlns:a16="http://schemas.microsoft.com/office/drawing/2014/main" id="{FD4EFA9A-C57D-5B71-6287-4AB1115248A0}"/>
                </a:ext>
              </a:extLst>
            </p:cNvPr>
            <p:cNvGrpSpPr>
              <a:grpSpLocks/>
            </p:cNvGrpSpPr>
            <p:nvPr/>
          </p:nvGrpSpPr>
          <p:grpSpPr>
            <a:xfrm>
              <a:off x="5425413" y="3954670"/>
              <a:ext cx="505898" cy="494784"/>
              <a:chOff x="5321021" y="3421270"/>
              <a:chExt cx="505898" cy="494784"/>
            </a:xfrm>
            <a:effectLst/>
          </p:grpSpPr>
          <p:sp>
            <p:nvSpPr>
              <p:cNvPr id="43" name="楕円 42">
                <a:extLst>
                  <a:ext uri="{FF2B5EF4-FFF2-40B4-BE49-F238E27FC236}">
                    <a16:creationId xmlns:a16="http://schemas.microsoft.com/office/drawing/2014/main" id="{866C1004-406F-5026-06FD-594623B4E48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321021" y="3421270"/>
                <a:ext cx="381615" cy="381615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accent1">
                      <a:lumMod val="45000"/>
                      <a:lumOff val="55000"/>
                    </a:schemeClr>
                  </a:gs>
                  <a:gs pos="53000">
                    <a:schemeClr val="accent1">
                      <a:lumMod val="30000"/>
                      <a:lumOff val="7000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cxnSp>
            <p:nvCxnSpPr>
              <p:cNvPr id="1036" name="直線矢印コネクタ 1035">
                <a:extLst>
                  <a:ext uri="{FF2B5EF4-FFF2-40B4-BE49-F238E27FC236}">
                    <a16:creationId xmlns:a16="http://schemas.microsoft.com/office/drawing/2014/main" id="{69C0C337-ECB4-D458-E12C-1A64B5AADB59}"/>
                  </a:ext>
                </a:extLst>
              </p:cNvPr>
              <p:cNvCxnSpPr>
                <a:cxnSpLocks/>
                <a:stCxn id="43" idx="5"/>
              </p:cNvCxnSpPr>
              <p:nvPr/>
            </p:nvCxnSpPr>
            <p:spPr>
              <a:xfrm>
                <a:off x="5646750" y="3746999"/>
                <a:ext cx="180169" cy="16905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61" name="テキスト ボックス 1060">
              <a:extLst>
                <a:ext uri="{FF2B5EF4-FFF2-40B4-BE49-F238E27FC236}">
                  <a16:creationId xmlns:a16="http://schemas.microsoft.com/office/drawing/2014/main" id="{AE66D178-74AC-CD1B-CC15-B4351CE3616F}"/>
                </a:ext>
              </a:extLst>
            </p:cNvPr>
            <p:cNvSpPr txBox="1">
              <a:spLocks/>
            </p:cNvSpPr>
            <p:nvPr/>
          </p:nvSpPr>
          <p:spPr>
            <a:xfrm>
              <a:off x="4465459" y="2156878"/>
              <a:ext cx="1759973" cy="584775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sz="3200"/>
                <a:t>液体</a:t>
              </a:r>
            </a:p>
          </p:txBody>
        </p:sp>
      </p:grpSp>
      <p:sp>
        <p:nvSpPr>
          <p:cNvPr id="1063" name="矢印: 右 1062">
            <a:extLst>
              <a:ext uri="{FF2B5EF4-FFF2-40B4-BE49-F238E27FC236}">
                <a16:creationId xmlns:a16="http://schemas.microsoft.com/office/drawing/2014/main" id="{61B411A2-E8FF-707D-BA27-DDEDD8867830}"/>
              </a:ext>
            </a:extLst>
          </p:cNvPr>
          <p:cNvSpPr>
            <a:spLocks/>
          </p:cNvSpPr>
          <p:nvPr/>
        </p:nvSpPr>
        <p:spPr>
          <a:xfrm rot="18900000">
            <a:off x="2626256" y="3881544"/>
            <a:ext cx="1481706" cy="679063"/>
          </a:xfrm>
          <a:prstGeom prst="rightArrow">
            <a:avLst/>
          </a:prstGeom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2400"/>
              <a:t>融解</a:t>
            </a:r>
          </a:p>
        </p:txBody>
      </p:sp>
      <p:sp>
        <p:nvSpPr>
          <p:cNvPr id="1068" name="矢印: 右 1067">
            <a:extLst>
              <a:ext uri="{FF2B5EF4-FFF2-40B4-BE49-F238E27FC236}">
                <a16:creationId xmlns:a16="http://schemas.microsoft.com/office/drawing/2014/main" id="{F3451530-63A5-81ED-EE1D-3FEBACD01CE3}"/>
              </a:ext>
            </a:extLst>
          </p:cNvPr>
          <p:cNvSpPr>
            <a:spLocks/>
          </p:cNvSpPr>
          <p:nvPr/>
        </p:nvSpPr>
        <p:spPr>
          <a:xfrm rot="18900000" flipH="1">
            <a:off x="3120997" y="4455047"/>
            <a:ext cx="1481706" cy="679063"/>
          </a:xfrm>
          <a:prstGeom prst="rightArrow">
            <a:avLst/>
          </a:prstGeom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2400"/>
              <a:t>凝固</a:t>
            </a:r>
          </a:p>
        </p:txBody>
      </p:sp>
      <p:sp>
        <p:nvSpPr>
          <p:cNvPr id="1069" name="矢印: 右 1068">
            <a:extLst>
              <a:ext uri="{FF2B5EF4-FFF2-40B4-BE49-F238E27FC236}">
                <a16:creationId xmlns:a16="http://schemas.microsoft.com/office/drawing/2014/main" id="{B241F024-EC23-3078-A095-3BED9047E6CA}"/>
              </a:ext>
            </a:extLst>
          </p:cNvPr>
          <p:cNvSpPr>
            <a:spLocks/>
          </p:cNvSpPr>
          <p:nvPr/>
        </p:nvSpPr>
        <p:spPr>
          <a:xfrm rot="2700000">
            <a:off x="6679052" y="3805093"/>
            <a:ext cx="1481706" cy="679063"/>
          </a:xfrm>
          <a:prstGeom prst="rightArrow">
            <a:avLst/>
          </a:prstGeom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2400"/>
              <a:t>蒸発</a:t>
            </a:r>
          </a:p>
        </p:txBody>
      </p:sp>
      <p:sp>
        <p:nvSpPr>
          <p:cNvPr id="1070" name="矢印: 右 1069">
            <a:extLst>
              <a:ext uri="{FF2B5EF4-FFF2-40B4-BE49-F238E27FC236}">
                <a16:creationId xmlns:a16="http://schemas.microsoft.com/office/drawing/2014/main" id="{CB400792-1DAA-6F5B-E8C8-CCCA6233B7DF}"/>
              </a:ext>
            </a:extLst>
          </p:cNvPr>
          <p:cNvSpPr>
            <a:spLocks/>
          </p:cNvSpPr>
          <p:nvPr/>
        </p:nvSpPr>
        <p:spPr>
          <a:xfrm rot="2700000" flipH="1">
            <a:off x="6110584" y="4264767"/>
            <a:ext cx="1481706" cy="679063"/>
          </a:xfrm>
          <a:prstGeom prst="rightArrow">
            <a:avLst/>
          </a:prstGeom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2400"/>
              <a:t>凝縮</a:t>
            </a:r>
          </a:p>
        </p:txBody>
      </p:sp>
      <p:grpSp>
        <p:nvGrpSpPr>
          <p:cNvPr id="41" name="グループ化 40">
            <a:extLst>
              <a:ext uri="{FF2B5EF4-FFF2-40B4-BE49-F238E27FC236}">
                <a16:creationId xmlns:a16="http://schemas.microsoft.com/office/drawing/2014/main" id="{0D832AFF-4416-41AD-0AF5-3E40D04EC90E}"/>
              </a:ext>
            </a:extLst>
          </p:cNvPr>
          <p:cNvGrpSpPr/>
          <p:nvPr/>
        </p:nvGrpSpPr>
        <p:grpSpPr>
          <a:xfrm>
            <a:off x="7912160" y="4552228"/>
            <a:ext cx="1760896" cy="2352813"/>
            <a:chOff x="8345517" y="2156878"/>
            <a:chExt cx="1760896" cy="2352813"/>
          </a:xfrm>
        </p:grpSpPr>
        <p:sp>
          <p:nvSpPr>
            <p:cNvPr id="3" name="正方形/長方形 2">
              <a:extLst>
                <a:ext uri="{FF2B5EF4-FFF2-40B4-BE49-F238E27FC236}">
                  <a16:creationId xmlns:a16="http://schemas.microsoft.com/office/drawing/2014/main" id="{C3E35A5C-47F4-6BA4-6B1C-F1AB75A937D6}"/>
                </a:ext>
              </a:extLst>
            </p:cNvPr>
            <p:cNvSpPr>
              <a:spLocks/>
            </p:cNvSpPr>
            <p:nvPr/>
          </p:nvSpPr>
          <p:spPr>
            <a:xfrm>
              <a:off x="8345517" y="2749716"/>
              <a:ext cx="1759975" cy="1759975"/>
            </a:xfrm>
            <a:prstGeom prst="rect">
              <a:avLst/>
            </a:prstGeom>
            <a:noFill/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663605" rtl="0" eaLnBrk="1" latinLnBrk="0" hangingPunct="1">
                <a:defRPr sz="130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31803" algn="l" defTabSz="663605" rtl="0" eaLnBrk="1" latinLnBrk="0" hangingPunct="1">
                <a:defRPr sz="130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63605" algn="l" defTabSz="663605" rtl="0" eaLnBrk="1" latinLnBrk="0" hangingPunct="1">
                <a:defRPr sz="130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995408" algn="l" defTabSz="663605" rtl="0" eaLnBrk="1" latinLnBrk="0" hangingPunct="1">
                <a:defRPr sz="130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27210" algn="l" defTabSz="663605" rtl="0" eaLnBrk="1" latinLnBrk="0" hangingPunct="1">
                <a:defRPr sz="130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659013" algn="l" defTabSz="663605" rtl="0" eaLnBrk="1" latinLnBrk="0" hangingPunct="1">
                <a:defRPr sz="130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1990815" algn="l" defTabSz="663605" rtl="0" eaLnBrk="1" latinLnBrk="0" hangingPunct="1">
                <a:defRPr sz="130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322618" algn="l" defTabSz="663605" rtl="0" eaLnBrk="1" latinLnBrk="0" hangingPunct="1">
                <a:defRPr sz="130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654420" algn="l" defTabSz="663605" rtl="0" eaLnBrk="1" latinLnBrk="0" hangingPunct="1">
                <a:defRPr sz="130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ja-JP" altLang="en-US"/>
            </a:p>
          </p:txBody>
        </p:sp>
        <p:grpSp>
          <p:nvGrpSpPr>
            <p:cNvPr id="7" name="グループ化 6">
              <a:extLst>
                <a:ext uri="{FF2B5EF4-FFF2-40B4-BE49-F238E27FC236}">
                  <a16:creationId xmlns:a16="http://schemas.microsoft.com/office/drawing/2014/main" id="{AA10539C-BE25-E8AD-E771-5149620C10F2}"/>
                </a:ext>
              </a:extLst>
            </p:cNvPr>
            <p:cNvGrpSpPr>
              <a:grpSpLocks/>
            </p:cNvGrpSpPr>
            <p:nvPr/>
          </p:nvGrpSpPr>
          <p:grpSpPr>
            <a:xfrm>
              <a:off x="9265486" y="3776808"/>
              <a:ext cx="664714" cy="727075"/>
              <a:chOff x="8435975" y="3241675"/>
              <a:chExt cx="664714" cy="727075"/>
            </a:xfrm>
            <a:effectLst/>
          </p:grpSpPr>
          <p:sp>
            <p:nvSpPr>
              <p:cNvPr id="26" name="楕円 25">
                <a:extLst>
                  <a:ext uri="{FF2B5EF4-FFF2-40B4-BE49-F238E27FC236}">
                    <a16:creationId xmlns:a16="http://schemas.microsoft.com/office/drawing/2014/main" id="{AA95D553-03B8-C0D9-F951-3102E402CE8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8719074" y="3398222"/>
                <a:ext cx="381615" cy="381615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accent1">
                      <a:lumMod val="45000"/>
                      <a:lumOff val="55000"/>
                    </a:schemeClr>
                  </a:gs>
                  <a:gs pos="53000">
                    <a:schemeClr val="accent1">
                      <a:lumMod val="30000"/>
                      <a:lumOff val="7000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31803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663605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995408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327210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659013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1990815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322618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654420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ja-JP" altLang="en-US"/>
              </a:p>
            </p:txBody>
          </p:sp>
          <p:sp>
            <p:nvSpPr>
              <p:cNvPr id="27" name="フリーフォーム: 図形 26">
                <a:extLst>
                  <a:ext uri="{FF2B5EF4-FFF2-40B4-BE49-F238E27FC236}">
                    <a16:creationId xmlns:a16="http://schemas.microsoft.com/office/drawing/2014/main" id="{3527E3D8-E627-9EC0-9932-F68EA7075A7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8435975" y="3241675"/>
                <a:ext cx="441325" cy="727075"/>
              </a:xfrm>
              <a:custGeom>
                <a:avLst/>
                <a:gdLst>
                  <a:gd name="csX0" fmla="*/ 441325 w 441325"/>
                  <a:gd name="csY0" fmla="*/ 527050 h 727075"/>
                  <a:gd name="csX1" fmla="*/ 349250 w 441325"/>
                  <a:gd name="csY1" fmla="*/ 727075 h 727075"/>
                  <a:gd name="csX2" fmla="*/ 0 w 441325"/>
                  <a:gd name="csY2" fmla="*/ 0 h 727075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</a:cxnLst>
                <a:rect l="l" t="t" r="r" b="b"/>
                <a:pathLst>
                  <a:path w="441325" h="727075">
                    <a:moveTo>
                      <a:pt x="441325" y="527050"/>
                    </a:moveTo>
                    <a:lnTo>
                      <a:pt x="349250" y="727075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solidFill>
                  <a:schemeClr val="accent1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31803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663605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995408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327210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659013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1990815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322618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654420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8" name="グループ化 7">
              <a:extLst>
                <a:ext uri="{FF2B5EF4-FFF2-40B4-BE49-F238E27FC236}">
                  <a16:creationId xmlns:a16="http://schemas.microsoft.com/office/drawing/2014/main" id="{CC687F34-FCE1-7E19-0405-58FE6CAD6E85}"/>
                </a:ext>
              </a:extLst>
            </p:cNvPr>
            <p:cNvGrpSpPr>
              <a:grpSpLocks/>
            </p:cNvGrpSpPr>
            <p:nvPr/>
          </p:nvGrpSpPr>
          <p:grpSpPr>
            <a:xfrm>
              <a:off x="8587378" y="2753721"/>
              <a:ext cx="1010431" cy="793346"/>
              <a:chOff x="8534603" y="2213995"/>
              <a:chExt cx="1010431" cy="793346"/>
            </a:xfrm>
            <a:effectLst/>
          </p:grpSpPr>
          <p:sp>
            <p:nvSpPr>
              <p:cNvPr id="24" name="楕円 23">
                <a:extLst>
                  <a:ext uri="{FF2B5EF4-FFF2-40B4-BE49-F238E27FC236}">
                    <a16:creationId xmlns:a16="http://schemas.microsoft.com/office/drawing/2014/main" id="{D46435DE-3B59-81C0-FD35-AFFB04356BF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8534603" y="2625726"/>
                <a:ext cx="381615" cy="381615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accent1">
                      <a:lumMod val="45000"/>
                      <a:lumOff val="55000"/>
                    </a:schemeClr>
                  </a:gs>
                  <a:gs pos="53000">
                    <a:schemeClr val="accent1">
                      <a:lumMod val="30000"/>
                      <a:lumOff val="7000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31803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663605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995408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327210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659013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1990815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322618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654420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ja-JP" altLang="en-US"/>
              </a:p>
            </p:txBody>
          </p:sp>
          <p:sp>
            <p:nvSpPr>
              <p:cNvPr id="25" name="フリーフォーム: 図形 24">
                <a:extLst>
                  <a:ext uri="{FF2B5EF4-FFF2-40B4-BE49-F238E27FC236}">
                    <a16:creationId xmlns:a16="http://schemas.microsoft.com/office/drawing/2014/main" id="{1DB46CAD-608D-2A95-8CDC-B29C677A80E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8749696" y="2213995"/>
                <a:ext cx="795338" cy="414338"/>
              </a:xfrm>
              <a:custGeom>
                <a:avLst/>
                <a:gdLst>
                  <a:gd name="csX0" fmla="*/ 0 w 795338"/>
                  <a:gd name="csY0" fmla="*/ 414338 h 414338"/>
                  <a:gd name="csX1" fmla="*/ 219075 w 795338"/>
                  <a:gd name="csY1" fmla="*/ 0 h 414338"/>
                  <a:gd name="csX2" fmla="*/ 795338 w 795338"/>
                  <a:gd name="csY2" fmla="*/ 109538 h 414338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</a:cxnLst>
                <a:rect l="l" t="t" r="r" b="b"/>
                <a:pathLst>
                  <a:path w="795338" h="414338">
                    <a:moveTo>
                      <a:pt x="0" y="414338"/>
                    </a:moveTo>
                    <a:lnTo>
                      <a:pt x="219075" y="0"/>
                    </a:lnTo>
                    <a:lnTo>
                      <a:pt x="795338" y="109538"/>
                    </a:lnTo>
                  </a:path>
                </a:pathLst>
              </a:custGeom>
              <a:noFill/>
              <a:ln w="9525">
                <a:solidFill>
                  <a:schemeClr val="accent1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31803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663605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995408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327210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659013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1990815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322618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654420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9" name="グループ化 8">
              <a:extLst>
                <a:ext uri="{FF2B5EF4-FFF2-40B4-BE49-F238E27FC236}">
                  <a16:creationId xmlns:a16="http://schemas.microsoft.com/office/drawing/2014/main" id="{B1255DD7-A6C6-4FC5-B576-782937E70077}"/>
                </a:ext>
              </a:extLst>
            </p:cNvPr>
            <p:cNvGrpSpPr>
              <a:grpSpLocks/>
            </p:cNvGrpSpPr>
            <p:nvPr/>
          </p:nvGrpSpPr>
          <p:grpSpPr>
            <a:xfrm>
              <a:off x="9388277" y="2859064"/>
              <a:ext cx="718136" cy="613677"/>
              <a:chOff x="9335502" y="2319338"/>
              <a:chExt cx="718136" cy="613677"/>
            </a:xfrm>
            <a:effectLst/>
          </p:grpSpPr>
          <p:sp>
            <p:nvSpPr>
              <p:cNvPr id="18" name="楕円 17">
                <a:extLst>
                  <a:ext uri="{FF2B5EF4-FFF2-40B4-BE49-F238E27FC236}">
                    <a16:creationId xmlns:a16="http://schemas.microsoft.com/office/drawing/2014/main" id="{23A19758-D7B2-42D9-B7F9-C1F33804C14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335502" y="2551400"/>
                <a:ext cx="381615" cy="381615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accent1">
                      <a:lumMod val="45000"/>
                      <a:lumOff val="55000"/>
                    </a:schemeClr>
                  </a:gs>
                  <a:gs pos="53000">
                    <a:schemeClr val="accent1">
                      <a:lumMod val="30000"/>
                      <a:lumOff val="7000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31803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663605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995408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327210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659013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1990815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322618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654420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ja-JP" altLang="en-US"/>
              </a:p>
            </p:txBody>
          </p:sp>
          <p:sp>
            <p:nvSpPr>
              <p:cNvPr id="19" name="フリーフォーム: 図形 18">
                <a:extLst>
                  <a:ext uri="{FF2B5EF4-FFF2-40B4-BE49-F238E27FC236}">
                    <a16:creationId xmlns:a16="http://schemas.microsoft.com/office/drawing/2014/main" id="{9BD0C1E1-3649-8A8B-81D6-28A096D1166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701213" y="2319338"/>
                <a:ext cx="352425" cy="414337"/>
              </a:xfrm>
              <a:custGeom>
                <a:avLst/>
                <a:gdLst>
                  <a:gd name="csX0" fmla="*/ 0 w 352425"/>
                  <a:gd name="csY0" fmla="*/ 414337 h 414337"/>
                  <a:gd name="csX1" fmla="*/ 352425 w 352425"/>
                  <a:gd name="csY1" fmla="*/ 180975 h 414337"/>
                  <a:gd name="csX2" fmla="*/ 85725 w 352425"/>
                  <a:gd name="csY2" fmla="*/ 0 h 414337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</a:cxnLst>
                <a:rect l="l" t="t" r="r" b="b"/>
                <a:pathLst>
                  <a:path w="352425" h="414337">
                    <a:moveTo>
                      <a:pt x="0" y="414337"/>
                    </a:moveTo>
                    <a:lnTo>
                      <a:pt x="352425" y="180975"/>
                    </a:lnTo>
                    <a:lnTo>
                      <a:pt x="85725" y="0"/>
                    </a:lnTo>
                  </a:path>
                </a:pathLst>
              </a:custGeom>
              <a:noFill/>
              <a:ln w="9525">
                <a:solidFill>
                  <a:schemeClr val="accent1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31803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663605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995408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327210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659013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1990815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322618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654420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1" name="グループ化 10">
              <a:extLst>
                <a:ext uri="{FF2B5EF4-FFF2-40B4-BE49-F238E27FC236}">
                  <a16:creationId xmlns:a16="http://schemas.microsoft.com/office/drawing/2014/main" id="{351C031B-DA72-DB99-FAE3-840944ADE4A4}"/>
                </a:ext>
              </a:extLst>
            </p:cNvPr>
            <p:cNvGrpSpPr>
              <a:grpSpLocks/>
            </p:cNvGrpSpPr>
            <p:nvPr/>
          </p:nvGrpSpPr>
          <p:grpSpPr>
            <a:xfrm>
              <a:off x="8363338" y="3629703"/>
              <a:ext cx="820748" cy="791461"/>
              <a:chOff x="8310563" y="3089977"/>
              <a:chExt cx="820748" cy="791461"/>
            </a:xfrm>
            <a:effectLst/>
          </p:grpSpPr>
          <p:sp>
            <p:nvSpPr>
              <p:cNvPr id="16" name="楕円 15">
                <a:extLst>
                  <a:ext uri="{FF2B5EF4-FFF2-40B4-BE49-F238E27FC236}">
                    <a16:creationId xmlns:a16="http://schemas.microsoft.com/office/drawing/2014/main" id="{32A40A88-708C-45AB-5E40-24FBD343323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8749696" y="3089977"/>
                <a:ext cx="381615" cy="381615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accent1">
                      <a:lumMod val="45000"/>
                      <a:lumOff val="55000"/>
                    </a:schemeClr>
                  </a:gs>
                  <a:gs pos="53000">
                    <a:schemeClr val="accent1">
                      <a:lumMod val="30000"/>
                      <a:lumOff val="7000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31803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663605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995408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327210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659013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1990815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322618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654420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ja-JP" altLang="en-US"/>
              </a:p>
            </p:txBody>
          </p:sp>
          <p:sp>
            <p:nvSpPr>
              <p:cNvPr id="17" name="フリーフォーム: 図形 16">
                <a:extLst>
                  <a:ext uri="{FF2B5EF4-FFF2-40B4-BE49-F238E27FC236}">
                    <a16:creationId xmlns:a16="http://schemas.microsoft.com/office/drawing/2014/main" id="{587CF09D-DB25-F84C-8880-BE56E7261C1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8310563" y="3352800"/>
                <a:ext cx="452437" cy="528638"/>
              </a:xfrm>
              <a:custGeom>
                <a:avLst/>
                <a:gdLst>
                  <a:gd name="csX0" fmla="*/ 452437 w 452437"/>
                  <a:gd name="csY0" fmla="*/ 0 h 528638"/>
                  <a:gd name="csX1" fmla="*/ 0 w 452437"/>
                  <a:gd name="csY1" fmla="*/ 304800 h 528638"/>
                  <a:gd name="csX2" fmla="*/ 304800 w 452437"/>
                  <a:gd name="csY2" fmla="*/ 528638 h 528638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</a:cxnLst>
                <a:rect l="l" t="t" r="r" b="b"/>
                <a:pathLst>
                  <a:path w="452437" h="528638">
                    <a:moveTo>
                      <a:pt x="452437" y="0"/>
                    </a:moveTo>
                    <a:lnTo>
                      <a:pt x="0" y="304800"/>
                    </a:lnTo>
                    <a:lnTo>
                      <a:pt x="304800" y="528638"/>
                    </a:lnTo>
                  </a:path>
                </a:pathLst>
              </a:custGeom>
              <a:noFill/>
              <a:ln w="9525">
                <a:solidFill>
                  <a:schemeClr val="accent1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31803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663605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995408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327210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659013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1990815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322618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654420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ja-JP" altLang="en-US"/>
              </a:p>
            </p:txBody>
          </p:sp>
        </p:grpSp>
        <p:sp>
          <p:nvSpPr>
            <p:cNvPr id="12" name="テキスト ボックス 1061">
              <a:extLst>
                <a:ext uri="{FF2B5EF4-FFF2-40B4-BE49-F238E27FC236}">
                  <a16:creationId xmlns:a16="http://schemas.microsoft.com/office/drawing/2014/main" id="{D8134F7B-9660-D98E-E85B-8526F296F3D9}"/>
                </a:ext>
              </a:extLst>
            </p:cNvPr>
            <p:cNvSpPr txBox="1">
              <a:spLocks/>
            </p:cNvSpPr>
            <p:nvPr/>
          </p:nvSpPr>
          <p:spPr>
            <a:xfrm>
              <a:off x="8345517" y="2156878"/>
              <a:ext cx="1759973" cy="584775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663605" rtl="0" eaLnBrk="1" latinLnBrk="0" hangingPunct="1">
                <a:defRPr sz="130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31803" algn="l" defTabSz="663605" rtl="0" eaLnBrk="1" latinLnBrk="0" hangingPunct="1">
                <a:defRPr sz="130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63605" algn="l" defTabSz="663605" rtl="0" eaLnBrk="1" latinLnBrk="0" hangingPunct="1">
                <a:defRPr sz="130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95408" algn="l" defTabSz="663605" rtl="0" eaLnBrk="1" latinLnBrk="0" hangingPunct="1">
                <a:defRPr sz="130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27210" algn="l" defTabSz="663605" rtl="0" eaLnBrk="1" latinLnBrk="0" hangingPunct="1">
                <a:defRPr sz="130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659013" algn="l" defTabSz="663605" rtl="0" eaLnBrk="1" latinLnBrk="0" hangingPunct="1">
                <a:defRPr sz="130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990815" algn="l" defTabSz="663605" rtl="0" eaLnBrk="1" latinLnBrk="0" hangingPunct="1">
                <a:defRPr sz="130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322618" algn="l" defTabSz="663605" rtl="0" eaLnBrk="1" latinLnBrk="0" hangingPunct="1">
                <a:defRPr sz="130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654420" algn="l" defTabSz="663605" rtl="0" eaLnBrk="1" latinLnBrk="0" hangingPunct="1">
                <a:defRPr sz="130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kumimoji="1" lang="ja-JP" altLang="en-US" sz="3200"/>
                <a:t>気体</a:t>
              </a:r>
            </a:p>
          </p:txBody>
        </p:sp>
      </p:grpSp>
      <p:sp>
        <p:nvSpPr>
          <p:cNvPr id="39" name="正方形/長方形 38">
            <a:extLst>
              <a:ext uri="{FF2B5EF4-FFF2-40B4-BE49-F238E27FC236}">
                <a16:creationId xmlns:a16="http://schemas.microsoft.com/office/drawing/2014/main" id="{BA710EA2-8A15-5147-80DA-B282515B4F43}"/>
              </a:ext>
            </a:extLst>
          </p:cNvPr>
          <p:cNvSpPr>
            <a:spLocks/>
          </p:cNvSpPr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3">
                      <a:lumMod val="75000"/>
                    </a:schemeClr>
                  </a:solidFill>
                </a:ln>
              </a:rPr>
              <a:t>板書</a:t>
            </a:r>
          </a:p>
        </p:txBody>
      </p:sp>
      <p:sp>
        <p:nvSpPr>
          <p:cNvPr id="42" name="矢印: 右 41">
            <a:extLst>
              <a:ext uri="{FF2B5EF4-FFF2-40B4-BE49-F238E27FC236}">
                <a16:creationId xmlns:a16="http://schemas.microsoft.com/office/drawing/2014/main" id="{1BC01CA2-A836-D7BB-A395-E1C5E525395C}"/>
              </a:ext>
            </a:extLst>
          </p:cNvPr>
          <p:cNvSpPr>
            <a:spLocks/>
          </p:cNvSpPr>
          <p:nvPr/>
        </p:nvSpPr>
        <p:spPr>
          <a:xfrm>
            <a:off x="4625335" y="5458413"/>
            <a:ext cx="1481706" cy="679063"/>
          </a:xfrm>
          <a:prstGeom prst="rightArrow">
            <a:avLst/>
          </a:prstGeom>
          <a:effec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2400"/>
              <a:t>昇華</a:t>
            </a:r>
          </a:p>
        </p:txBody>
      </p:sp>
      <p:sp>
        <p:nvSpPr>
          <p:cNvPr id="44" name="矢印: 右 43">
            <a:extLst>
              <a:ext uri="{FF2B5EF4-FFF2-40B4-BE49-F238E27FC236}">
                <a16:creationId xmlns:a16="http://schemas.microsoft.com/office/drawing/2014/main" id="{EAC67DE5-B893-57D6-D7C3-831BD42A4576}"/>
              </a:ext>
            </a:extLst>
          </p:cNvPr>
          <p:cNvSpPr>
            <a:spLocks/>
          </p:cNvSpPr>
          <p:nvPr/>
        </p:nvSpPr>
        <p:spPr>
          <a:xfrm flipH="1">
            <a:off x="4575129" y="6194199"/>
            <a:ext cx="1481706" cy="679063"/>
          </a:xfrm>
          <a:prstGeom prst="rightArrow">
            <a:avLst/>
          </a:prstGeom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2400"/>
              <a:t>凝華</a:t>
            </a:r>
          </a:p>
        </p:txBody>
      </p:sp>
      <p:sp>
        <p:nvSpPr>
          <p:cNvPr id="46" name="吹き出し: 角を丸めた四角形 45">
            <a:extLst>
              <a:ext uri="{FF2B5EF4-FFF2-40B4-BE49-F238E27FC236}">
                <a16:creationId xmlns:a16="http://schemas.microsoft.com/office/drawing/2014/main" id="{0BD4C5BA-50C1-5C7F-9881-99760979B134}"/>
              </a:ext>
            </a:extLst>
          </p:cNvPr>
          <p:cNvSpPr/>
          <p:nvPr/>
        </p:nvSpPr>
        <p:spPr>
          <a:xfrm>
            <a:off x="365345" y="2942949"/>
            <a:ext cx="2562534" cy="1164755"/>
          </a:xfrm>
          <a:prstGeom prst="wedgeRoundRectCallout">
            <a:avLst>
              <a:gd name="adj1" fmla="val 20257"/>
              <a:gd name="adj2" fmla="val 77369"/>
              <a:gd name="adj3" fmla="val 16667"/>
            </a:avLst>
          </a:prstGeom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2400"/>
              <a:t>容器がなくても</a:t>
            </a:r>
            <a:endParaRPr kumimoji="1" lang="en-US" altLang="ja-JP" sz="2400"/>
          </a:p>
          <a:p>
            <a:pPr algn="ctr"/>
            <a:r>
              <a:rPr kumimoji="1" lang="ja-JP" altLang="en-US" sz="2400"/>
              <a:t>形状を保つ</a:t>
            </a:r>
          </a:p>
        </p:txBody>
      </p:sp>
      <p:sp>
        <p:nvSpPr>
          <p:cNvPr id="47" name="吹き出し: 角を丸めた四角形 46">
            <a:extLst>
              <a:ext uri="{FF2B5EF4-FFF2-40B4-BE49-F238E27FC236}">
                <a16:creationId xmlns:a16="http://schemas.microsoft.com/office/drawing/2014/main" id="{3C51363A-5550-B0BD-48E0-545A56A745E4}"/>
              </a:ext>
            </a:extLst>
          </p:cNvPr>
          <p:cNvSpPr/>
          <p:nvPr/>
        </p:nvSpPr>
        <p:spPr>
          <a:xfrm>
            <a:off x="1642352" y="1478740"/>
            <a:ext cx="2727263" cy="1164755"/>
          </a:xfrm>
          <a:prstGeom prst="wedgeRoundRectCallout">
            <a:avLst>
              <a:gd name="adj1" fmla="val 60730"/>
              <a:gd name="adj2" fmla="val -22548"/>
              <a:gd name="adj3" fmla="val 16667"/>
            </a:avLst>
          </a:prstGeom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2400"/>
              <a:t>物質の形状が</a:t>
            </a:r>
            <a:endParaRPr kumimoji="1" lang="en-US" altLang="ja-JP" sz="2400"/>
          </a:p>
          <a:p>
            <a:pPr algn="ctr"/>
            <a:r>
              <a:rPr kumimoji="1" lang="ja-JP" altLang="en-US" sz="2400"/>
              <a:t>容器の形になる</a:t>
            </a:r>
          </a:p>
        </p:txBody>
      </p:sp>
      <p:sp>
        <p:nvSpPr>
          <p:cNvPr id="50" name="吹き出し: 角を丸めた四角形 49">
            <a:extLst>
              <a:ext uri="{FF2B5EF4-FFF2-40B4-BE49-F238E27FC236}">
                <a16:creationId xmlns:a16="http://schemas.microsoft.com/office/drawing/2014/main" id="{D3A9EFBB-1AEF-8841-CC28-2C3FD142CEA6}"/>
              </a:ext>
            </a:extLst>
          </p:cNvPr>
          <p:cNvSpPr/>
          <p:nvPr/>
        </p:nvSpPr>
        <p:spPr>
          <a:xfrm>
            <a:off x="7895043" y="2925829"/>
            <a:ext cx="2756822" cy="1164755"/>
          </a:xfrm>
          <a:prstGeom prst="wedgeRoundRectCallout">
            <a:avLst>
              <a:gd name="adj1" fmla="val -20036"/>
              <a:gd name="adj2" fmla="val 75583"/>
              <a:gd name="adj3" fmla="val 16667"/>
            </a:avLst>
          </a:prstGeom>
          <a:effec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2400"/>
              <a:t>分子が容器一杯に</a:t>
            </a:r>
            <a:endParaRPr kumimoji="1" lang="en-US" altLang="ja-JP" sz="2400"/>
          </a:p>
          <a:p>
            <a:pPr algn="ctr"/>
            <a:r>
              <a:rPr kumimoji="1" lang="ja-JP" altLang="en-US" sz="2400"/>
              <a:t>拡散する</a:t>
            </a:r>
          </a:p>
        </p:txBody>
      </p:sp>
    </p:spTree>
    <p:extLst>
      <p:ext uri="{BB962C8B-B14F-4D97-AF65-F5344CB8AC3E}">
        <p14:creationId xmlns:p14="http://schemas.microsoft.com/office/powerpoint/2010/main" val="3748035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87A4FA86-8E53-C480-0CB7-790B96607C56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80</a:t>
            </a:fld>
            <a:endParaRPr kumimoji="1" lang="ja-JP" altLang="en-US" b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C644E72B-A718-D28F-B4CD-D2E253A63877}"/>
                  </a:ext>
                </a:extLst>
              </p:cNvPr>
              <p:cNvSpPr>
                <a:spLocks noGrp="1"/>
              </p:cNvSpPr>
              <p:nvPr>
                <p:ph type="body" sz="quarter" idx="24"/>
              </p:nvPr>
            </p:nvSpPr>
            <p:spPr>
              <a:xfrm>
                <a:off x="0" y="1317410"/>
                <a:ext cx="10665945" cy="6242257"/>
              </a:xfrm>
            </p:spPr>
            <p:txBody>
              <a:bodyPr/>
              <a:lstStyle/>
              <a:p>
                <a:r>
                  <a:rPr kumimoji="1" lang="ja-JP" altLang="en-US" sz="3200" dirty="0"/>
                  <a:t>定積モル比熱と定圧モル比熱の比のことを，</a:t>
                </a:r>
                <a:r>
                  <a:rPr kumimoji="1" lang="ja-JP" altLang="en-US" sz="3200" dirty="0">
                    <a:solidFill>
                      <a:schemeClr val="accent6"/>
                    </a:solidFill>
                  </a:rPr>
                  <a:t>比熱比</a:t>
                </a:r>
                <a:r>
                  <a:rPr kumimoji="1" lang="ja-JP" altLang="en-US" sz="3200" dirty="0"/>
                  <a:t>と呼</a:t>
                </a:r>
                <a:r>
                  <a:rPr lang="ja-JP" altLang="en-US" sz="3200" dirty="0"/>
                  <a:t>び</a:t>
                </a:r>
                <a14:m>
                  <m:oMath xmlns:m="http://schemas.openxmlformats.org/officeDocument/2006/math">
                    <m:r>
                      <a:rPr lang="en-US" altLang="ja-JP" sz="3200" i="1" dirty="0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ja-JP" altLang="en-US" sz="3200" dirty="0"/>
                  <a:t>を用いる</a:t>
                </a:r>
                <a:r>
                  <a:rPr kumimoji="1" lang="ja-JP" altLang="en-US" sz="3200" dirty="0"/>
                  <a:t>．</a:t>
                </a:r>
                <a:endParaRPr kumimoji="1" lang="en-US" altLang="ja-JP" sz="32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altLang="ja-JP" sz="3600" i="1" dirty="0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altLang="ja-JP" sz="360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sz="36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ja-JP" sz="3600" i="1" dirty="0" err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3600" i="1" dirty="0" err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ja-JP" sz="3600" i="1" dirty="0" err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ja-JP" sz="3600" i="1" dirty="0" err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3600" i="1" dirty="0" err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ja-JP" sz="3600" i="1" dirty="0" err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sub>
                        </m:sSub>
                      </m:den>
                    </m:f>
                  </m:oMath>
                </a14:m>
                <a:r>
                  <a:rPr kumimoji="1" lang="en-US" altLang="ja-JP" sz="3600" dirty="0"/>
                  <a:t> …(2.60)</a:t>
                </a:r>
                <a:endParaRPr lang="en-US" altLang="ja-JP" sz="3600" dirty="0"/>
              </a:p>
              <a:p>
                <a:r>
                  <a:rPr kumimoji="1" lang="en-US" altLang="ja-JP" sz="3200" dirty="0"/>
                  <a:t>(2.59)</a:t>
                </a:r>
                <a:r>
                  <a:rPr kumimoji="1" lang="ja-JP" altLang="en-US" sz="3200" dirty="0"/>
                  <a:t>式に</a:t>
                </a:r>
                <a:r>
                  <a:rPr kumimoji="1" lang="en-US" altLang="ja-JP" sz="3200" dirty="0"/>
                  <a:t>(2.52)</a:t>
                </a:r>
                <a:r>
                  <a:rPr kumimoji="1" lang="ja-JP" altLang="en-US" sz="3200" dirty="0"/>
                  <a:t>式を代入し，</a:t>
                </a:r>
                <a:r>
                  <a:rPr lang="ja-JP" altLang="en-US" sz="3200" dirty="0"/>
                  <a:t>比熱比を用いて表すと次である．</a:t>
                </a:r>
                <a:endParaRPr lang="en-US" altLang="ja-JP" sz="32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kumimoji="1" lang="en-US" altLang="ja-JP" sz="3600" i="1" dirty="0" smtClean="0">
                        <a:latin typeface="Cambria Math" panose="02040503050406030204" pitchFamily="18" charset="0"/>
                      </a:rPr>
                      <m:t>𝑇</m:t>
                    </m:r>
                    <m:sSup>
                      <m:sSupPr>
                        <m:ctrlPr>
                          <a:rPr kumimoji="1" lang="en-US" altLang="ja-JP" sz="36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ja-JP" sz="3600" i="1" dirty="0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kumimoji="1" lang="en-US" altLang="ja-JP" sz="3600" i="1" dirty="0" smtClean="0">
                            <a:latin typeface="Cambria Math" panose="02040503050406030204" pitchFamily="18" charset="0"/>
                          </a:rPr>
                          <m:t>𝛾</m:t>
                        </m:r>
                        <m:r>
                          <a:rPr kumimoji="1" lang="en-US" altLang="ja-JP" sz="360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kumimoji="1" lang="en-US" altLang="ja-JP" sz="36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kumimoji="1" lang="en-US" altLang="ja-JP" sz="3600" i="0" dirty="0" smtClean="0">
                        <a:latin typeface="Cambria Math" panose="02040503050406030204" pitchFamily="18" charset="0"/>
                      </a:rPr>
                      <m:t>Const</m:t>
                    </m:r>
                    <m:r>
                      <a:rPr kumimoji="1" lang="en-US" altLang="ja-JP" sz="3600" i="1" dirty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kumimoji="1" lang="en-US" altLang="ja-JP" sz="3600" dirty="0"/>
                  <a:t> …(2.61)</a:t>
                </a:r>
              </a:p>
              <a:p>
                <a:r>
                  <a:rPr lang="en-US" altLang="ja-JP" sz="3200" dirty="0"/>
                  <a:t>(2.61)</a:t>
                </a:r>
                <a:r>
                  <a:rPr lang="ja-JP" altLang="en-US" sz="3200" dirty="0"/>
                  <a:t>式に状態方程式</a:t>
                </a:r>
                <a14:m>
                  <m:oMath xmlns:m="http://schemas.openxmlformats.org/officeDocument/2006/math">
                    <m:r>
                      <a:rPr lang="en-US" altLang="ja-JP" sz="320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ja-JP" sz="3200" i="1" dirty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sz="320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3200" b="0" i="1" dirty="0" smtClean="0">
                            <a:latin typeface="Cambria Math" panose="02040503050406030204" pitchFamily="18" charset="0"/>
                          </a:rPr>
                          <m:t>𝑃𝑉</m:t>
                        </m:r>
                      </m:num>
                      <m:den>
                        <m:r>
                          <a:rPr lang="en-US" altLang="ja-JP" sz="3200" b="0" i="1" dirty="0" smtClean="0">
                            <a:latin typeface="Cambria Math" panose="02040503050406030204" pitchFamily="18" charset="0"/>
                          </a:rPr>
                          <m:t>𝑛𝑅</m:t>
                        </m:r>
                      </m:den>
                    </m:f>
                  </m:oMath>
                </a14:m>
                <a:r>
                  <a:rPr lang="ja-JP" altLang="en-US" sz="3200" dirty="0"/>
                  <a:t>を代入すると，次である．</a:t>
                </a:r>
                <a:endParaRPr lang="en-US" altLang="ja-JP" sz="32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kumimoji="1" lang="en-US" altLang="ja-JP" sz="3600" i="1" dirty="0" smtClean="0">
                        <a:latin typeface="Cambria Math" panose="02040503050406030204" pitchFamily="18" charset="0"/>
                      </a:rPr>
                      <m:t>𝑃</m:t>
                    </m:r>
                    <m:sSup>
                      <m:sSupPr>
                        <m:ctrlPr>
                          <a:rPr kumimoji="1" lang="en-US" altLang="ja-JP" sz="36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ja-JP" sz="3600" i="1" dirty="0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altLang="ja-JP" sz="3600" i="1" dirty="0" smtClean="0">
                            <a:latin typeface="Cambria Math" panose="02040503050406030204" pitchFamily="18" charset="0"/>
                          </a:rPr>
                          <m:t>𝛾</m:t>
                        </m:r>
                      </m:sup>
                    </m:sSup>
                    <m:r>
                      <a:rPr lang="en-US" altLang="ja-JP" sz="36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ja-JP" sz="3600" i="0" dirty="0" smtClean="0">
                        <a:latin typeface="Cambria Math" panose="02040503050406030204" pitchFamily="18" charset="0"/>
                      </a:rPr>
                      <m:t>Const</m:t>
                    </m:r>
                    <m:r>
                      <a:rPr lang="en-US" altLang="ja-JP" sz="3600" i="1" dirty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ja-JP" sz="3600" b="0" i="0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ja-JP" sz="3600" dirty="0"/>
                  <a:t>…(2.62)</a:t>
                </a:r>
              </a:p>
              <a:p>
                <a:r>
                  <a:rPr kumimoji="1" lang="en-US" altLang="ja-JP" sz="3200" dirty="0"/>
                  <a:t>(2.62)</a:t>
                </a:r>
                <a:r>
                  <a:rPr kumimoji="1" lang="ja-JP" altLang="en-US" sz="3200" dirty="0"/>
                  <a:t>式を</a:t>
                </a:r>
                <a:r>
                  <a:rPr kumimoji="1" lang="ja-JP" altLang="en-US" sz="3200" dirty="0">
                    <a:solidFill>
                      <a:schemeClr val="accent6"/>
                    </a:solidFill>
                  </a:rPr>
                  <a:t>ポアソンの法則</a:t>
                </a:r>
                <a:r>
                  <a:rPr kumimoji="1" lang="ja-JP" altLang="en-US" sz="3200" dirty="0"/>
                  <a:t>と呼ぶ．</a:t>
                </a:r>
                <a:endParaRPr kumimoji="1" lang="en-US" altLang="ja-JP" sz="3200" dirty="0"/>
              </a:p>
            </p:txBody>
          </p:sp>
        </mc:Choice>
        <mc:Fallback xmlns="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C644E72B-A718-D28F-B4CD-D2E253A6387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24"/>
              </p:nvPr>
            </p:nvSpPr>
            <p:spPr>
              <a:xfrm>
                <a:off x="0" y="1317410"/>
                <a:ext cx="10665945" cy="6242257"/>
              </a:xfrm>
              <a:blipFill>
                <a:blip r:embed="rId2"/>
                <a:stretch>
                  <a:fillRect l="-1257" r="-52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タイトル 3">
            <a:extLst>
              <a:ext uri="{FF2B5EF4-FFF2-40B4-BE49-F238E27FC236}">
                <a16:creationId xmlns:a16="http://schemas.microsoft.com/office/drawing/2014/main" id="{204A5B1E-0F7A-F1D5-C5CB-C22AC0C4C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ポアソンの法則 </a:t>
            </a:r>
            <a:r>
              <a:rPr kumimoji="1" lang="en-US" altLang="ja-JP" dirty="0"/>
              <a:t>-2</a:t>
            </a:r>
            <a:endParaRPr kumimoji="1" lang="ja-JP" altLang="en-US" dirty="0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5C8401A6-62D3-6CA0-E5DB-DA0219C311E9}"/>
              </a:ext>
            </a:extLst>
          </p:cNvPr>
          <p:cNvSpPr/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3">
                      <a:lumMod val="75000"/>
                    </a:schemeClr>
                  </a:solidFill>
                </a:ln>
              </a:rPr>
              <a:t>板書</a:t>
            </a:r>
          </a:p>
        </p:txBody>
      </p:sp>
    </p:spTree>
    <p:extLst>
      <p:ext uri="{BB962C8B-B14F-4D97-AF65-F5344CB8AC3E}">
        <p14:creationId xmlns:p14="http://schemas.microsoft.com/office/powerpoint/2010/main" val="3622500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038242D9-E19E-6F44-6360-CDFF072461F3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81</a:t>
            </a:fld>
            <a:endParaRPr kumimoji="1" lang="ja-JP" altLang="en-US" b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テキスト プレースホルダー 7">
                <a:extLst>
                  <a:ext uri="{FF2B5EF4-FFF2-40B4-BE49-F238E27FC236}">
                    <a16:creationId xmlns:a16="http://schemas.microsoft.com/office/drawing/2014/main" id="{843926D7-8F6F-2F73-851E-14EB2A47C8BC}"/>
                  </a:ext>
                </a:extLst>
              </p:cNvPr>
              <p:cNvSpPr>
                <a:spLocks noGrp="1"/>
              </p:cNvSpPr>
              <p:nvPr>
                <p:ph type="body" sz="quarter" idx="24"/>
              </p:nvPr>
            </p:nvSpPr>
            <p:spPr>
              <a:xfrm>
                <a:off x="4924490" y="1317410"/>
                <a:ext cx="5741455" cy="6240297"/>
              </a:xfrm>
            </p:spPr>
            <p:txBody>
              <a:bodyPr/>
              <a:lstStyle/>
              <a:p>
                <a:r>
                  <a:rPr lang="ja-JP" altLang="en-US" sz="3200" dirty="0"/>
                  <a:t>断熱変化なので，</a:t>
                </a:r>
                <a:endParaRPr lang="en-US" altLang="ja-JP" sz="32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altLang="ja-JP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altLang="ja-JP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ja-JP" dirty="0">
                    <a:solidFill>
                      <a:schemeClr val="accent4"/>
                    </a:solidFill>
                  </a:rPr>
                  <a:t> </a:t>
                </a:r>
                <a:r>
                  <a:rPr lang="en-US" altLang="ja-JP" dirty="0"/>
                  <a:t>…(2.63)</a:t>
                </a:r>
              </a:p>
              <a:p>
                <a:pPr marL="0" indent="0" algn="r">
                  <a:buNone/>
                </a:pPr>
                <a:r>
                  <a:rPr lang="ja-JP" altLang="en-US" sz="3200" dirty="0"/>
                  <a:t>である．</a:t>
                </a:r>
                <a:endParaRPr lang="en-US" altLang="ja-JP" sz="3200" dirty="0"/>
              </a:p>
              <a:p>
                <a:r>
                  <a:rPr lang="ja-JP" altLang="en-US" sz="3200" dirty="0"/>
                  <a:t>ポアソンの法則より，</a:t>
                </a:r>
                <a:endParaRPr lang="en-US" altLang="ja-JP" sz="32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altLang="ja-JP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sSup>
                      <m:sSupPr>
                        <m:ctrlPr>
                          <a:rPr lang="en-US" altLang="ja-JP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altLang="ja-JP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</m:sup>
                    </m:sSup>
                    <m:r>
                      <a:rPr lang="en-US" altLang="ja-JP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ja-JP" b="0" i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Const</m:t>
                    </m:r>
                    <m:r>
                      <a:rPr lang="en-US" altLang="ja-JP" b="0" i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altLang="ja-JP" dirty="0">
                    <a:solidFill>
                      <a:srgbClr val="00B0F0"/>
                    </a:solidFill>
                  </a:rPr>
                  <a:t> </a:t>
                </a:r>
                <a:r>
                  <a:rPr lang="en-US" altLang="ja-JP" dirty="0"/>
                  <a:t>…(2.62)</a:t>
                </a:r>
              </a:p>
              <a:p>
                <a:pPr marL="0" indent="0" algn="r">
                  <a:buNone/>
                </a:pPr>
                <a:r>
                  <a:rPr lang="ja-JP" altLang="en-US" sz="3200" dirty="0"/>
                  <a:t>である．</a:t>
                </a:r>
                <a:endParaRPr lang="en-US" altLang="ja-JP" sz="3200" dirty="0"/>
              </a:p>
              <a:p>
                <a:r>
                  <a:rPr lang="ja-JP" altLang="en-US" sz="3200" dirty="0"/>
                  <a:t>熱力学第一法則より，</a:t>
                </a:r>
                <a:endParaRPr lang="en-US" altLang="ja-JP" sz="32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altLang="ja-JP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0=</m:t>
                    </m:r>
                    <m:r>
                      <m:rPr>
                        <m:sty m:val="p"/>
                      </m:rPr>
                      <a:rPr lang="en-US" altLang="ja-JP" b="0" i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altLang="ja-JP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altLang="ja-JP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ja-JP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ja-JP" b="0" i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out</m:t>
                        </m:r>
                      </m:sub>
                    </m:sSub>
                  </m:oMath>
                </a14:m>
                <a:r>
                  <a:rPr lang="en-US" altLang="ja-JP" dirty="0"/>
                  <a:t> …(2.64)</a:t>
                </a:r>
              </a:p>
              <a:p>
                <a:pPr marL="0" indent="0" algn="r">
                  <a:buNone/>
                </a:pPr>
                <a:r>
                  <a:rPr lang="ja-JP" altLang="en-US" sz="3200" dirty="0"/>
                  <a:t>である．</a:t>
                </a:r>
                <a:endParaRPr lang="en-US" altLang="ja-JP" sz="3200" dirty="0"/>
              </a:p>
            </p:txBody>
          </p:sp>
        </mc:Choice>
        <mc:Fallback xmlns="">
          <p:sp>
            <p:nvSpPr>
              <p:cNvPr id="8" name="テキスト プレースホルダー 7">
                <a:extLst>
                  <a:ext uri="{FF2B5EF4-FFF2-40B4-BE49-F238E27FC236}">
                    <a16:creationId xmlns:a16="http://schemas.microsoft.com/office/drawing/2014/main" id="{843926D7-8F6F-2F73-851E-14EB2A47C8B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24"/>
              </p:nvPr>
            </p:nvSpPr>
            <p:spPr>
              <a:xfrm>
                <a:off x="4924490" y="1317410"/>
                <a:ext cx="5741455" cy="6240297"/>
              </a:xfrm>
              <a:blipFill>
                <a:blip r:embed="rId2"/>
                <a:stretch>
                  <a:fillRect l="-2442" r="-265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タイトル 5">
            <a:extLst>
              <a:ext uri="{FF2B5EF4-FFF2-40B4-BE49-F238E27FC236}">
                <a16:creationId xmlns:a16="http://schemas.microsoft.com/office/drawing/2014/main" id="{5D6AE063-F1E4-4319-E35A-9AAB2A4540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断熱変化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C588632B-EFCC-A618-5F2B-827885F9C9EB}"/>
              </a:ext>
            </a:extLst>
          </p:cNvPr>
          <p:cNvSpPr/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3">
                      <a:lumMod val="75000"/>
                    </a:schemeClr>
                  </a:solidFill>
                </a:ln>
              </a:rPr>
              <a:t>板書</a:t>
            </a:r>
          </a:p>
        </p:txBody>
      </p:sp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58AB419B-9309-C8AA-FACD-0DA173554180}"/>
              </a:ext>
            </a:extLst>
          </p:cNvPr>
          <p:cNvGrpSpPr/>
          <p:nvPr/>
        </p:nvGrpSpPr>
        <p:grpSpPr>
          <a:xfrm>
            <a:off x="0" y="2022669"/>
            <a:ext cx="4886497" cy="4910731"/>
            <a:chOff x="-1" y="2552433"/>
            <a:chExt cx="3536499" cy="3426795"/>
          </a:xfrm>
        </p:grpSpPr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13" name="グラフ 12">
                  <a:extLst>
                    <a:ext uri="{FF2B5EF4-FFF2-40B4-BE49-F238E27FC236}">
                      <a16:creationId xmlns:a16="http://schemas.microsoft.com/office/drawing/2014/main" id="{4625CE90-87DA-2CBA-4DD9-7E7415E3CBBF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2924505658"/>
                    </p:ext>
                  </p:extLst>
                </p:nvPr>
              </p:nvGraphicFramePr>
              <p:xfrm>
                <a:off x="-1" y="2552433"/>
                <a:ext cx="3536499" cy="3426795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3"/>
                </a:graphicData>
              </a:graphic>
            </p:graphicFrame>
          </mc:Choice>
          <mc:Fallback xmlns="">
            <p:graphicFrame>
              <p:nvGraphicFramePr>
                <p:cNvPr id="13" name="グラフ 12">
                  <a:extLst>
                    <a:ext uri="{FF2B5EF4-FFF2-40B4-BE49-F238E27FC236}">
                      <a16:creationId xmlns:a16="http://schemas.microsoft.com/office/drawing/2014/main" id="{4625CE90-87DA-2CBA-4DD9-7E7415E3CBBF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2924505658"/>
                    </p:ext>
                  </p:extLst>
                </p:nvPr>
              </p:nvGraphicFramePr>
              <p:xfrm>
                <a:off x="-1" y="2552433"/>
                <a:ext cx="3536499" cy="3426795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4"/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吹き出し: 折線 (枠付き、強調線付き) 13">
                  <a:extLst>
                    <a:ext uri="{FF2B5EF4-FFF2-40B4-BE49-F238E27FC236}">
                      <a16:creationId xmlns:a16="http://schemas.microsoft.com/office/drawing/2014/main" id="{CFEA034E-1C04-8B42-4E5A-C534D4730C5A}"/>
                    </a:ext>
                  </a:extLst>
                </p:cNvPr>
                <p:cNvSpPr/>
                <p:nvPr/>
              </p:nvSpPr>
              <p:spPr>
                <a:xfrm>
                  <a:off x="2208161" y="2872142"/>
                  <a:ext cx="1288858" cy="794366"/>
                </a:xfrm>
                <a:prstGeom prst="accentBorderCallout2">
                  <a:avLst>
                    <a:gd name="adj1" fmla="val 51050"/>
                    <a:gd name="adj2" fmla="val -4213"/>
                    <a:gd name="adj3" fmla="val 51145"/>
                    <a:gd name="adj4" fmla="val -18764"/>
                    <a:gd name="adj5" fmla="val 112500"/>
                    <a:gd name="adj6" fmla="val -46667"/>
                  </a:avLst>
                </a:prstGeom>
                <a:ln w="19050"/>
                <a:effectLst/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kumimoji="1" lang="en-US" altLang="ja-JP" sz="32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kumimoji="1" lang="en-US" altLang="ja-JP" sz="3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kumimoji="1" lang="en-US" altLang="ja-JP" sz="32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1" lang="en-US" altLang="ja-JP" sz="32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num>
                          <m:den>
                            <m:sSup>
                              <m:sSupPr>
                                <m:ctrlPr>
                                  <a:rPr kumimoji="1" lang="en-US" altLang="ja-JP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kumimoji="1" lang="en-US" altLang="ja-JP" sz="3200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p>
                                <m:r>
                                  <a:rPr kumimoji="1" lang="en-US" altLang="ja-JP" sz="3200" b="0" i="1" smtClean="0"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sup>
                            </m:sSup>
                          </m:den>
                        </m:f>
                      </m:oMath>
                    </m:oMathPara>
                  </a14:m>
                  <a:endParaRPr kumimoji="1" lang="ja-JP" altLang="en-US" sz="1400" dirty="0"/>
                </a:p>
              </p:txBody>
            </p:sp>
          </mc:Choice>
          <mc:Fallback xmlns="">
            <p:sp>
              <p:nvSpPr>
                <p:cNvPr id="14" name="吹き出し: 折線 (枠付き、強調線付き) 13">
                  <a:extLst>
                    <a:ext uri="{FF2B5EF4-FFF2-40B4-BE49-F238E27FC236}">
                      <a16:creationId xmlns:a16="http://schemas.microsoft.com/office/drawing/2014/main" id="{CFEA034E-1C04-8B42-4E5A-C534D4730C5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08161" y="2872142"/>
                  <a:ext cx="1288858" cy="794366"/>
                </a:xfrm>
                <a:prstGeom prst="accentBorderCallout2">
                  <a:avLst>
                    <a:gd name="adj1" fmla="val 51050"/>
                    <a:gd name="adj2" fmla="val -4213"/>
                    <a:gd name="adj3" fmla="val 51145"/>
                    <a:gd name="adj4" fmla="val -18764"/>
                    <a:gd name="adj5" fmla="val 112500"/>
                    <a:gd name="adj6" fmla="val -46667"/>
                  </a:avLst>
                </a:prstGeom>
                <a:blipFill>
                  <a:blip r:embed="rId5"/>
                  <a:stretch>
                    <a:fillRect/>
                  </a:stretch>
                </a:blipFill>
                <a:ln w="19050"/>
                <a:effectLst/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テキスト ボックス 14">
              <a:extLst>
                <a:ext uri="{FF2B5EF4-FFF2-40B4-BE49-F238E27FC236}">
                  <a16:creationId xmlns:a16="http://schemas.microsoft.com/office/drawing/2014/main" id="{39E91ECB-8D6B-3252-4A0D-B6F7FC432595}"/>
                </a:ext>
              </a:extLst>
            </p:cNvPr>
            <p:cNvSpPr txBox="1"/>
            <p:nvPr/>
          </p:nvSpPr>
          <p:spPr>
            <a:xfrm>
              <a:off x="2761157" y="4920144"/>
              <a:ext cx="590739" cy="322158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kumimoji="1" lang="ja-JP" altLang="en-US" sz="2400" dirty="0">
                  <a:solidFill>
                    <a:schemeClr val="accent2">
                      <a:lumMod val="75000"/>
                    </a:schemeClr>
                  </a:solidFill>
                </a:rPr>
                <a:t>低温</a:t>
              </a:r>
            </a:p>
          </p:txBody>
        </p:sp>
        <p:sp>
          <p:nvSpPr>
            <p:cNvPr id="16" name="テキスト ボックス 15">
              <a:extLst>
                <a:ext uri="{FF2B5EF4-FFF2-40B4-BE49-F238E27FC236}">
                  <a16:creationId xmlns:a16="http://schemas.microsoft.com/office/drawing/2014/main" id="{30CEA165-611A-3B55-AE2A-5FED4B91FEF8}"/>
                </a:ext>
              </a:extLst>
            </p:cNvPr>
            <p:cNvSpPr txBox="1"/>
            <p:nvPr/>
          </p:nvSpPr>
          <p:spPr>
            <a:xfrm>
              <a:off x="2761157" y="4339631"/>
              <a:ext cx="590739" cy="322158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kumimoji="1" lang="ja-JP" altLang="en-US" sz="2400" dirty="0">
                  <a:solidFill>
                    <a:schemeClr val="accent5"/>
                  </a:solidFill>
                </a:rPr>
                <a:t>高温</a:t>
              </a:r>
            </a:p>
          </p:txBody>
        </p:sp>
        <p:sp>
          <p:nvSpPr>
            <p:cNvPr id="17" name="二等辺三角形 16">
              <a:extLst>
                <a:ext uri="{FF2B5EF4-FFF2-40B4-BE49-F238E27FC236}">
                  <a16:creationId xmlns:a16="http://schemas.microsoft.com/office/drawing/2014/main" id="{7224254F-42C9-3FDD-AA28-3291E2E8B009}"/>
                </a:ext>
              </a:extLst>
            </p:cNvPr>
            <p:cNvSpPr/>
            <p:nvPr/>
          </p:nvSpPr>
          <p:spPr>
            <a:xfrm rot="9657595">
              <a:off x="1673196" y="4164145"/>
              <a:ext cx="138632" cy="139797"/>
            </a:xfrm>
            <a:prstGeom prst="triangle">
              <a:avLst/>
            </a:prstGeom>
            <a:ln w="19050"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150293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B1997507-76FB-3447-1A34-4E057CE2D16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ja-JP"/>
              <a:t>08</a:t>
            </a:r>
            <a:endParaRPr kumimoji="1" lang="ja-JP" altLang="en-US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F40F1986-C634-B091-4F20-9E2F4921E9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カルノーサイクル</a:t>
            </a:r>
          </a:p>
        </p:txBody>
      </p:sp>
      <p:sp>
        <p:nvSpPr>
          <p:cNvPr id="4" name="字幕 3">
            <a:extLst>
              <a:ext uri="{FF2B5EF4-FFF2-40B4-BE49-F238E27FC236}">
                <a16:creationId xmlns:a16="http://schemas.microsoft.com/office/drawing/2014/main" id="{7D84022C-54CF-3B90-D6DC-5D761E6760D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ja-JP" altLang="en-US" dirty="0"/>
              <a:t>熱機関</a:t>
            </a:r>
            <a:endParaRPr lang="en-US" altLang="ja-JP" dirty="0"/>
          </a:p>
          <a:p>
            <a:r>
              <a:rPr lang="ja-JP" altLang="en-US" dirty="0"/>
              <a:t>熱効率</a:t>
            </a:r>
            <a:endParaRPr lang="en-US" altLang="ja-JP" dirty="0"/>
          </a:p>
          <a:p>
            <a:r>
              <a:rPr lang="ja-JP" altLang="en-US" dirty="0"/>
              <a:t>グラフの組み合わせ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494817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47F4F485-53EE-D08B-2419-0599412CE2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711" y="461104"/>
            <a:ext cx="4934193" cy="6637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63263624-180D-F6D5-3467-322CF4BF4A4E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83</a:t>
            </a:fld>
            <a:endParaRPr kumimoji="1" lang="ja-JP" altLang="en-US" b="0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D36E8761-1BB6-393B-8EBF-316E8716A42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altLang="ja-JP" dirty="0">
                <a:hlinkClick r:id="rId3"/>
              </a:rPr>
              <a:t>https://commons.wikimedia.org/wiki/File:Sadi_Carnot.jpeg</a:t>
            </a:r>
            <a:endParaRPr kumimoji="1" lang="ja-JP" altLang="en-US" dirty="0"/>
          </a:p>
        </p:txBody>
      </p:sp>
      <p:sp>
        <p:nvSpPr>
          <p:cNvPr id="5" name="タイトル 4">
            <a:extLst>
              <a:ext uri="{FF2B5EF4-FFF2-40B4-BE49-F238E27FC236}">
                <a16:creationId xmlns:a16="http://schemas.microsoft.com/office/drawing/2014/main" id="{57E8F7BD-2510-F466-36A8-0768845EF4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z="4000" dirty="0"/>
              <a:t>ﾆｺﾗ･ﾚｵﾅｰﾙ･ｻﾃﾞｨ･ｶﾙﾉｰ</a:t>
            </a:r>
            <a:br>
              <a:rPr kumimoji="1" lang="en-US" altLang="ja-JP" sz="4000" dirty="0"/>
            </a:br>
            <a:r>
              <a:rPr kumimoji="1" lang="ja-JP" altLang="en-US" sz="3600" dirty="0"/>
              <a:t>（</a:t>
            </a:r>
            <a:r>
              <a:rPr kumimoji="1" lang="en-US" altLang="ja-JP" sz="3600" dirty="0"/>
              <a:t>A.D. 1796-1832</a:t>
            </a:r>
            <a:r>
              <a:rPr kumimoji="1" lang="ja-JP" altLang="en-US" sz="3600" dirty="0"/>
              <a:t>年）</a:t>
            </a:r>
            <a:endParaRPr kumimoji="1" lang="ja-JP" altLang="en-US" sz="4000" dirty="0"/>
          </a:p>
        </p:txBody>
      </p:sp>
      <p:sp>
        <p:nvSpPr>
          <p:cNvPr id="6" name="テキスト プレースホルダー 5">
            <a:extLst>
              <a:ext uri="{FF2B5EF4-FFF2-40B4-BE49-F238E27FC236}">
                <a16:creationId xmlns:a16="http://schemas.microsoft.com/office/drawing/2014/main" id="{3F522C58-3091-2C8C-1A5F-4EDE37517FF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791596" y="3930412"/>
            <a:ext cx="4454522" cy="3168157"/>
          </a:xfrm>
          <a:prstGeom prst="wedgeRoundRectCallout">
            <a:avLst>
              <a:gd name="adj1" fmla="val -101828"/>
              <a:gd name="adj2" fmla="val -53335"/>
              <a:gd name="adj3" fmla="val 16667"/>
            </a:avLst>
          </a:prstGeom>
        </p:spPr>
        <p:txBody>
          <a:bodyPr/>
          <a:lstStyle/>
          <a:p>
            <a:r>
              <a:rPr lang="en-US" altLang="ja-JP" dirty="0"/>
              <a:t>2</a:t>
            </a:r>
            <a:r>
              <a:rPr lang="ja-JP" altLang="en-US" dirty="0"/>
              <a:t>つの熱源で動作する系についての最大熱効率は，物体によらず</a:t>
            </a:r>
            <a:r>
              <a:rPr lang="en-US" altLang="ja-JP" dirty="0">
                <a:solidFill>
                  <a:schemeClr val="accent6"/>
                </a:solidFill>
              </a:rPr>
              <a:t>2</a:t>
            </a:r>
            <a:r>
              <a:rPr lang="ja-JP" altLang="en-US" dirty="0">
                <a:solidFill>
                  <a:schemeClr val="accent6"/>
                </a:solidFill>
              </a:rPr>
              <a:t>つの温度のみで決まる</a:t>
            </a:r>
            <a:r>
              <a:rPr lang="ja-JP" altLang="en-US" dirty="0"/>
              <a:t>．</a:t>
            </a:r>
            <a:endParaRPr lang="en-US" altLang="ja-JP" dirty="0"/>
          </a:p>
          <a:p>
            <a:r>
              <a:rPr lang="ja-JP" altLang="en-US" sz="2800" dirty="0"/>
              <a:t>（カルノーの定理）</a:t>
            </a:r>
            <a:endParaRPr kumimoji="1" lang="ja-JP" altLang="en-US" sz="2800" dirty="0"/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4154DFF1-60AE-C3E3-EF7A-E376E8F68BE3}"/>
              </a:ext>
            </a:extLst>
          </p:cNvPr>
          <p:cNvSpPr>
            <a:spLocks/>
          </p:cNvSpPr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3">
                      <a:lumMod val="75000"/>
                    </a:schemeClr>
                  </a:solidFill>
                </a:ln>
              </a:rPr>
              <a:t>板書</a:t>
            </a:r>
          </a:p>
        </p:txBody>
      </p:sp>
    </p:spTree>
    <p:extLst>
      <p:ext uri="{BB962C8B-B14F-4D97-AF65-F5344CB8AC3E}">
        <p14:creationId xmlns:p14="http://schemas.microsoft.com/office/powerpoint/2010/main" val="3785761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3075ACCE-4804-6E06-57FB-0C478C5D81D3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84</a:t>
            </a:fld>
            <a:endParaRPr kumimoji="1" lang="ja-JP" altLang="en-US" b="0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3FDD7C7C-D1B5-6158-280E-AF074DE96EE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598462" y="1317410"/>
            <a:ext cx="6067484" cy="6240297"/>
          </a:xfrm>
        </p:spPr>
        <p:txBody>
          <a:bodyPr/>
          <a:lstStyle/>
          <a:p>
            <a:r>
              <a:rPr kumimoji="1" lang="ja-JP" altLang="en-US" dirty="0"/>
              <a:t>熱から</a:t>
            </a:r>
            <a:r>
              <a:rPr kumimoji="1" lang="ja-JP" altLang="en-US" dirty="0">
                <a:solidFill>
                  <a:schemeClr val="accent6"/>
                </a:solidFill>
              </a:rPr>
              <a:t>仕事に変換する機械</a:t>
            </a:r>
            <a:r>
              <a:rPr kumimoji="1" lang="ja-JP" altLang="en-US" dirty="0"/>
              <a:t>を，</a:t>
            </a:r>
            <a:r>
              <a:rPr kumimoji="1" lang="ja-JP" altLang="en-US" dirty="0">
                <a:solidFill>
                  <a:schemeClr val="accent6"/>
                </a:solidFill>
              </a:rPr>
              <a:t>熱機関</a:t>
            </a:r>
            <a:r>
              <a:rPr kumimoji="1" lang="ja-JP" altLang="en-US" dirty="0"/>
              <a:t>と呼ぶ．</a:t>
            </a:r>
            <a:endParaRPr kumimoji="1" lang="en-US" altLang="ja-JP" dirty="0"/>
          </a:p>
          <a:p>
            <a:r>
              <a:rPr lang="ja-JP" altLang="en-US" dirty="0"/>
              <a:t>高温部から熱を受け取り</a:t>
            </a:r>
            <a:r>
              <a:rPr lang="ja-JP" altLang="en-US" dirty="0">
                <a:solidFill>
                  <a:schemeClr val="accent6"/>
                </a:solidFill>
              </a:rPr>
              <a:t>外界に仕事</a:t>
            </a:r>
            <a:r>
              <a:rPr lang="ja-JP" altLang="en-US" dirty="0"/>
              <a:t>する．</a:t>
            </a:r>
            <a:endParaRPr lang="en-US" altLang="ja-JP" dirty="0"/>
          </a:p>
          <a:p>
            <a:r>
              <a:rPr lang="ja-JP" altLang="en-US" dirty="0"/>
              <a:t>そのあと</a:t>
            </a:r>
            <a:r>
              <a:rPr lang="ja-JP" altLang="en-US" dirty="0">
                <a:solidFill>
                  <a:schemeClr val="accent6"/>
                </a:solidFill>
              </a:rPr>
              <a:t>元の状態に戻るために</a:t>
            </a:r>
            <a:r>
              <a:rPr lang="ja-JP" altLang="en-US" dirty="0"/>
              <a:t>，低温部に熱を捨てる．</a:t>
            </a:r>
            <a:endParaRPr lang="en-US" altLang="ja-JP" dirty="0"/>
          </a:p>
          <a:p>
            <a:r>
              <a:rPr kumimoji="1" lang="ja-JP" altLang="en-US" dirty="0"/>
              <a:t>このよう</a:t>
            </a:r>
            <a:r>
              <a:rPr lang="ja-JP" altLang="en-US" dirty="0"/>
              <a:t>に</a:t>
            </a:r>
            <a:r>
              <a:rPr lang="ja-JP" altLang="en-US" dirty="0">
                <a:solidFill>
                  <a:schemeClr val="accent6"/>
                </a:solidFill>
              </a:rPr>
              <a:t>元に戻る変化の過程</a:t>
            </a:r>
            <a:r>
              <a:rPr lang="ja-JP" altLang="en-US" dirty="0"/>
              <a:t>を，</a:t>
            </a:r>
            <a:r>
              <a:rPr lang="ja-JP" altLang="en-US" dirty="0">
                <a:solidFill>
                  <a:schemeClr val="accent6"/>
                </a:solidFill>
              </a:rPr>
              <a:t>熱サイクル</a:t>
            </a:r>
            <a:r>
              <a:rPr lang="ja-JP" altLang="en-US" dirty="0"/>
              <a:t>と呼ぶ．</a:t>
            </a:r>
            <a:endParaRPr kumimoji="1" lang="ja-JP" altLang="en-US" dirty="0"/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7772A33F-2B1F-C35A-40CE-149CECF8AE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熱機関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600D6746-ABB6-9427-8499-277104F26405}"/>
              </a:ext>
            </a:extLst>
          </p:cNvPr>
          <p:cNvSpPr/>
          <p:nvPr/>
        </p:nvSpPr>
        <p:spPr>
          <a:xfrm>
            <a:off x="801374" y="1821216"/>
            <a:ext cx="3494214" cy="915453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3200" dirty="0">
                <a:solidFill>
                  <a:schemeClr val="tx1"/>
                </a:solidFill>
              </a:rPr>
              <a:t>高温部</a:t>
            </a: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5051A99B-787B-2FA9-095B-439E9E642CF2}"/>
              </a:ext>
            </a:extLst>
          </p:cNvPr>
          <p:cNvSpPr/>
          <p:nvPr/>
        </p:nvSpPr>
        <p:spPr>
          <a:xfrm>
            <a:off x="801374" y="5834234"/>
            <a:ext cx="3494214" cy="915453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3200" dirty="0">
                <a:solidFill>
                  <a:schemeClr val="tx1"/>
                </a:solidFill>
              </a:rPr>
              <a:t>低温部</a:t>
            </a:r>
          </a:p>
        </p:txBody>
      </p:sp>
      <p:sp>
        <p:nvSpPr>
          <p:cNvPr id="7" name="楕円 6">
            <a:extLst>
              <a:ext uri="{FF2B5EF4-FFF2-40B4-BE49-F238E27FC236}">
                <a16:creationId xmlns:a16="http://schemas.microsoft.com/office/drawing/2014/main" id="{405D2D03-900E-4B83-A635-A71DFEB71D66}"/>
              </a:ext>
            </a:extLst>
          </p:cNvPr>
          <p:cNvSpPr/>
          <p:nvPr/>
        </p:nvSpPr>
        <p:spPr>
          <a:xfrm>
            <a:off x="695643" y="3556203"/>
            <a:ext cx="1411794" cy="141179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3200">
                <a:solidFill>
                  <a:schemeClr val="tx1"/>
                </a:solidFill>
              </a:rPr>
              <a:t>サイクル</a:t>
            </a:r>
          </a:p>
        </p:txBody>
      </p:sp>
      <p:sp>
        <p:nvSpPr>
          <p:cNvPr id="8" name="二等辺三角形 7">
            <a:extLst>
              <a:ext uri="{FF2B5EF4-FFF2-40B4-BE49-F238E27FC236}">
                <a16:creationId xmlns:a16="http://schemas.microsoft.com/office/drawing/2014/main" id="{F7B89716-0EE9-D200-64F7-65CB925FF9E5}"/>
              </a:ext>
            </a:extLst>
          </p:cNvPr>
          <p:cNvSpPr/>
          <p:nvPr/>
        </p:nvSpPr>
        <p:spPr>
          <a:xfrm rot="10800000">
            <a:off x="1165174" y="2941584"/>
            <a:ext cx="452603" cy="456407"/>
          </a:xfrm>
          <a:prstGeom prst="triangle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C5A1CE2C-F648-577D-8EC6-9755B161E876}"/>
                  </a:ext>
                </a:extLst>
              </p:cNvPr>
              <p:cNvSpPr txBox="1"/>
              <p:nvPr/>
            </p:nvSpPr>
            <p:spPr>
              <a:xfrm>
                <a:off x="1589695" y="2798873"/>
                <a:ext cx="617733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ja-JP" sz="4000" b="0" i="1" smtClean="0"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kumimoji="1" lang="ja-JP" altLang="en-US" sz="4000"/>
              </a:p>
            </p:txBody>
          </p:sp>
        </mc:Choice>
        <mc:Fallback xmlns="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C5A1CE2C-F648-577D-8EC6-9755B161E8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9695" y="2798873"/>
                <a:ext cx="617733" cy="61555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二等辺三角形 9">
            <a:extLst>
              <a:ext uri="{FF2B5EF4-FFF2-40B4-BE49-F238E27FC236}">
                <a16:creationId xmlns:a16="http://schemas.microsoft.com/office/drawing/2014/main" id="{3B8AA42E-DCD5-84BC-CD6A-368AEA5442D1}"/>
              </a:ext>
            </a:extLst>
          </p:cNvPr>
          <p:cNvSpPr/>
          <p:nvPr/>
        </p:nvSpPr>
        <p:spPr>
          <a:xfrm rot="10800000">
            <a:off x="1137092" y="5172912"/>
            <a:ext cx="452603" cy="456407"/>
          </a:xfrm>
          <a:prstGeom prst="triangle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B8CDE85B-8B83-B94C-6F0B-CD515E4DDA52}"/>
                  </a:ext>
                </a:extLst>
              </p:cNvPr>
              <p:cNvSpPr txBox="1"/>
              <p:nvPr/>
            </p:nvSpPr>
            <p:spPr>
              <a:xfrm>
                <a:off x="1589695" y="5156476"/>
                <a:ext cx="617733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ja-JP" sz="4000" b="0" i="1" smtClean="0"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kumimoji="1" lang="ja-JP" altLang="en-US" sz="4000"/>
              </a:p>
            </p:txBody>
          </p:sp>
        </mc:Choice>
        <mc:Fallback xmlns="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B8CDE85B-8B83-B94C-6F0B-CD515E4DDA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9695" y="5156476"/>
                <a:ext cx="617733" cy="61555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二等辺三角形 11">
            <a:extLst>
              <a:ext uri="{FF2B5EF4-FFF2-40B4-BE49-F238E27FC236}">
                <a16:creationId xmlns:a16="http://schemas.microsoft.com/office/drawing/2014/main" id="{F04DAED3-D0D8-47D1-5239-E54B31D5E54E}"/>
              </a:ext>
            </a:extLst>
          </p:cNvPr>
          <p:cNvSpPr/>
          <p:nvPr/>
        </p:nvSpPr>
        <p:spPr>
          <a:xfrm rot="5400000">
            <a:off x="2346842" y="4129704"/>
            <a:ext cx="452603" cy="456407"/>
          </a:xfrm>
          <a:prstGeom prst="triangle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661F96C0-C943-9152-DE2D-8F5F6D89A0ED}"/>
              </a:ext>
            </a:extLst>
          </p:cNvPr>
          <p:cNvSpPr/>
          <p:nvPr/>
        </p:nvSpPr>
        <p:spPr>
          <a:xfrm>
            <a:off x="3104220" y="3900180"/>
            <a:ext cx="1411794" cy="91545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3200">
                <a:solidFill>
                  <a:schemeClr val="tx1"/>
                </a:solidFill>
              </a:rPr>
              <a:t>仕事</a:t>
            </a: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B15B1786-38F2-9022-8E4B-1E19DC2EDA8E}"/>
              </a:ext>
            </a:extLst>
          </p:cNvPr>
          <p:cNvSpPr/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3">
                      <a:lumMod val="75000"/>
                    </a:schemeClr>
                  </a:solidFill>
                </a:ln>
              </a:rPr>
              <a:t>板書</a:t>
            </a:r>
          </a:p>
        </p:txBody>
      </p:sp>
    </p:spTree>
    <p:extLst>
      <p:ext uri="{BB962C8B-B14F-4D97-AF65-F5344CB8AC3E}">
        <p14:creationId xmlns:p14="http://schemas.microsoft.com/office/powerpoint/2010/main" val="3875031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C35EE1EC-6D7C-92F1-E0CB-2B29746B875B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85</a:t>
            </a:fld>
            <a:endParaRPr kumimoji="1" lang="ja-JP" altLang="en-US" b="0"/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A098F82C-63EC-AE72-8B10-DA41546ED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自動車エンジン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67FE12D9-4171-0246-0D21-2E73A46CB29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altLang="ja-JP" dirty="0">
                <a:hlinkClick r:id="rId2"/>
              </a:rPr>
              <a:t>https://power-ids-solutions.com/energy/ind-thermalpgf/ind-thermalpgf-16</a:t>
            </a:r>
            <a:r>
              <a:rPr lang="ja-JP" altLang="en-US" dirty="0"/>
              <a:t> （著作権上の理由により該当画像を削除）</a:t>
            </a:r>
            <a:endParaRPr kumimoji="1" lang="ja-JP" altLang="en-US" dirty="0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C91F11F2-F4C6-5EAA-0DD6-5E8C4CA0E0F3}"/>
              </a:ext>
            </a:extLst>
          </p:cNvPr>
          <p:cNvSpPr/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2">
                      <a:lumMod val="50000"/>
                    </a:schemeClr>
                  </a:solidFill>
                </a:ln>
              </a:rPr>
              <a:t>余談</a:t>
            </a:r>
          </a:p>
        </p:txBody>
      </p:sp>
    </p:spTree>
    <p:extLst>
      <p:ext uri="{BB962C8B-B14F-4D97-AF65-F5344CB8AC3E}">
        <p14:creationId xmlns:p14="http://schemas.microsoft.com/office/powerpoint/2010/main" val="2239498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979E0C-65E8-FF00-0FC5-365076CDD7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902D1136-4DAD-FE2A-597B-7AE56CDAA92D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86</a:t>
            </a:fld>
            <a:endParaRPr kumimoji="1" lang="ja-JP" altLang="en-US" b="0"/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57B820CF-CDED-A055-869C-44DBDDC8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発電用タービン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4DF15B13-E6E8-4171-26E3-AB84C8D5B79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altLang="ja-JP" dirty="0">
                <a:hlinkClick r:id="rId2"/>
              </a:rPr>
              <a:t>https://decarbonation-tech.com/vehicle_63</a:t>
            </a:r>
            <a:r>
              <a:rPr lang="ja-JP" altLang="en-US" dirty="0"/>
              <a:t> （著作権上の理由により該当画像を削除）</a:t>
            </a:r>
            <a:endParaRPr kumimoji="1" lang="ja-JP" altLang="en-US" dirty="0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73B00CD5-0502-3032-F14E-69A4FC53AB3E}"/>
              </a:ext>
            </a:extLst>
          </p:cNvPr>
          <p:cNvSpPr/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2">
                      <a:lumMod val="50000"/>
                    </a:schemeClr>
                  </a:solidFill>
                </a:ln>
              </a:rPr>
              <a:t>余談</a:t>
            </a:r>
          </a:p>
        </p:txBody>
      </p:sp>
    </p:spTree>
    <p:extLst>
      <p:ext uri="{BB962C8B-B14F-4D97-AF65-F5344CB8AC3E}">
        <p14:creationId xmlns:p14="http://schemas.microsoft.com/office/powerpoint/2010/main" val="2933234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C826C2-407F-E70A-DCC1-F8D4BA742F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F2700958-0DE5-0F7E-F06A-960CEA5831EF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87</a:t>
            </a:fld>
            <a:endParaRPr kumimoji="1" lang="ja-JP" altLang="en-US" b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3AB84D83-C5C1-AB40-77A2-D01253209D1A}"/>
                  </a:ext>
                </a:extLst>
              </p:cNvPr>
              <p:cNvSpPr>
                <a:spLocks noGrp="1"/>
              </p:cNvSpPr>
              <p:nvPr>
                <p:ph type="body" sz="quarter" idx="24"/>
              </p:nvPr>
            </p:nvSpPr>
            <p:spPr>
              <a:xfrm>
                <a:off x="5345906" y="1317410"/>
                <a:ext cx="5320039" cy="6240297"/>
              </a:xfrm>
            </p:spPr>
            <p:txBody>
              <a:bodyPr/>
              <a:lstStyle/>
              <a:p>
                <a:pPr>
                  <a:buClr>
                    <a:schemeClr val="tx1"/>
                  </a:buClr>
                </a:pPr>
                <a:r>
                  <a:rPr kumimoji="1" lang="ja-JP" altLang="en-US" dirty="0"/>
                  <a:t>高温部から得た熱量に対し，外界へ仕事した割合を</a:t>
                </a:r>
                <a:r>
                  <a:rPr kumimoji="1" lang="ja-JP" altLang="en-US" dirty="0">
                    <a:solidFill>
                      <a:schemeClr val="accent6"/>
                    </a:solidFill>
                  </a:rPr>
                  <a:t>熱効率</a:t>
                </a:r>
                <a:r>
                  <a:rPr kumimoji="1" lang="ja-JP" altLang="en-US" dirty="0"/>
                  <a:t>と呼ぶ．</a:t>
                </a:r>
                <a:endParaRPr kumimoji="1" lang="en-US" altLang="ja-JP" dirty="0"/>
              </a:p>
              <a:p>
                <a:pPr>
                  <a:buClr>
                    <a:schemeClr val="tx1"/>
                  </a:buClr>
                </a:pPr>
                <a:r>
                  <a:rPr kumimoji="1" lang="ja-JP" altLang="en-US" dirty="0">
                    <a:solidFill>
                      <a:schemeClr val="accent6"/>
                    </a:solidFill>
                  </a:rPr>
                  <a:t>温度</a:t>
                </a:r>
                <a:r>
                  <a:rPr kumimoji="1" lang="ja-JP" altLang="en-US" dirty="0"/>
                  <a:t>，</a:t>
                </a:r>
                <a:r>
                  <a:rPr kumimoji="1" lang="ja-JP" altLang="en-US" dirty="0">
                    <a:solidFill>
                      <a:schemeClr val="accent6"/>
                    </a:solidFill>
                  </a:rPr>
                  <a:t>圧力</a:t>
                </a:r>
                <a:r>
                  <a:rPr kumimoji="1" lang="ja-JP" altLang="en-US" dirty="0"/>
                  <a:t>，</a:t>
                </a:r>
                <a:r>
                  <a:rPr kumimoji="1" lang="ja-JP" altLang="en-US" dirty="0">
                    <a:solidFill>
                      <a:schemeClr val="accent6"/>
                    </a:solidFill>
                  </a:rPr>
                  <a:t>体積</a:t>
                </a:r>
                <a:r>
                  <a:rPr kumimoji="1" lang="ja-JP" altLang="en-US" dirty="0"/>
                  <a:t>で</a:t>
                </a:r>
                <a:r>
                  <a:rPr kumimoji="1" lang="ja-JP" altLang="en-US" dirty="0">
                    <a:solidFill>
                      <a:schemeClr val="accent6"/>
                    </a:solidFill>
                  </a:rPr>
                  <a:t>サイクルが作られる</a:t>
                </a:r>
                <a:r>
                  <a:rPr kumimoji="1" lang="ja-JP" altLang="en-US" dirty="0"/>
                  <a:t>．</a:t>
                </a:r>
                <a:endParaRPr kumimoji="1" lang="en-US" altLang="ja-JP" dirty="0"/>
              </a:p>
              <a:p>
                <a:pPr>
                  <a:buClr>
                    <a:schemeClr val="tx1"/>
                  </a:buClr>
                </a:pPr>
                <a:r>
                  <a:rPr lang="en-US" altLang="ja-JP" dirty="0"/>
                  <a:t>1</a:t>
                </a:r>
                <a:r>
                  <a:rPr lang="ja-JP" altLang="en-US" dirty="0"/>
                  <a:t>サイクルで内部エネルギーの変化は，次である．</a:t>
                </a:r>
                <a:endParaRPr lang="en-US" altLang="ja-JP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-JP" sz="4000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altLang="ja-JP" sz="4000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altLang="ja-JP" sz="40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ja-JP" sz="4000" dirty="0"/>
                  <a:t> …(2.65)</a:t>
                </a:r>
              </a:p>
            </p:txBody>
          </p:sp>
        </mc:Choice>
        <mc:Fallback xmlns="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3AB84D83-C5C1-AB40-77A2-D01253209D1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24"/>
              </p:nvPr>
            </p:nvSpPr>
            <p:spPr>
              <a:xfrm>
                <a:off x="5345906" y="1317410"/>
                <a:ext cx="5320039" cy="6240297"/>
              </a:xfrm>
              <a:blipFill>
                <a:blip r:embed="rId2"/>
                <a:stretch>
                  <a:fillRect l="-3093" r="-7904" b="-166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タイトル 3">
            <a:extLst>
              <a:ext uri="{FF2B5EF4-FFF2-40B4-BE49-F238E27FC236}">
                <a16:creationId xmlns:a16="http://schemas.microsoft.com/office/drawing/2014/main" id="{9CBE92BB-AAB6-D8A3-3AF2-FEBE5BB132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熱効率 </a:t>
            </a:r>
            <a:r>
              <a:rPr kumimoji="1" lang="en-US" altLang="ja-JP" dirty="0"/>
              <a:t>-1</a:t>
            </a:r>
            <a:endParaRPr kumimoji="1" lang="ja-JP" altLang="en-US" dirty="0"/>
          </a:p>
        </p:txBody>
      </p:sp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011588F6-6368-B1D6-5242-96F4152444AE}"/>
              </a:ext>
            </a:extLst>
          </p:cNvPr>
          <p:cNvGrpSpPr/>
          <p:nvPr/>
        </p:nvGrpSpPr>
        <p:grpSpPr>
          <a:xfrm>
            <a:off x="719603" y="2503661"/>
            <a:ext cx="4362367" cy="2276951"/>
            <a:chOff x="493699" y="2134842"/>
            <a:chExt cx="4503223" cy="2109603"/>
          </a:xfrm>
        </p:grpSpPr>
        <p:sp>
          <p:nvSpPr>
            <p:cNvPr id="16" name="矢印: 折線 15">
              <a:extLst>
                <a:ext uri="{FF2B5EF4-FFF2-40B4-BE49-F238E27FC236}">
                  <a16:creationId xmlns:a16="http://schemas.microsoft.com/office/drawing/2014/main" id="{9936DE4A-5040-552F-FD59-C5201BD083A2}"/>
                </a:ext>
              </a:extLst>
            </p:cNvPr>
            <p:cNvSpPr/>
            <p:nvPr/>
          </p:nvSpPr>
          <p:spPr>
            <a:xfrm rot="16200000" flipV="1">
              <a:off x="1215220" y="2045749"/>
              <a:ext cx="1477175" cy="2920217"/>
            </a:xfrm>
            <a:prstGeom prst="bentArrow">
              <a:avLst>
                <a:gd name="adj1" fmla="val 22572"/>
                <a:gd name="adj2" fmla="val 25967"/>
                <a:gd name="adj3" fmla="val 25000"/>
                <a:gd name="adj4" fmla="val 49553"/>
              </a:avLst>
            </a:prstGeom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 sz="141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テキスト ボックス 17">
                  <a:extLst>
                    <a:ext uri="{FF2B5EF4-FFF2-40B4-BE49-F238E27FC236}">
                      <a16:creationId xmlns:a16="http://schemas.microsoft.com/office/drawing/2014/main" id="{FA766C23-0CDC-485A-5932-7DEC2BAEA618}"/>
                    </a:ext>
                  </a:extLst>
                </p:cNvPr>
                <p:cNvSpPr txBox="1"/>
                <p:nvPr/>
              </p:nvSpPr>
              <p:spPr>
                <a:xfrm>
                  <a:off x="975979" y="2134842"/>
                  <a:ext cx="4020943" cy="59882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ja-JP" altLang="en-US" sz="3600" dirty="0">
                      <a:solidFill>
                        <a:schemeClr val="accent6"/>
                      </a:solidFill>
                    </a:rPr>
                    <a:t>外界への</a:t>
                  </a:r>
                  <a:r>
                    <a:rPr kumimoji="1" lang="ja-JP" altLang="en-US" sz="3600" dirty="0"/>
                    <a:t>仕事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ja-JP" sz="3600" b="0" i="0" smtClean="0">
                              <a:latin typeface="Cambria Math" panose="02040503050406030204" pitchFamily="18" charset="0"/>
                            </a:rPr>
                            <m:t>out</m:t>
                          </m:r>
                        </m:sub>
                      </m:sSub>
                    </m:oMath>
                  </a14:m>
                  <a:endParaRPr kumimoji="1" lang="ja-JP" altLang="en-US" sz="3600" dirty="0"/>
                </a:p>
              </p:txBody>
            </p:sp>
          </mc:Choice>
          <mc:Fallback xmlns="">
            <p:sp>
              <p:nvSpPr>
                <p:cNvPr id="18" name="テキスト ボックス 17">
                  <a:extLst>
                    <a:ext uri="{FF2B5EF4-FFF2-40B4-BE49-F238E27FC236}">
                      <a16:creationId xmlns:a16="http://schemas.microsoft.com/office/drawing/2014/main" id="{FA766C23-0CDC-485A-5932-7DEC2BAEA61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5979" y="2134842"/>
                  <a:ext cx="4020943" cy="598828"/>
                </a:xfrm>
                <a:prstGeom prst="rect">
                  <a:avLst/>
                </a:prstGeom>
                <a:blipFill>
                  <a:blip r:embed="rId3"/>
                  <a:stretch>
                    <a:fillRect l="-4851" t="-17925" b="-32075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9" name="矢印: 右 18">
            <a:extLst>
              <a:ext uri="{FF2B5EF4-FFF2-40B4-BE49-F238E27FC236}">
                <a16:creationId xmlns:a16="http://schemas.microsoft.com/office/drawing/2014/main" id="{5A56FC7E-67FB-E4F6-38C7-FD39232B7B35}"/>
              </a:ext>
            </a:extLst>
          </p:cNvPr>
          <p:cNvSpPr/>
          <p:nvPr/>
        </p:nvSpPr>
        <p:spPr>
          <a:xfrm>
            <a:off x="719603" y="4138172"/>
            <a:ext cx="3884590" cy="2035557"/>
          </a:xfrm>
          <a:prstGeom prst="rightArrow">
            <a:avLst/>
          </a:prstGeom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3454" dirty="0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86BF1C29-C556-F424-956B-890CFC4B738B}"/>
              </a:ext>
            </a:extLst>
          </p:cNvPr>
          <p:cNvSpPr/>
          <p:nvPr/>
        </p:nvSpPr>
        <p:spPr>
          <a:xfrm>
            <a:off x="189032" y="3922260"/>
            <a:ext cx="687662" cy="2168970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ja-JP" altLang="en-US" sz="3200" dirty="0">
                <a:solidFill>
                  <a:schemeClr val="tx1"/>
                </a:solidFill>
              </a:rPr>
              <a:t>高温部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AFB56762-707C-FE36-815B-1E8A7B3A86A8}"/>
              </a:ext>
            </a:extLst>
          </p:cNvPr>
          <p:cNvSpPr/>
          <p:nvPr/>
        </p:nvSpPr>
        <p:spPr>
          <a:xfrm>
            <a:off x="4471417" y="3922260"/>
            <a:ext cx="687662" cy="216897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ja-JP" altLang="en-US" sz="3200" dirty="0">
                <a:solidFill>
                  <a:schemeClr val="tx1"/>
                </a:solidFill>
              </a:rPr>
              <a:t>低温部</a:t>
            </a: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3012073D-539F-1FB6-E174-538A0B40E8CB}"/>
              </a:ext>
            </a:extLst>
          </p:cNvPr>
          <p:cNvSpPr/>
          <p:nvPr/>
        </p:nvSpPr>
        <p:spPr>
          <a:xfrm>
            <a:off x="1722812" y="3779837"/>
            <a:ext cx="1692100" cy="2393891"/>
          </a:xfrm>
          <a:prstGeom prst="rect">
            <a:avLst/>
          </a:prstGeom>
          <a:noFill/>
          <a:ln w="2857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kumimoji="1" lang="ja-JP" altLang="en-US" sz="2800" dirty="0"/>
              <a:t>熱機関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E82828C9-F22F-2FCD-1BCD-6677187B9183}"/>
                  </a:ext>
                </a:extLst>
              </p:cNvPr>
              <p:cNvSpPr txBox="1"/>
              <p:nvPr/>
            </p:nvSpPr>
            <p:spPr>
              <a:xfrm>
                <a:off x="829082" y="4755180"/>
                <a:ext cx="868506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in</m:t>
                          </m:r>
                        </m:sub>
                      </m:sSub>
                    </m:oMath>
                  </m:oMathPara>
                </a14:m>
                <a:endParaRPr kumimoji="1" lang="ja-JP" altLang="en-US" sz="3600" dirty="0"/>
              </a:p>
            </p:txBody>
          </p:sp>
        </mc:Choice>
        <mc:Fallback xmlns="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E82828C9-F22F-2FCD-1BCD-6677187B91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082" y="4755180"/>
                <a:ext cx="868506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90025B3B-2337-5F22-EB09-DE24BA59E024}"/>
                  </a:ext>
                </a:extLst>
              </p:cNvPr>
              <p:cNvSpPr txBox="1"/>
              <p:nvPr/>
            </p:nvSpPr>
            <p:spPr>
              <a:xfrm>
                <a:off x="3428676" y="4755180"/>
                <a:ext cx="1091324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out</m:t>
                          </m:r>
                        </m:sub>
                      </m:sSub>
                    </m:oMath>
                  </m:oMathPara>
                </a14:m>
                <a:endParaRPr kumimoji="1" lang="ja-JP" altLang="en-US" sz="3600" dirty="0"/>
              </a:p>
            </p:txBody>
          </p:sp>
        </mc:Choice>
        <mc:Fallback xmlns="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90025B3B-2337-5F22-EB09-DE24BA59E0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8676" y="4755180"/>
                <a:ext cx="1091324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9BF63DB1-F2A1-C290-94B0-78DC0B1F4BDF}"/>
              </a:ext>
            </a:extLst>
          </p:cNvPr>
          <p:cNvSpPr/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3">
                      <a:lumMod val="75000"/>
                    </a:schemeClr>
                  </a:solidFill>
                </a:ln>
              </a:rPr>
              <a:t>板書</a:t>
            </a:r>
          </a:p>
        </p:txBody>
      </p:sp>
    </p:spTree>
    <p:extLst>
      <p:ext uri="{BB962C8B-B14F-4D97-AF65-F5344CB8AC3E}">
        <p14:creationId xmlns:p14="http://schemas.microsoft.com/office/powerpoint/2010/main" val="1531215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CE14EB0E-80EA-64FE-0289-96D5398D1718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9545034" y="12448"/>
            <a:ext cx="1120912" cy="666421"/>
          </a:xfrm>
        </p:spPr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88</a:t>
            </a:fld>
            <a:endParaRPr kumimoji="1" lang="ja-JP" altLang="en-US" b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43C9F149-A208-0465-FC4B-B7012C5525AA}"/>
                  </a:ext>
                </a:extLst>
              </p:cNvPr>
              <p:cNvSpPr>
                <a:spLocks noGrp="1"/>
              </p:cNvSpPr>
              <p:nvPr>
                <p:ph type="body" sz="quarter" idx="24"/>
              </p:nvPr>
            </p:nvSpPr>
            <p:spPr>
              <a:xfrm>
                <a:off x="0" y="1329851"/>
                <a:ext cx="10665945" cy="6242256"/>
              </a:xfrm>
            </p:spPr>
            <p:txBody>
              <a:bodyPr/>
              <a:lstStyle/>
              <a:p>
                <a:r>
                  <a:rPr lang="ja-JP" altLang="en-US" sz="3600" dirty="0"/>
                  <a:t>高温部から得た熱量を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3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3600" i="1" dirty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ja-JP" sz="3600" i="0" dirty="0">
                            <a:latin typeface="Cambria Math" panose="02040503050406030204" pitchFamily="18" charset="0"/>
                          </a:rPr>
                          <m:t>i</m:t>
                        </m:r>
                        <m:r>
                          <m:rPr>
                            <m:sty m:val="p"/>
                          </m:rPr>
                          <a:rPr lang="en-US" altLang="ja-JP" sz="3600" dirty="0">
                            <a:latin typeface="Cambria Math" panose="02040503050406030204" pitchFamily="18" charset="0"/>
                          </a:rPr>
                          <m:t>n</m:t>
                        </m:r>
                      </m:sub>
                    </m:sSub>
                  </m:oMath>
                </a14:m>
                <a:r>
                  <a:rPr lang="ja-JP" altLang="en-US" sz="3600" dirty="0"/>
                  <a:t>，低温部に捨てた熱量を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3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3600" i="1" dirty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ja-JP" sz="3600" i="1" dirty="0">
                            <a:latin typeface="Cambria Math" panose="02040503050406030204" pitchFamily="18" charset="0"/>
                          </a:rPr>
                          <m:t>out</m:t>
                        </m:r>
                      </m:sub>
                    </m:sSub>
                  </m:oMath>
                </a14:m>
                <a:r>
                  <a:rPr lang="ja-JP" altLang="en-US" sz="3600" dirty="0"/>
                  <a:t>とすると気体が得た熱量の総和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-JP" sz="3600" b="0" i="1" dirty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altLang="ja-JP" sz="3600" i="1" dirty="0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altLang="ja-JP" sz="3600" dirty="0"/>
                  <a:t>[J]</a:t>
                </a:r>
                <a:r>
                  <a:rPr lang="ja-JP" altLang="en-US" sz="3600" dirty="0"/>
                  <a:t>は次である．</a:t>
                </a:r>
                <a:endParaRPr lang="en-US" altLang="ja-JP" sz="36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-JP" sz="4000" i="0" dirty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altLang="ja-JP" sz="4000" i="1" dirty="0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altLang="ja-JP" sz="400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ja-JP" sz="4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4000" i="1" dirty="0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ja-JP" sz="4000" i="0" dirty="0" smtClean="0">
                            <a:latin typeface="Cambria Math" panose="02040503050406030204" pitchFamily="18" charset="0"/>
                          </a:rPr>
                          <m:t>in</m:t>
                        </m:r>
                      </m:sub>
                    </m:sSub>
                    <m:r>
                      <a:rPr lang="en-US" altLang="ja-JP" sz="4000" i="1" dirty="0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ja-JP" sz="4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4000" i="1" dirty="0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ja-JP" sz="4000" i="0" dirty="0" smtClean="0">
                            <a:latin typeface="Cambria Math" panose="02040503050406030204" pitchFamily="18" charset="0"/>
                          </a:rPr>
                          <m:t>out</m:t>
                        </m:r>
                      </m:sub>
                    </m:sSub>
                  </m:oMath>
                </a14:m>
                <a:r>
                  <a:rPr lang="en-US" altLang="ja-JP" sz="4000" dirty="0"/>
                  <a:t> …(2.66)</a:t>
                </a:r>
              </a:p>
              <a:p>
                <a:r>
                  <a:rPr lang="ja-JP" altLang="en-US" sz="3600" dirty="0"/>
                  <a:t>熱力学第一法則</a:t>
                </a:r>
                <a:r>
                  <a:rPr lang="en-US" altLang="ja-JP" sz="3600" dirty="0"/>
                  <a:t>(2.35)</a:t>
                </a:r>
                <a:r>
                  <a:rPr lang="ja-JP" altLang="en-US" sz="3600" dirty="0"/>
                  <a:t>式に</a:t>
                </a:r>
                <a:r>
                  <a:rPr lang="en-US" altLang="ja-JP" sz="3600" dirty="0"/>
                  <a:t>(2.66)</a:t>
                </a:r>
                <a:r>
                  <a:rPr lang="ja-JP" altLang="en-US" sz="3600" dirty="0"/>
                  <a:t>式を代入すると，次である．</a:t>
                </a:r>
                <a:endParaRPr lang="en-US" altLang="ja-JP" sz="36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altLang="ja-JP" sz="4000" i="1" dirty="0" smtClean="0">
                        <a:latin typeface="Cambria Math" panose="02040503050406030204" pitchFamily="18" charset="0"/>
                      </a:rPr>
                      <m:t>0=</m:t>
                    </m:r>
                    <m:d>
                      <m:dPr>
                        <m:ctrlPr>
                          <a:rPr lang="en-US" altLang="ja-JP" sz="40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ja-JP" sz="40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4000" i="1" dirty="0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ja-JP" sz="4000" i="0" dirty="0" smtClean="0">
                                <a:latin typeface="Cambria Math" panose="02040503050406030204" pitchFamily="18" charset="0"/>
                              </a:rPr>
                              <m:t>in</m:t>
                            </m:r>
                          </m:sub>
                        </m:sSub>
                        <m:r>
                          <a:rPr lang="en-US" altLang="ja-JP" sz="400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ja-JP" sz="40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4000" i="1" dirty="0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ja-JP" sz="4000" i="0" dirty="0" smtClean="0">
                                <a:latin typeface="Cambria Math" panose="02040503050406030204" pitchFamily="18" charset="0"/>
                              </a:rPr>
                              <m:t>out</m:t>
                            </m:r>
                          </m:sub>
                        </m:sSub>
                      </m:e>
                    </m:d>
                    <m:r>
                      <a:rPr lang="en-US" altLang="ja-JP" sz="4000" i="1" dirty="0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ja-JP" sz="4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4000" i="1" dirty="0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ja-JP" sz="4000" i="0" dirty="0" smtClean="0">
                            <a:latin typeface="Cambria Math" panose="02040503050406030204" pitchFamily="18" charset="0"/>
                          </a:rPr>
                          <m:t>out</m:t>
                        </m:r>
                      </m:sub>
                    </m:sSub>
                  </m:oMath>
                </a14:m>
                <a:r>
                  <a:rPr lang="en-US" altLang="ja-JP" sz="4000" dirty="0"/>
                  <a:t> …(2.67)</a:t>
                </a:r>
              </a:p>
              <a:p>
                <a:r>
                  <a:rPr lang="ja-JP" altLang="en-US" sz="3600" dirty="0"/>
                  <a:t>熱効率を</a:t>
                </a:r>
                <a14:m>
                  <m:oMath xmlns:m="http://schemas.openxmlformats.org/officeDocument/2006/math">
                    <m:r>
                      <a:rPr lang="en-US" altLang="ja-JP" sz="3600" i="1" dirty="0" smtClea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ja-JP" altLang="en-US" sz="3600" dirty="0"/>
                  <a:t>とすると，次で表せる．</a:t>
                </a:r>
                <a:endParaRPr lang="en-US" altLang="ja-JP" sz="36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altLang="ja-JP" sz="4000" i="1" dirty="0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altLang="ja-JP" sz="400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sz="40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ja-JP" sz="40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4000" i="1" dirty="0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ja-JP" sz="4000" i="0" dirty="0" smtClean="0">
                                <a:latin typeface="Cambria Math" panose="02040503050406030204" pitchFamily="18" charset="0"/>
                              </a:rPr>
                              <m:t>out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ja-JP" sz="40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4000" i="1" dirty="0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ja-JP" sz="4000" i="0" dirty="0" smtClean="0">
                                <a:latin typeface="Cambria Math" panose="02040503050406030204" pitchFamily="18" charset="0"/>
                              </a:rPr>
                              <m:t>in</m:t>
                            </m:r>
                          </m:sub>
                        </m:sSub>
                      </m:den>
                    </m:f>
                    <m:r>
                      <a:rPr lang="en-US" altLang="ja-JP" sz="400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sz="40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ja-JP" sz="40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4000" i="1" dirty="0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ja-JP" sz="4000" i="0" dirty="0" smtClean="0">
                                <a:latin typeface="Cambria Math" panose="02040503050406030204" pitchFamily="18" charset="0"/>
                              </a:rPr>
                              <m:t>in</m:t>
                            </m:r>
                          </m:sub>
                        </m:sSub>
                        <m:r>
                          <a:rPr lang="en-US" altLang="ja-JP" sz="400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ja-JP" sz="40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4000" i="1" dirty="0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ja-JP" sz="4000" i="0" dirty="0" smtClean="0">
                                <a:latin typeface="Cambria Math" panose="02040503050406030204" pitchFamily="18" charset="0"/>
                              </a:rPr>
                              <m:t>out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ja-JP" sz="40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4000" i="1" dirty="0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ja-JP" sz="4000" i="0" dirty="0" smtClean="0">
                                <a:latin typeface="Cambria Math" panose="02040503050406030204" pitchFamily="18" charset="0"/>
                              </a:rPr>
                              <m:t>in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altLang="ja-JP" sz="4000" dirty="0"/>
                  <a:t> …(2.68)</a:t>
                </a:r>
                <a:endParaRPr lang="ja-JP" altLang="en-US" sz="4000" dirty="0"/>
              </a:p>
            </p:txBody>
          </p:sp>
        </mc:Choice>
        <mc:Fallback xmlns="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43C9F149-A208-0465-FC4B-B7012C5525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24"/>
              </p:nvPr>
            </p:nvSpPr>
            <p:spPr>
              <a:xfrm>
                <a:off x="0" y="1329851"/>
                <a:ext cx="10665945" cy="6242256"/>
              </a:xfrm>
              <a:blipFill>
                <a:blip r:embed="rId2"/>
                <a:stretch>
                  <a:fillRect l="-1543" t="-1465" r="-154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タイトル 3">
            <a:extLst>
              <a:ext uri="{FF2B5EF4-FFF2-40B4-BE49-F238E27FC236}">
                <a16:creationId xmlns:a16="http://schemas.microsoft.com/office/drawing/2014/main" id="{4D6AA6A5-9C2C-77F2-405D-A5A1740920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863" y="417834"/>
            <a:ext cx="10133082" cy="892355"/>
          </a:xfrm>
        </p:spPr>
        <p:txBody>
          <a:bodyPr/>
          <a:lstStyle/>
          <a:p>
            <a:r>
              <a:rPr kumimoji="1" lang="ja-JP" altLang="en-US" dirty="0"/>
              <a:t>熱効率 </a:t>
            </a:r>
            <a:r>
              <a:rPr kumimoji="1" lang="en-US" altLang="ja-JP" dirty="0"/>
              <a:t>-2</a:t>
            </a:r>
            <a:endParaRPr kumimoji="1" lang="ja-JP" altLang="en-US" dirty="0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C67DE469-56D0-5A1D-27CB-BAEFF30A733A}"/>
              </a:ext>
            </a:extLst>
          </p:cNvPr>
          <p:cNvSpPr/>
          <p:nvPr/>
        </p:nvSpPr>
        <p:spPr>
          <a:xfrm>
            <a:off x="7863469" y="90843"/>
            <a:ext cx="2242021" cy="1096133"/>
          </a:xfrm>
          <a:prstGeom prst="rect">
            <a:avLst/>
          </a:prstGeom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3">
                      <a:lumMod val="75000"/>
                    </a:schemeClr>
                  </a:solidFill>
                </a:ln>
              </a:rPr>
              <a:t>板書</a:t>
            </a:r>
          </a:p>
        </p:txBody>
      </p:sp>
    </p:spTree>
    <p:extLst>
      <p:ext uri="{BB962C8B-B14F-4D97-AF65-F5344CB8AC3E}">
        <p14:creationId xmlns:p14="http://schemas.microsoft.com/office/powerpoint/2010/main" val="2675963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9D7B16F5-C395-CFDD-E68E-9335993C0F3C}"/>
              </a:ext>
            </a:extLst>
          </p:cNvPr>
          <p:cNvSpPr>
            <a:spLocks/>
          </p:cNvSpPr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2">
                      <a:lumMod val="50000"/>
                    </a:schemeClr>
                  </a:solidFill>
                </a:ln>
              </a:rPr>
              <a:t>余談</a:t>
            </a:r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CE5093DC-F2A8-FC6B-EBF1-2C4F535124A7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9</a:t>
            </a:fld>
            <a:endParaRPr kumimoji="1" lang="ja-JP" altLang="en-US">
              <a:latin typeface="+mn-ea"/>
              <a:ea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4C331532-D4CF-F06C-05AF-CCE9FFE7FC5C}"/>
                  </a:ext>
                </a:extLst>
              </p:cNvPr>
              <p:cNvSpPr>
                <a:spLocks noGrp="1"/>
              </p:cNvSpPr>
              <p:nvPr>
                <p:ph type="body" sz="quarter" idx="24"/>
              </p:nvPr>
            </p:nvSpPr>
            <p:spPr>
              <a:xfrm>
                <a:off x="0" y="1317411"/>
                <a:ext cx="10665945" cy="6242256"/>
              </a:xfrm>
            </p:spPr>
            <p:txBody>
              <a:bodyPr/>
              <a:lstStyle/>
              <a:p>
                <a:r>
                  <a:rPr lang="ja-JP" altLang="en-US" sz="3200" dirty="0">
                    <a:latin typeface="+mn-ea"/>
                    <a:ea typeface="+mn-ea"/>
                  </a:rPr>
                  <a:t>水</a:t>
                </a:r>
                <a:r>
                  <a:rPr lang="en-US" altLang="ja-JP" sz="3200" dirty="0">
                    <a:latin typeface="+mn-ea"/>
                    <a:ea typeface="+mn-ea"/>
                    <a:cs typeface="CMU Serif" panose="02000603000000000000" pitchFamily="2" charset="0"/>
                  </a:rPr>
                  <a:t>1[</a:t>
                </a:r>
                <a:r>
                  <a:rPr lang="en-US" altLang="ja-JP" sz="3200" dirty="0">
                    <a:latin typeface="+mn-ea"/>
                    <a:ea typeface="+mn-ea"/>
                  </a:rPr>
                  <a:t>mol]</a:t>
                </a:r>
                <a:r>
                  <a:rPr lang="ja-JP" altLang="en-US" sz="3200" dirty="0">
                    <a:latin typeface="+mn-ea"/>
                    <a:ea typeface="+mn-ea"/>
                  </a:rPr>
                  <a:t>は</a:t>
                </a:r>
                <a:r>
                  <a:rPr lang="en-US" altLang="ja-JP" sz="3200" dirty="0">
                    <a:latin typeface="+mn-ea"/>
                    <a:ea typeface="+mn-ea"/>
                    <a:cs typeface="CMU Serif" panose="02000603000000000000" pitchFamily="2" charset="0"/>
                  </a:rPr>
                  <a:t>18[</a:t>
                </a:r>
                <a:r>
                  <a:rPr lang="en-US" altLang="ja-JP" sz="3200" dirty="0">
                    <a:latin typeface="+mn-ea"/>
                    <a:ea typeface="+mn-ea"/>
                  </a:rPr>
                  <a:t>g]</a:t>
                </a:r>
                <a:r>
                  <a:rPr lang="ja-JP" altLang="en-US" sz="3200" dirty="0">
                    <a:latin typeface="+mn-ea"/>
                    <a:ea typeface="+mn-ea"/>
                  </a:rPr>
                  <a:t>でその体積は</a:t>
                </a:r>
                <a:r>
                  <a:rPr lang="en-US" altLang="ja-JP" sz="3200" dirty="0">
                    <a:latin typeface="+mn-ea"/>
                    <a:ea typeface="+mn-ea"/>
                    <a:cs typeface="CMU Serif" panose="02000603000000000000" pitchFamily="2" charset="0"/>
                  </a:rPr>
                  <a:t>18[</a:t>
                </a:r>
                <a:r>
                  <a:rPr lang="en-US" altLang="ja-JP" sz="3200" dirty="0">
                    <a:latin typeface="+mn-ea"/>
                    <a:ea typeface="+mn-ea"/>
                  </a:rPr>
                  <a:t>m</a:t>
                </a:r>
                <a:r>
                  <a:rPr lang="en-US" altLang="ja-JP" sz="3200" baseline="30000" dirty="0">
                    <a:latin typeface="+mn-ea"/>
                    <a:ea typeface="+mn-ea"/>
                  </a:rPr>
                  <a:t>3</a:t>
                </a:r>
                <a:r>
                  <a:rPr lang="en-US" altLang="ja-JP" sz="3200" dirty="0">
                    <a:latin typeface="+mn-ea"/>
                    <a:ea typeface="+mn-ea"/>
                  </a:rPr>
                  <a:t>]</a:t>
                </a:r>
                <a:r>
                  <a:rPr lang="ja-JP" altLang="en-US" sz="3200" dirty="0">
                    <a:latin typeface="+mn-ea"/>
                    <a:ea typeface="+mn-ea"/>
                  </a:rPr>
                  <a:t>なので，その分子間距離は次である．</a:t>
                </a:r>
                <a:endParaRPr lang="en-US" altLang="ja-JP" sz="3200" dirty="0">
                  <a:latin typeface="+mn-ea"/>
                  <a:ea typeface="+mn-ea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3600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ja-JP" sz="3600" i="1">
                            <a:latin typeface="Cambria Math" panose="02040503050406030204" pitchFamily="18" charset="0"/>
                            <a:ea typeface="+mn-ea"/>
                          </a:rPr>
                          <m:t>𝑟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ja-JP" sz="3600">
                            <a:latin typeface="Cambria Math" panose="02040503050406030204" pitchFamily="18" charset="0"/>
                            <a:ea typeface="+mn-ea"/>
                          </a:rPr>
                          <m:t>wat</m:t>
                        </m:r>
                      </m:sub>
                    </m:sSub>
                    <m:r>
                      <a:rPr lang="en-US" altLang="ja-JP" sz="3600" i="1">
                        <a:latin typeface="Cambria Math" panose="02040503050406030204" pitchFamily="18" charset="0"/>
                        <a:ea typeface="+mn-ea"/>
                      </a:rPr>
                      <m:t>=</m:t>
                    </m:r>
                    <m:rad>
                      <m:radPr>
                        <m:ctrlPr>
                          <a:rPr lang="en-US" altLang="ja-JP" sz="3600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radPr>
                      <m:deg>
                        <m:r>
                          <a:rPr lang="en-US" altLang="ja-JP" sz="3600" i="1">
                            <a:latin typeface="Cambria Math" panose="02040503050406030204" pitchFamily="18" charset="0"/>
                            <a:ea typeface="+mn-ea"/>
                          </a:rPr>
                          <m:t>3</m:t>
                        </m:r>
                      </m:deg>
                      <m:e>
                        <m:f>
                          <m:fPr>
                            <m:ctrlPr>
                              <a:rPr lang="en-US" altLang="ja-JP" sz="3600" i="1"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fPr>
                          <m:num>
                            <m:r>
                              <a:rPr lang="en-US" altLang="ja-JP" sz="3600" i="1">
                                <a:latin typeface="Cambria Math" panose="02040503050406030204" pitchFamily="18" charset="0"/>
                                <a:ea typeface="+mn-ea"/>
                              </a:rPr>
                              <m:t>18×</m:t>
                            </m:r>
                            <m:sSup>
                              <m:sSupPr>
                                <m:ctrlPr>
                                  <a:rPr lang="en-US" altLang="ja-JP" sz="3600" i="1">
                                    <a:latin typeface="Cambria Math" panose="02040503050406030204" pitchFamily="18" charset="0"/>
                                    <a:ea typeface="+mn-ea"/>
                                  </a:rPr>
                                </m:ctrlPr>
                              </m:sSupPr>
                              <m:e>
                                <m:r>
                                  <a:rPr lang="en-US" altLang="ja-JP" sz="3600" i="1">
                                    <a:latin typeface="Cambria Math" panose="02040503050406030204" pitchFamily="18" charset="0"/>
                                    <a:ea typeface="+mn-ea"/>
                                  </a:rPr>
                                  <m:t>10</m:t>
                                </m:r>
                              </m:e>
                              <m:sup>
                                <m:r>
                                  <a:rPr lang="en-US" altLang="ja-JP" sz="3600" i="1">
                                    <a:latin typeface="Cambria Math" panose="02040503050406030204" pitchFamily="18" charset="0"/>
                                    <a:ea typeface="+mn-ea"/>
                                  </a:rPr>
                                  <m:t>−6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altLang="ja-JP" sz="3600" i="1">
                                    <a:latin typeface="Cambria Math" panose="02040503050406030204" pitchFamily="18" charset="0"/>
                                    <a:ea typeface="+mn-ea"/>
                                  </a:rPr>
                                </m:ctrlPr>
                              </m:sSupPr>
                              <m:e>
                                <m:r>
                                  <a:rPr lang="en-US" altLang="ja-JP" sz="3600" i="1">
                                    <a:latin typeface="Cambria Math" panose="02040503050406030204" pitchFamily="18" charset="0"/>
                                    <a:ea typeface="+mn-ea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ja-JP" sz="3600">
                                    <a:latin typeface="Cambria Math" panose="02040503050406030204" pitchFamily="18" charset="0"/>
                                    <a:ea typeface="+mn-ea"/>
                                  </a:rPr>
                                  <m:t>m</m:t>
                                </m:r>
                              </m:e>
                              <m:sup>
                                <m:r>
                                  <a:rPr lang="en-US" altLang="ja-JP" sz="3600" i="1">
                                    <a:latin typeface="Cambria Math" panose="02040503050406030204" pitchFamily="18" charset="0"/>
                                    <a:ea typeface="+mn-ea"/>
                                  </a:rPr>
                                  <m:t>3</m:t>
                                </m:r>
                              </m:sup>
                            </m:sSup>
                            <m:r>
                              <m:rPr>
                                <m:lit/>
                              </m:rPr>
                              <a:rPr lang="en-US" altLang="ja-JP" sz="3600" i="1">
                                <a:latin typeface="Cambria Math" panose="02040503050406030204" pitchFamily="18" charset="0"/>
                                <a:ea typeface="+mn-ea"/>
                              </a:rPr>
                              <m:t>/</m:t>
                            </m:r>
                            <m:r>
                              <m:rPr>
                                <m:sty m:val="p"/>
                              </m:rPr>
                              <a:rPr lang="en-US" altLang="ja-JP" sz="3600">
                                <a:latin typeface="Cambria Math" panose="02040503050406030204" pitchFamily="18" charset="0"/>
                                <a:ea typeface="+mn-ea"/>
                              </a:rPr>
                              <m:t>mol</m:t>
                            </m:r>
                          </m:num>
                          <m:den>
                            <m:r>
                              <a:rPr lang="en-US" altLang="ja-JP" sz="3600" i="1">
                                <a:latin typeface="Cambria Math" panose="02040503050406030204" pitchFamily="18" charset="0"/>
                                <a:ea typeface="+mn-ea"/>
                              </a:rPr>
                              <m:t>6.0×</m:t>
                            </m:r>
                            <m:sSup>
                              <m:sSupPr>
                                <m:ctrlPr>
                                  <a:rPr lang="en-US" altLang="ja-JP" sz="3600" i="1">
                                    <a:latin typeface="Cambria Math" panose="02040503050406030204" pitchFamily="18" charset="0"/>
                                    <a:ea typeface="+mn-ea"/>
                                  </a:rPr>
                                </m:ctrlPr>
                              </m:sSupPr>
                              <m:e>
                                <m:r>
                                  <a:rPr lang="en-US" altLang="ja-JP" sz="3600" i="1">
                                    <a:latin typeface="Cambria Math" panose="02040503050406030204" pitchFamily="18" charset="0"/>
                                    <a:ea typeface="+mn-ea"/>
                                  </a:rPr>
                                  <m:t>10</m:t>
                                </m:r>
                              </m:e>
                              <m:sup>
                                <m:r>
                                  <a:rPr lang="en-US" altLang="ja-JP" sz="3600" i="1">
                                    <a:latin typeface="Cambria Math" panose="02040503050406030204" pitchFamily="18" charset="0"/>
                                    <a:ea typeface="+mn-ea"/>
                                  </a:rPr>
                                  <m:t>23</m:t>
                                </m:r>
                              </m:sup>
                            </m:sSup>
                            <m:r>
                              <a:rPr lang="en-US" altLang="ja-JP" sz="3600" i="1">
                                <a:latin typeface="Cambria Math" panose="02040503050406030204" pitchFamily="18" charset="0"/>
                                <a:ea typeface="+mn-ea"/>
                              </a:rPr>
                              <m:t> </m:t>
                            </m:r>
                            <m:r>
                              <m:rPr>
                                <m:lit/>
                              </m:rPr>
                              <a:rPr lang="en-US" altLang="ja-JP" sz="3600" i="1">
                                <a:latin typeface="Cambria Math" panose="02040503050406030204" pitchFamily="18" charset="0"/>
                                <a:ea typeface="+mn-ea"/>
                              </a:rPr>
                              <m:t>/</m:t>
                            </m:r>
                            <m:r>
                              <m:rPr>
                                <m:sty m:val="p"/>
                              </m:rPr>
                              <a:rPr lang="en-US" altLang="ja-JP" sz="3600">
                                <a:latin typeface="Cambria Math" panose="02040503050406030204" pitchFamily="18" charset="0"/>
                                <a:ea typeface="+mn-ea"/>
                              </a:rPr>
                              <m:t>mol</m:t>
                            </m:r>
                          </m:den>
                        </m:f>
                      </m:e>
                    </m:rad>
                    <m:r>
                      <a:rPr lang="en-US" altLang="ja-JP" sz="3600" i="1">
                        <a:latin typeface="Cambria Math" panose="02040503050406030204" pitchFamily="18" charset="0"/>
                        <a:ea typeface="+mn-ea"/>
                      </a:rPr>
                      <m:t>≒3×</m:t>
                    </m:r>
                    <m:sSup>
                      <m:sSupPr>
                        <m:ctrlPr>
                          <a:rPr lang="en-US" altLang="ja-JP" sz="3600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sSupPr>
                      <m:e>
                        <m:r>
                          <a:rPr lang="en-US" altLang="ja-JP" sz="3600" i="1">
                            <a:latin typeface="Cambria Math" panose="02040503050406030204" pitchFamily="18" charset="0"/>
                            <a:ea typeface="+mn-ea"/>
                          </a:rPr>
                          <m:t>10</m:t>
                        </m:r>
                      </m:e>
                      <m:sup>
                        <m:r>
                          <a:rPr lang="en-US" altLang="ja-JP" sz="3600" i="1">
                            <a:latin typeface="Cambria Math" panose="02040503050406030204" pitchFamily="18" charset="0"/>
                            <a:ea typeface="+mn-ea"/>
                          </a:rPr>
                          <m:t>−10</m:t>
                        </m:r>
                      </m:sup>
                    </m:sSup>
                    <m:r>
                      <m:rPr>
                        <m:sty m:val="p"/>
                      </m:rPr>
                      <a:rPr lang="en-US" altLang="ja-JP" sz="3600">
                        <a:latin typeface="Cambria Math" panose="02040503050406030204" pitchFamily="18" charset="0"/>
                        <a:ea typeface="+mn-ea"/>
                      </a:rPr>
                      <m:t>m</m:t>
                    </m:r>
                  </m:oMath>
                </a14:m>
                <a:r>
                  <a:rPr lang="en-US" altLang="ja-JP" sz="3600" dirty="0">
                    <a:latin typeface="+mn-ea"/>
                    <a:ea typeface="+mn-ea"/>
                    <a:cs typeface="CMU Serif" panose="02000603000000000000" pitchFamily="2" charset="0"/>
                  </a:rPr>
                  <a:t> …(2.2)</a:t>
                </a:r>
              </a:p>
              <a:p>
                <a:r>
                  <a:rPr lang="ja-JP" altLang="en-US" sz="3200" dirty="0">
                    <a:latin typeface="+mn-ea"/>
                    <a:ea typeface="+mn-ea"/>
                    <a:cs typeface="CMU Serif" panose="02000603000000000000" pitchFamily="2" charset="0"/>
                  </a:rPr>
                  <a:t>これは分子半径とほぼ同じになる．</a:t>
                </a:r>
                <a:endParaRPr lang="en-US" altLang="ja-JP" sz="3200" dirty="0">
                  <a:latin typeface="+mn-ea"/>
                  <a:ea typeface="+mn-ea"/>
                  <a:cs typeface="CMU Serif" panose="02000603000000000000" pitchFamily="2" charset="0"/>
                </a:endParaRPr>
              </a:p>
              <a:p>
                <a:r>
                  <a:rPr lang="ja-JP" altLang="en-US" sz="3200" dirty="0">
                    <a:latin typeface="+mn-ea"/>
                    <a:ea typeface="+mn-ea"/>
                    <a:cs typeface="CMU Serif" panose="02000603000000000000" pitchFamily="2" charset="0"/>
                  </a:rPr>
                  <a:t>気体</a:t>
                </a:r>
                <a:r>
                  <a:rPr lang="en-US" altLang="ja-JP" sz="3200" dirty="0">
                    <a:latin typeface="+mn-ea"/>
                    <a:ea typeface="+mn-ea"/>
                    <a:cs typeface="CMU Serif" panose="02000603000000000000" pitchFamily="2" charset="0"/>
                  </a:rPr>
                  <a:t>1[mol]</a:t>
                </a:r>
                <a:r>
                  <a:rPr lang="ja-JP" altLang="en-US" sz="3200" dirty="0">
                    <a:latin typeface="+mn-ea"/>
                    <a:ea typeface="+mn-ea"/>
                    <a:cs typeface="CMU Serif" panose="02000603000000000000" pitchFamily="2" charset="0"/>
                  </a:rPr>
                  <a:t>は標準状態で</a:t>
                </a:r>
                <a:r>
                  <a:rPr lang="en-US" altLang="ja-JP" sz="3200" dirty="0">
                    <a:latin typeface="+mn-ea"/>
                    <a:ea typeface="+mn-ea"/>
                    <a:cs typeface="CMU Serif" panose="02000603000000000000" pitchFamily="2" charset="0"/>
                  </a:rPr>
                  <a:t>22.4×10</a:t>
                </a:r>
                <a:r>
                  <a:rPr lang="en-US" altLang="ja-JP" sz="3200" baseline="30000" dirty="0">
                    <a:latin typeface="+mn-ea"/>
                    <a:ea typeface="+mn-ea"/>
                    <a:cs typeface="CMU Serif" panose="02000603000000000000" pitchFamily="2" charset="0"/>
                  </a:rPr>
                  <a:t>-3</a:t>
                </a:r>
                <a:r>
                  <a:rPr lang="en-US" altLang="ja-JP" sz="3200" dirty="0">
                    <a:latin typeface="+mn-ea"/>
                    <a:ea typeface="+mn-ea"/>
                    <a:cs typeface="CMU Serif" panose="02000603000000000000" pitchFamily="2" charset="0"/>
                  </a:rPr>
                  <a:t>[m</a:t>
                </a:r>
                <a:r>
                  <a:rPr lang="en-US" altLang="ja-JP" sz="3200" baseline="30000" dirty="0">
                    <a:latin typeface="+mn-ea"/>
                    <a:ea typeface="+mn-ea"/>
                    <a:cs typeface="CMU Serif" panose="02000603000000000000" pitchFamily="2" charset="0"/>
                  </a:rPr>
                  <a:t>3</a:t>
                </a:r>
                <a:r>
                  <a:rPr lang="en-US" altLang="ja-JP" sz="3200" dirty="0">
                    <a:latin typeface="+mn-ea"/>
                    <a:ea typeface="+mn-ea"/>
                    <a:cs typeface="CMU Serif" panose="02000603000000000000" pitchFamily="2" charset="0"/>
                  </a:rPr>
                  <a:t>]</a:t>
                </a:r>
                <a:r>
                  <a:rPr lang="ja-JP" altLang="en-US" sz="3200" dirty="0">
                    <a:latin typeface="+mn-ea"/>
                    <a:ea typeface="+mn-ea"/>
                    <a:cs typeface="CMU Serif" panose="02000603000000000000" pitchFamily="2" charset="0"/>
                  </a:rPr>
                  <a:t>なので，その分子間距離は次である．</a:t>
                </a:r>
                <a:endParaRPr lang="en-US" altLang="ja-JP" sz="3200" dirty="0">
                  <a:latin typeface="+mn-ea"/>
                  <a:ea typeface="+mn-ea"/>
                  <a:cs typeface="CMU Serif" panose="02000603000000000000" pitchFamily="2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3600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ja-JP" sz="3600" i="1">
                            <a:latin typeface="Cambria Math" panose="02040503050406030204" pitchFamily="18" charset="0"/>
                            <a:ea typeface="+mn-ea"/>
                          </a:rPr>
                          <m:t>𝑟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ja-JP" sz="3600" i="1">
                            <a:latin typeface="Cambria Math" panose="02040503050406030204" pitchFamily="18" charset="0"/>
                            <a:ea typeface="+mn-ea"/>
                          </a:rPr>
                          <m:t>air</m:t>
                        </m:r>
                      </m:sub>
                    </m:sSub>
                    <m:r>
                      <a:rPr lang="en-US" altLang="ja-JP" sz="3600" i="1">
                        <a:latin typeface="Cambria Math" panose="02040503050406030204" pitchFamily="18" charset="0"/>
                        <a:ea typeface="+mn-ea"/>
                      </a:rPr>
                      <m:t>=</m:t>
                    </m:r>
                    <m:rad>
                      <m:radPr>
                        <m:ctrlPr>
                          <a:rPr lang="en-US" altLang="ja-JP" sz="3600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radPr>
                      <m:deg>
                        <m:r>
                          <a:rPr lang="en-US" altLang="ja-JP" sz="3600" i="1">
                            <a:latin typeface="Cambria Math" panose="02040503050406030204" pitchFamily="18" charset="0"/>
                            <a:ea typeface="+mn-ea"/>
                          </a:rPr>
                          <m:t>3</m:t>
                        </m:r>
                      </m:deg>
                      <m:e>
                        <m:f>
                          <m:fPr>
                            <m:ctrlPr>
                              <a:rPr lang="en-US" altLang="ja-JP" sz="3600" i="1"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fPr>
                          <m:num>
                            <m:r>
                              <a:rPr lang="en-US" altLang="ja-JP" sz="3600" i="1">
                                <a:latin typeface="Cambria Math" panose="02040503050406030204" pitchFamily="18" charset="0"/>
                                <a:ea typeface="+mn-ea"/>
                              </a:rPr>
                              <m:t>22×</m:t>
                            </m:r>
                            <m:sSup>
                              <m:sSupPr>
                                <m:ctrlPr>
                                  <a:rPr lang="en-US" altLang="ja-JP" sz="3600" i="1">
                                    <a:latin typeface="Cambria Math" panose="02040503050406030204" pitchFamily="18" charset="0"/>
                                    <a:ea typeface="+mn-ea"/>
                                  </a:rPr>
                                </m:ctrlPr>
                              </m:sSupPr>
                              <m:e>
                                <m:r>
                                  <a:rPr lang="en-US" altLang="ja-JP" sz="3600" i="1">
                                    <a:latin typeface="Cambria Math" panose="02040503050406030204" pitchFamily="18" charset="0"/>
                                    <a:ea typeface="+mn-ea"/>
                                  </a:rPr>
                                  <m:t>10</m:t>
                                </m:r>
                              </m:e>
                              <m:sup>
                                <m:r>
                                  <a:rPr lang="en-US" altLang="ja-JP" sz="3600" i="1">
                                    <a:latin typeface="Cambria Math" panose="02040503050406030204" pitchFamily="18" charset="0"/>
                                    <a:ea typeface="+mn-ea"/>
                                  </a:rPr>
                                  <m:t>−3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altLang="ja-JP" sz="3600" i="1">
                                    <a:latin typeface="Cambria Math" panose="02040503050406030204" pitchFamily="18" charset="0"/>
                                    <a:ea typeface="+mn-ea"/>
                                  </a:rPr>
                                </m:ctrlPr>
                              </m:sSupPr>
                              <m:e>
                                <m:r>
                                  <a:rPr lang="en-US" altLang="ja-JP" sz="3600" i="1">
                                    <a:latin typeface="Cambria Math" panose="02040503050406030204" pitchFamily="18" charset="0"/>
                                    <a:ea typeface="+mn-ea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ja-JP" sz="3600">
                                    <a:latin typeface="Cambria Math" panose="02040503050406030204" pitchFamily="18" charset="0"/>
                                    <a:ea typeface="+mn-ea"/>
                                  </a:rPr>
                                  <m:t>m</m:t>
                                </m:r>
                              </m:e>
                              <m:sup>
                                <m:r>
                                  <a:rPr lang="en-US" altLang="ja-JP" sz="3600" i="1">
                                    <a:latin typeface="Cambria Math" panose="02040503050406030204" pitchFamily="18" charset="0"/>
                                    <a:ea typeface="+mn-ea"/>
                                  </a:rPr>
                                  <m:t>3</m:t>
                                </m:r>
                              </m:sup>
                            </m:sSup>
                            <m:r>
                              <m:rPr>
                                <m:lit/>
                              </m:rPr>
                              <a:rPr lang="en-US" altLang="ja-JP" sz="3600" i="1">
                                <a:latin typeface="Cambria Math" panose="02040503050406030204" pitchFamily="18" charset="0"/>
                                <a:ea typeface="+mn-ea"/>
                              </a:rPr>
                              <m:t>/</m:t>
                            </m:r>
                            <m:r>
                              <m:rPr>
                                <m:sty m:val="p"/>
                              </m:rPr>
                              <a:rPr lang="en-US" altLang="ja-JP" sz="3600">
                                <a:latin typeface="Cambria Math" panose="02040503050406030204" pitchFamily="18" charset="0"/>
                                <a:ea typeface="+mn-ea"/>
                              </a:rPr>
                              <m:t>mol</m:t>
                            </m:r>
                          </m:num>
                          <m:den>
                            <m:r>
                              <a:rPr lang="en-US" altLang="ja-JP" sz="3600" i="1">
                                <a:latin typeface="Cambria Math" panose="02040503050406030204" pitchFamily="18" charset="0"/>
                                <a:ea typeface="+mn-ea"/>
                              </a:rPr>
                              <m:t>6.0×</m:t>
                            </m:r>
                            <m:sSup>
                              <m:sSupPr>
                                <m:ctrlPr>
                                  <a:rPr lang="en-US" altLang="ja-JP" sz="3600" i="1">
                                    <a:latin typeface="Cambria Math" panose="02040503050406030204" pitchFamily="18" charset="0"/>
                                    <a:ea typeface="+mn-ea"/>
                                  </a:rPr>
                                </m:ctrlPr>
                              </m:sSupPr>
                              <m:e>
                                <m:r>
                                  <a:rPr lang="en-US" altLang="ja-JP" sz="3600" i="1">
                                    <a:latin typeface="Cambria Math" panose="02040503050406030204" pitchFamily="18" charset="0"/>
                                    <a:ea typeface="+mn-ea"/>
                                  </a:rPr>
                                  <m:t>10</m:t>
                                </m:r>
                              </m:e>
                              <m:sup>
                                <m:r>
                                  <a:rPr lang="en-US" altLang="ja-JP" sz="3600" i="1">
                                    <a:latin typeface="Cambria Math" panose="02040503050406030204" pitchFamily="18" charset="0"/>
                                    <a:ea typeface="+mn-ea"/>
                                  </a:rPr>
                                  <m:t>23</m:t>
                                </m:r>
                              </m:sup>
                            </m:sSup>
                            <m:r>
                              <a:rPr lang="en-US" altLang="ja-JP" sz="3600" i="1">
                                <a:latin typeface="Cambria Math" panose="02040503050406030204" pitchFamily="18" charset="0"/>
                                <a:ea typeface="+mn-ea"/>
                              </a:rPr>
                              <m:t> </m:t>
                            </m:r>
                            <m:r>
                              <m:rPr>
                                <m:lit/>
                              </m:rPr>
                              <a:rPr lang="en-US" altLang="ja-JP" sz="3600" i="1">
                                <a:latin typeface="Cambria Math" panose="02040503050406030204" pitchFamily="18" charset="0"/>
                                <a:ea typeface="+mn-ea"/>
                              </a:rPr>
                              <m:t>/</m:t>
                            </m:r>
                            <m:r>
                              <m:rPr>
                                <m:sty m:val="p"/>
                              </m:rPr>
                              <a:rPr lang="en-US" altLang="ja-JP" sz="3600">
                                <a:latin typeface="Cambria Math" panose="02040503050406030204" pitchFamily="18" charset="0"/>
                                <a:ea typeface="+mn-ea"/>
                              </a:rPr>
                              <m:t>mol</m:t>
                            </m:r>
                          </m:den>
                        </m:f>
                      </m:e>
                    </m:rad>
                    <m:r>
                      <a:rPr lang="en-US" altLang="ja-JP" sz="3600" i="1">
                        <a:latin typeface="Cambria Math" panose="02040503050406030204" pitchFamily="18" charset="0"/>
                        <a:ea typeface="+mn-ea"/>
                      </a:rPr>
                      <m:t>≒3×</m:t>
                    </m:r>
                    <m:sSup>
                      <m:sSupPr>
                        <m:ctrlPr>
                          <a:rPr lang="en-US" altLang="ja-JP" sz="3600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sSupPr>
                      <m:e>
                        <m:r>
                          <a:rPr lang="en-US" altLang="ja-JP" sz="3600" i="1">
                            <a:latin typeface="Cambria Math" panose="02040503050406030204" pitchFamily="18" charset="0"/>
                            <a:ea typeface="+mn-ea"/>
                          </a:rPr>
                          <m:t>10</m:t>
                        </m:r>
                      </m:e>
                      <m:sup>
                        <m:r>
                          <a:rPr lang="en-US" altLang="ja-JP" sz="3600" i="1">
                            <a:latin typeface="Cambria Math" panose="02040503050406030204" pitchFamily="18" charset="0"/>
                            <a:ea typeface="+mn-ea"/>
                          </a:rPr>
                          <m:t>−9</m:t>
                        </m:r>
                      </m:sup>
                    </m:sSup>
                    <m:r>
                      <m:rPr>
                        <m:sty m:val="p"/>
                      </m:rPr>
                      <a:rPr lang="en-US" altLang="ja-JP" sz="3600">
                        <a:latin typeface="Cambria Math" panose="02040503050406030204" pitchFamily="18" charset="0"/>
                        <a:ea typeface="+mn-ea"/>
                      </a:rPr>
                      <m:t>m</m:t>
                    </m:r>
                  </m:oMath>
                </a14:m>
                <a:r>
                  <a:rPr lang="en-US" altLang="ja-JP" sz="3600" dirty="0">
                    <a:latin typeface="+mn-ea"/>
                    <a:ea typeface="+mn-ea"/>
                    <a:cs typeface="CMU Serif" panose="02000603000000000000" pitchFamily="2" charset="0"/>
                  </a:rPr>
                  <a:t> …(2.3)</a:t>
                </a:r>
              </a:p>
              <a:p>
                <a:r>
                  <a:rPr lang="ja-JP" altLang="en-US" sz="3200" dirty="0">
                    <a:latin typeface="+mn-ea"/>
                    <a:ea typeface="+mn-ea"/>
                    <a:cs typeface="CMU Serif" panose="02000603000000000000" pitchFamily="2" charset="0"/>
                  </a:rPr>
                  <a:t>よって </a:t>
                </a:r>
                <a:r>
                  <a:rPr lang="en-US" altLang="ja-JP" sz="3200" i="1" dirty="0" err="1">
                    <a:latin typeface="Cambria Math" panose="02040503050406030204" pitchFamily="18" charset="0"/>
                    <a:ea typeface="Cambria Math" panose="02040503050406030204" pitchFamily="18" charset="0"/>
                    <a:cs typeface="CMU Serif" panose="02000603000000000000" pitchFamily="2" charset="0"/>
                  </a:rPr>
                  <a:t>r</a:t>
                </a:r>
                <a:r>
                  <a:rPr lang="en-US" altLang="ja-JP" sz="3200" baseline="-25000" dirty="0" err="1">
                    <a:latin typeface="Cambria Math" panose="02040503050406030204" pitchFamily="18" charset="0"/>
                    <a:ea typeface="Cambria Math" panose="02040503050406030204" pitchFamily="18" charset="0"/>
                    <a:cs typeface="CMU Serif" panose="02000603000000000000" pitchFamily="2" charset="0"/>
                  </a:rPr>
                  <a:t>air</a:t>
                </a:r>
                <a:r>
                  <a:rPr lang="en-US" altLang="ja-JP" sz="3200" dirty="0">
                    <a:latin typeface="Cambria Math" panose="02040503050406030204" pitchFamily="18" charset="0"/>
                    <a:ea typeface="Cambria Math" panose="02040503050406030204" pitchFamily="18" charset="0"/>
                    <a:cs typeface="CMU Serif" panose="02000603000000000000" pitchFamily="2" charset="0"/>
                  </a:rPr>
                  <a:t> </a:t>
                </a:r>
                <a:r>
                  <a:rPr lang="ja-JP" altLang="en-US" sz="3200" dirty="0">
                    <a:latin typeface="Cambria Math" panose="02040503050406030204" pitchFamily="18" charset="0"/>
                  </a:rPr>
                  <a:t>≒ </a:t>
                </a:r>
                <a:r>
                  <a:rPr lang="en-US" altLang="ja-JP" sz="3200" dirty="0">
                    <a:latin typeface="Cambria Math" panose="02040503050406030204" pitchFamily="18" charset="0"/>
                    <a:ea typeface="Cambria Math" panose="02040503050406030204" pitchFamily="18" charset="0"/>
                    <a:cs typeface="CMU Serif" panose="02000603000000000000" pitchFamily="2" charset="0"/>
                  </a:rPr>
                  <a:t>10</a:t>
                </a:r>
                <a:r>
                  <a:rPr lang="en-US" altLang="ja-JP" sz="3200" i="1" dirty="0">
                    <a:latin typeface="Cambria Math" panose="02040503050406030204" pitchFamily="18" charset="0"/>
                    <a:ea typeface="Cambria Math" panose="02040503050406030204" pitchFamily="18" charset="0"/>
                    <a:cs typeface="CMU Serif" panose="02000603000000000000" pitchFamily="2" charset="0"/>
                  </a:rPr>
                  <a:t>r</a:t>
                </a:r>
                <a:r>
                  <a:rPr lang="en-US" altLang="ja-JP" sz="3200" baseline="-25000" dirty="0">
                    <a:latin typeface="Cambria Math" panose="02040503050406030204" pitchFamily="18" charset="0"/>
                    <a:ea typeface="Cambria Math" panose="02040503050406030204" pitchFamily="18" charset="0"/>
                    <a:cs typeface="CMU Serif" panose="02000603000000000000" pitchFamily="2" charset="0"/>
                  </a:rPr>
                  <a:t>wat  </a:t>
                </a:r>
                <a:r>
                  <a:rPr lang="ja-JP" altLang="en-US" sz="3200" dirty="0">
                    <a:latin typeface="+mn-ea"/>
                    <a:ea typeface="+mn-ea"/>
                    <a:cs typeface="CMU Serif" panose="02000603000000000000" pitchFamily="2" charset="0"/>
                  </a:rPr>
                  <a:t>となる．</a:t>
                </a:r>
                <a:endParaRPr lang="en-US" altLang="ja-JP" sz="3200" dirty="0">
                  <a:latin typeface="+mn-ea"/>
                  <a:ea typeface="+mn-ea"/>
                  <a:cs typeface="CMU Serif" panose="02000603000000000000" pitchFamily="2" charset="0"/>
                </a:endParaRPr>
              </a:p>
            </p:txBody>
          </p:sp>
        </mc:Choice>
        <mc:Fallback xmlns="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4C331532-D4CF-F06C-05AF-CCE9FFE7FC5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24"/>
              </p:nvPr>
            </p:nvSpPr>
            <p:spPr>
              <a:xfrm>
                <a:off x="0" y="1317411"/>
                <a:ext cx="10665945" cy="6242256"/>
              </a:xfrm>
              <a:blipFill>
                <a:blip r:embed="rId2"/>
                <a:stretch>
                  <a:fillRect l="-1257" b="-127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タイトル 3">
            <a:extLst>
              <a:ext uri="{FF2B5EF4-FFF2-40B4-BE49-F238E27FC236}">
                <a16:creationId xmlns:a16="http://schemas.microsoft.com/office/drawing/2014/main" id="{DEAD8CAC-BC1D-0C80-68B7-28D0B195C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発展</a:t>
            </a:r>
            <a:r>
              <a:rPr kumimoji="1" lang="en-US" altLang="ja-JP"/>
              <a:t>: </a:t>
            </a:r>
            <a:r>
              <a:rPr kumimoji="1" lang="ja-JP" altLang="en-US"/>
              <a:t>分子間距離</a:t>
            </a:r>
          </a:p>
        </p:txBody>
      </p:sp>
      <p:sp>
        <p:nvSpPr>
          <p:cNvPr id="6" name="思考の吹き出し: 雲形 5">
            <a:extLst>
              <a:ext uri="{FF2B5EF4-FFF2-40B4-BE49-F238E27FC236}">
                <a16:creationId xmlns:a16="http://schemas.microsoft.com/office/drawing/2014/main" id="{35D6C227-C6C1-608E-DD8A-DF0486E7D17F}"/>
              </a:ext>
            </a:extLst>
          </p:cNvPr>
          <p:cNvSpPr>
            <a:spLocks/>
          </p:cNvSpPr>
          <p:nvPr/>
        </p:nvSpPr>
        <p:spPr>
          <a:xfrm>
            <a:off x="7293740" y="2015787"/>
            <a:ext cx="2625838" cy="1214960"/>
          </a:xfrm>
          <a:prstGeom prst="cloudCallout">
            <a:avLst>
              <a:gd name="adj1" fmla="val -75524"/>
              <a:gd name="adj2" fmla="val -47818"/>
            </a:avLst>
          </a:prstGeom>
          <a:gradFill>
            <a:gsLst>
              <a:gs pos="0">
                <a:schemeClr val="accent5">
                  <a:tint val="50000"/>
                  <a:satMod val="300000"/>
                  <a:alpha val="90000"/>
                </a:schemeClr>
              </a:gs>
              <a:gs pos="35000">
                <a:schemeClr val="accent5">
                  <a:tint val="37000"/>
                  <a:satMod val="300000"/>
                  <a:alpha val="90000"/>
                </a:schemeClr>
              </a:gs>
              <a:gs pos="100000">
                <a:schemeClr val="accent5">
                  <a:tint val="15000"/>
                  <a:satMod val="350000"/>
                  <a:alpha val="90000"/>
                </a:schemeClr>
              </a:gs>
            </a:gsLst>
          </a:gradFill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2400"/>
              <a:t>ピンポン玉の大きさ程</a:t>
            </a:r>
          </a:p>
        </p:txBody>
      </p:sp>
      <p:sp>
        <p:nvSpPr>
          <p:cNvPr id="9" name="思考の吹き出し: 雲形 8">
            <a:extLst>
              <a:ext uri="{FF2B5EF4-FFF2-40B4-BE49-F238E27FC236}">
                <a16:creationId xmlns:a16="http://schemas.microsoft.com/office/drawing/2014/main" id="{B0B9776D-B61E-E2E1-D97F-ED4B6DEBD414}"/>
              </a:ext>
            </a:extLst>
          </p:cNvPr>
          <p:cNvSpPr>
            <a:spLocks/>
          </p:cNvSpPr>
          <p:nvPr/>
        </p:nvSpPr>
        <p:spPr>
          <a:xfrm>
            <a:off x="7293740" y="5027971"/>
            <a:ext cx="2625838" cy="1214960"/>
          </a:xfrm>
          <a:prstGeom prst="cloudCallout">
            <a:avLst>
              <a:gd name="adj1" fmla="val -68062"/>
              <a:gd name="adj2" fmla="val -51402"/>
            </a:avLst>
          </a:prstGeom>
          <a:gradFill>
            <a:gsLst>
              <a:gs pos="0">
                <a:schemeClr val="accent4">
                  <a:tint val="50000"/>
                  <a:satMod val="300000"/>
                  <a:alpha val="90000"/>
                </a:schemeClr>
              </a:gs>
              <a:gs pos="35000">
                <a:schemeClr val="accent4">
                  <a:tint val="37000"/>
                  <a:satMod val="300000"/>
                  <a:alpha val="90000"/>
                </a:schemeClr>
              </a:gs>
              <a:gs pos="100000">
                <a:schemeClr val="accent4">
                  <a:tint val="15000"/>
                  <a:satMod val="350000"/>
                  <a:alpha val="90000"/>
                </a:schemeClr>
              </a:gs>
            </a:gsLst>
          </a:gradFill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2400"/>
              <a:t>ﾊﾞｽｹｯﾄﾎﾞｰﾙの大きさ程</a:t>
            </a:r>
          </a:p>
        </p:txBody>
      </p:sp>
    </p:spTree>
    <p:extLst>
      <p:ext uri="{BB962C8B-B14F-4D97-AF65-F5344CB8AC3E}">
        <p14:creationId xmlns:p14="http://schemas.microsoft.com/office/powerpoint/2010/main" val="714853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</p:bldLst>
  </p:timing>
</p:sld>
</file>

<file path=ppt/theme/theme1.xml><?xml version="1.0" encoding="utf-8"?>
<a:theme xmlns:a="http://schemas.openxmlformats.org/drawingml/2006/main" name="theme">
  <a:themeElements>
    <a:clrScheme name="V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CCEAF6"/>
      </a:accent2>
      <a:accent3>
        <a:srgbClr val="70AD47"/>
      </a:accent3>
      <a:accent4>
        <a:srgbClr val="ED7D31"/>
      </a:accent4>
      <a:accent5>
        <a:srgbClr val="FFC000"/>
      </a:accent5>
      <a:accent6>
        <a:srgbClr val="FF42A1"/>
      </a:accent6>
      <a:hlink>
        <a:srgbClr val="0563C1"/>
      </a:hlink>
      <a:folHlink>
        <a:srgbClr val="954F72"/>
      </a:folHlink>
    </a:clrScheme>
    <a:fontScheme name="admit_def_font">
      <a:majorFont>
        <a:latin typeface="ＭＳ 明朝"/>
        <a:ea typeface="ＭＳ 明朝"/>
        <a:cs typeface=""/>
      </a:majorFont>
      <a:minorFont>
        <a:latin typeface="ＭＳ ゴシック"/>
        <a:ea typeface="ＭＳ 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プレゼンテーション1.pptx" id="{B91884F2-BE22-4170-A2DE-A4199AF6539C}" vid="{6AC2C493-6F9B-4359-AFDE-7EC983C29B72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游ゴシック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テーマ">
  <a:themeElements>
    <a:clrScheme name="standard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CCEAF6"/>
      </a:accent2>
      <a:accent3>
        <a:srgbClr val="70AD47"/>
      </a:accent3>
      <a:accent4>
        <a:srgbClr val="ED7D31"/>
      </a:accent4>
      <a:accent5>
        <a:srgbClr val="FFC000"/>
      </a:accent5>
      <a:accent6>
        <a:srgbClr val="FF42A1"/>
      </a:accent6>
      <a:hlink>
        <a:srgbClr val="0563C1"/>
      </a:hlink>
      <a:folHlink>
        <a:srgbClr val="954F72"/>
      </a:folHlink>
    </a:clrScheme>
    <a:fontScheme name="admit_def_font">
      <a:majorFont>
        <a:latin typeface="ＭＳ 明朝"/>
        <a:ea typeface="ＭＳ 明朝"/>
        <a:cs typeface=""/>
      </a:majorFont>
      <a:minorFont>
        <a:latin typeface="ＭＳ ゴシック"/>
        <a:ea typeface="ＭＳ 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a200199d-23c1-49c4-a04b-0c65fe2d1f20}" enabled="0" method="" siteId="{a200199d-23c1-49c4-a04b-0c65fe2d1f20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5472</Words>
  <Application>Microsoft Office PowerPoint</Application>
  <PresentationFormat>ユーザー設定</PresentationFormat>
  <Paragraphs>977</Paragraphs>
  <Slides>88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7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88</vt:i4>
      </vt:variant>
    </vt:vector>
  </HeadingPairs>
  <TitlesOfParts>
    <vt:vector size="96" baseType="lpstr">
      <vt:lpstr>ＭＳ ゴシック</vt:lpstr>
      <vt:lpstr>游ゴシック</vt:lpstr>
      <vt:lpstr>Arial</vt:lpstr>
      <vt:lpstr>Cambria Math</vt:lpstr>
      <vt:lpstr>CMU Serif</vt:lpstr>
      <vt:lpstr>Noto Serif Medium</vt:lpstr>
      <vt:lpstr>Wingdings</vt:lpstr>
      <vt:lpstr>theme</vt:lpstr>
      <vt:lpstr>PowerPoint プレゼンテーション</vt:lpstr>
      <vt:lpstr>熱学のスタンス</vt:lpstr>
      <vt:lpstr>熱学のキーワード</vt:lpstr>
      <vt:lpstr>分子の運動</vt:lpstr>
      <vt:lpstr>分子の運動</vt:lpstr>
      <vt:lpstr>電子レンジとIH</vt:lpstr>
      <vt:lpstr>ｾﾙｼｳｽ温度を絶対温度にせよ</vt:lpstr>
      <vt:lpstr>物質の三態</vt:lpstr>
      <vt:lpstr>発展: 分子間距離</vt:lpstr>
      <vt:lpstr>水の相変化</vt:lpstr>
      <vt:lpstr>潜熱</vt:lpstr>
      <vt:lpstr>熱膨張 -1</vt:lpstr>
      <vt:lpstr>経験温度</vt:lpstr>
      <vt:lpstr>熱量と蓄熱</vt:lpstr>
      <vt:lpstr>熱量</vt:lpstr>
      <vt:lpstr>食べ物のカロリー</vt:lpstr>
      <vt:lpstr>熱平衡 -1</vt:lpstr>
      <vt:lpstr>熱平衡 -2</vt:lpstr>
      <vt:lpstr>水の平衡状態図</vt:lpstr>
      <vt:lpstr>部屋が散らかることは自然なこと？</vt:lpstr>
      <vt:lpstr>比熱と熱容量</vt:lpstr>
      <vt:lpstr>エネルギー変換と効率</vt:lpstr>
      <vt:lpstr>身近なエネルギー相関</vt:lpstr>
      <vt:lpstr>エネルギー</vt:lpstr>
      <vt:lpstr>仕事</vt:lpstr>
      <vt:lpstr>引っ越し業者は仕事してない？</vt:lpstr>
      <vt:lpstr>エネルギーを変換する</vt:lpstr>
      <vt:lpstr>エネルギー保存則の例</vt:lpstr>
      <vt:lpstr>エネルギー利用の効率</vt:lpstr>
      <vt:lpstr>身近なエネルギーの変換例</vt:lpstr>
      <vt:lpstr>理想気体の状態方程式</vt:lpstr>
      <vt:lpstr>物質量と体積</vt:lpstr>
      <vt:lpstr>DARSって12個入りだよね！</vt:lpstr>
      <vt:lpstr>MolもDARSも概念は同じ</vt:lpstr>
      <vt:lpstr>ロバート・ボイル （A.D. 1627-1691年）</vt:lpstr>
      <vt:lpstr>ボイルの法則</vt:lpstr>
      <vt:lpstr>熱膨張 -2</vt:lpstr>
      <vt:lpstr>ジャック・シャルル （A.D. 1746-1823年）</vt:lpstr>
      <vt:lpstr>シャルルの法則</vt:lpstr>
      <vt:lpstr>膨張率から絶対温度が決まる</vt:lpstr>
      <vt:lpstr>理想気体の状態方程式</vt:lpstr>
      <vt:lpstr>気体分子運動論</vt:lpstr>
      <vt:lpstr>スカラーとベクトル -1</vt:lpstr>
      <vt:lpstr>スカラーとベクトル -2</vt:lpstr>
      <vt:lpstr>運動量と力積</vt:lpstr>
      <vt:lpstr>圧力の定義</vt:lpstr>
      <vt:lpstr>分子の運動 -1</vt:lpstr>
      <vt:lpstr>分子の運動 -2</vt:lpstr>
      <vt:lpstr>気体の圧力 -1</vt:lpstr>
      <vt:lpstr>気体の圧力 -2</vt:lpstr>
      <vt:lpstr>直線から空間へ拡張</vt:lpstr>
      <vt:lpstr>気体の圧力 -3</vt:lpstr>
      <vt:lpstr>状態方程式と比較 -1</vt:lpstr>
      <vt:lpstr>単原子分子理想気体</vt:lpstr>
      <vt:lpstr>状態方程式と比較 -2</vt:lpstr>
      <vt:lpstr>分子の並進運動</vt:lpstr>
      <vt:lpstr>熱力学の4法則</vt:lpstr>
      <vt:lpstr>法則とは？</vt:lpstr>
      <vt:lpstr>熱平衡</vt:lpstr>
      <vt:lpstr>熱量保存則</vt:lpstr>
      <vt:lpstr>内部エネルギーと仕事</vt:lpstr>
      <vt:lpstr>シリンダー内の気体に熱を加える</vt:lpstr>
      <vt:lpstr>トムソンの原理</vt:lpstr>
      <vt:lpstr>クラウジウスの原理</vt:lpstr>
      <vt:lpstr>オストワルトの原理</vt:lpstr>
      <vt:lpstr>ネルンストの熱定理</vt:lpstr>
      <vt:lpstr>P-V図と状態変化</vt:lpstr>
      <vt:lpstr>比例・反比例 -1</vt:lpstr>
      <vt:lpstr>比例・反比例 -2</vt:lpstr>
      <vt:lpstr>物理学ではy-xと限らない</vt:lpstr>
      <vt:lpstr>定温変化</vt:lpstr>
      <vt:lpstr>定積モル比熱 -1</vt:lpstr>
      <vt:lpstr>定積モル比熱 -2</vt:lpstr>
      <vt:lpstr>定積変化</vt:lpstr>
      <vt:lpstr>定圧モル比熱 -1</vt:lpstr>
      <vt:lpstr>定圧モル比熱 -2</vt:lpstr>
      <vt:lpstr>定圧モル比熱 -3</vt:lpstr>
      <vt:lpstr>定圧変化</vt:lpstr>
      <vt:lpstr>ポアソンの法則 -1</vt:lpstr>
      <vt:lpstr>ポアソンの法則 -2</vt:lpstr>
      <vt:lpstr>断熱変化</vt:lpstr>
      <vt:lpstr>カルノーサイクル</vt:lpstr>
      <vt:lpstr>ﾆｺﾗ･ﾚｵﾅｰﾙ･ｻﾃﾞｨ･ｶﾙﾉｰ （A.D. 1796-1832年）</vt:lpstr>
      <vt:lpstr>熱機関</vt:lpstr>
      <vt:lpstr>自動車エンジン</vt:lpstr>
      <vt:lpstr>発電用タービン</vt:lpstr>
      <vt:lpstr>熱効率 -1</vt:lpstr>
      <vt:lpstr>熱効率 -2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thermo_slide</dc:title>
  <dc:creator/>
  <cp:lastModifiedBy/>
  <cp:revision>11</cp:revision>
  <dcterms:created xsi:type="dcterms:W3CDTF">2026-01-04T09:59:54Z</dcterms:created>
  <dcterms:modified xsi:type="dcterms:W3CDTF">2026-01-15T17:05:55Z</dcterms:modified>
  <cp:contentStatus/>
</cp:coreProperties>
</file>